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 id="2147483710" r:id="rId3"/>
  </p:sldMasterIdLst>
  <p:notesMasterIdLst>
    <p:notesMasterId r:id="rId25"/>
  </p:notesMasterIdLst>
  <p:sldIdLst>
    <p:sldId id="371" r:id="rId4"/>
    <p:sldId id="372" r:id="rId5"/>
    <p:sldId id="354" r:id="rId6"/>
    <p:sldId id="355" r:id="rId7"/>
    <p:sldId id="356" r:id="rId8"/>
    <p:sldId id="357" r:id="rId9"/>
    <p:sldId id="358" r:id="rId10"/>
    <p:sldId id="359" r:id="rId11"/>
    <p:sldId id="360" r:id="rId12"/>
    <p:sldId id="361" r:id="rId13"/>
    <p:sldId id="362" r:id="rId14"/>
    <p:sldId id="363" r:id="rId15"/>
    <p:sldId id="364" r:id="rId16"/>
    <p:sldId id="365" r:id="rId17"/>
    <p:sldId id="366" r:id="rId18"/>
    <p:sldId id="367" r:id="rId19"/>
    <p:sldId id="368" r:id="rId20"/>
    <p:sldId id="369" r:id="rId21"/>
    <p:sldId id="370" r:id="rId22"/>
    <p:sldId id="285"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11/26/2023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1.mp3"/><Relationship Id="rId7" Type="http://schemas.openxmlformats.org/officeDocument/2006/relationships/image" Target="../media/image4.jpg"/><Relationship Id="rId12" Type="http://schemas.openxmlformats.org/officeDocument/2006/relationships/audio" Target="../media/audio1.wav"/><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24.png"/><Relationship Id="rId4" Type="http://schemas.openxmlformats.org/officeDocument/2006/relationships/audio" Target="../media/media11.mp3"/><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2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 Id="rId9"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image" Target="../media/image3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3.gif"/><Relationship Id="rId5" Type="http://schemas.openxmlformats.org/officeDocument/2006/relationships/image" Target="../media/image32.jpg"/><Relationship Id="rId4" Type="http://schemas.openxmlformats.org/officeDocument/2006/relationships/audio" Target="../media/audio1.wav"/><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audio" Target="../media/audio1.wav"/><Relationship Id="rId4" Type="http://schemas.openxmlformats.org/officeDocument/2006/relationships/image" Target="../media/image5.png"/><Relationship Id="rId9" Type="http://schemas.openxmlformats.org/officeDocument/2006/relationships/image" Target="../media/image14.gif"/></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wav"/><Relationship Id="rId7" Type="http://schemas.openxmlformats.org/officeDocument/2006/relationships/image" Target="../media/image4.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wav"/><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5.mp3"/><Relationship Id="rId7" Type="http://schemas.openxmlformats.org/officeDocument/2006/relationships/image" Target="../media/image4.jpg"/><Relationship Id="rId12" Type="http://schemas.openxmlformats.org/officeDocument/2006/relationships/audio" Target="../media/audio1.wav"/><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audio" Target="../media/media5.mp3"/><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8.mp3"/><Relationship Id="rId7" Type="http://schemas.openxmlformats.org/officeDocument/2006/relationships/image" Target="../media/image4.jpg"/><Relationship Id="rId12" Type="http://schemas.openxmlformats.org/officeDocument/2006/relationships/audio" Target="../media/audio1.wav"/><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audio" Target="../media/media8.mp3"/><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TextBox 6"/>
          <p:cNvSpPr txBox="1"/>
          <p:nvPr/>
        </p:nvSpPr>
        <p:spPr>
          <a:xfrm>
            <a:off x="1497765" y="113842"/>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 đầu</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sp>
        <p:nvSpPr>
          <p:cNvPr id="10" name="Rectangle 9"/>
          <p:cNvSpPr/>
          <p:nvPr/>
        </p:nvSpPr>
        <p:spPr>
          <a:xfrm>
            <a:off x="2575931" y="775631"/>
            <a:ext cx="7174787" cy="410882"/>
          </a:xfrm>
          <a:prstGeom prst="rect">
            <a:avLst/>
          </a:prstGeom>
        </p:spPr>
        <p:txBody>
          <a:bodyPr wrap="square">
            <a:spAutoFit/>
          </a:bodyPr>
          <a:lstStyle/>
          <a:p>
            <a:pPr>
              <a:lnSpc>
                <a:spcPct val="115000"/>
              </a:lnSpc>
              <a:spcAft>
                <a:spcPts val="800"/>
              </a:spcAft>
            </a:pPr>
            <a:r>
              <a:rPr lang="en-US" b="1" dirty="0">
                <a:latin typeface="Times New Roman" panose="02020603050405020304" pitchFamily="18" charset="0"/>
                <a:ea typeface="Arial" panose="020B0604020202020204" pitchFamily="34" charset="0"/>
                <a:cs typeface="Times New Roman" panose="02020603050405020304" pitchFamily="18" charset="0"/>
              </a:rPr>
              <a:t>* Trò chơi: Kể tên các loại hoa thường có trong dịp Tết mà em biết</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1"/>
          <p:cNvSpPr/>
          <p:nvPr/>
        </p:nvSpPr>
        <p:spPr>
          <a:xfrm>
            <a:off x="6976033" y="2381348"/>
            <a:ext cx="2864887" cy="410882"/>
          </a:xfrm>
          <a:prstGeom prst="rect">
            <a:avLst/>
          </a:prstGeom>
        </p:spPr>
        <p:txBody>
          <a:bodyPr wrap="none">
            <a:spAutoFit/>
          </a:bodyPr>
          <a:lstStyle/>
          <a:p>
            <a:pPr>
              <a:lnSpc>
                <a:spcPct val="115000"/>
              </a:lnSpc>
              <a:spcAft>
                <a:spcPts val="800"/>
              </a:spcAft>
              <a:tabLst>
                <a:tab pos="3543300" algn="l"/>
              </a:tabLst>
            </a:pPr>
            <a:r>
              <a:rPr lang="en-US" i="1" dirty="0">
                <a:latin typeface="Times New Roman" panose="02020603050405020304" pitchFamily="18" charset="0"/>
                <a:ea typeface="Arial" panose="020B0604020202020204" pitchFamily="34" charset="0"/>
                <a:cs typeface="Times New Roman" panose="02020603050405020304" pitchFamily="18" charset="0"/>
              </a:rPr>
              <a:t>Hoa đào, hoa mai, hoa cúc...</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6575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682050"/>
            <a:ext cx="4560850" cy="3175950"/>
          </a:xfrm>
          <a:prstGeom prst="rect">
            <a:avLst/>
          </a:prstGeom>
        </p:spPr>
      </p:pic>
      <p:sp>
        <p:nvSpPr>
          <p:cNvPr id="8" name="Rectangle 7"/>
          <p:cNvSpPr/>
          <p:nvPr/>
        </p:nvSpPr>
        <p:spPr>
          <a:xfrm>
            <a:off x="0" y="-84255"/>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1+2+3+4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9146" y="-84256"/>
            <a:ext cx="7812854" cy="4187905"/>
          </a:xfrm>
          <a:prstGeom prst="rect">
            <a:avLst/>
          </a:prstGeom>
        </p:spPr>
      </p:pic>
      <p:pic>
        <p:nvPicPr>
          <p:cNvPr id="3" name="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75973" y="4622765"/>
            <a:ext cx="609600" cy="609600"/>
          </a:xfrm>
          <a:prstGeom prst="rect">
            <a:avLst/>
          </a:prstGeom>
        </p:spPr>
      </p:pic>
    </p:spTree>
    <p:extLst>
      <p:ext uri="{BB962C8B-B14F-4D97-AF65-F5344CB8AC3E}">
        <p14:creationId xmlns:p14="http://schemas.microsoft.com/office/powerpoint/2010/main" val="3101927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143924" y="27684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p>
        </p:txBody>
      </p:sp>
      <p:sp>
        <p:nvSpPr>
          <p:cNvPr id="10" name="Rectangle 9"/>
          <p:cNvSpPr/>
          <p:nvPr/>
        </p:nvSpPr>
        <p:spPr>
          <a:xfrm>
            <a:off x="143924" y="2587665"/>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5346" y="-41415"/>
            <a:ext cx="10396654" cy="1262706"/>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4557" y="1940312"/>
            <a:ext cx="10268486" cy="1356871"/>
          </a:xfrm>
          <a:prstGeom prst="rect">
            <a:avLst/>
          </a:prstGeom>
        </p:spPr>
      </p:pic>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95345" y="916491"/>
            <a:ext cx="609600" cy="609600"/>
          </a:xfrm>
          <a:prstGeom prst="rect">
            <a:avLst/>
          </a:prstGeom>
        </p:spPr>
      </p:pic>
      <p:pic>
        <p:nvPicPr>
          <p:cNvPr id="7" name="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822699" y="4016204"/>
            <a:ext cx="609600" cy="609600"/>
          </a:xfrm>
          <a:prstGeom prst="rect">
            <a:avLst/>
          </a:prstGeom>
        </p:spPr>
      </p:pic>
    </p:spTree>
    <p:extLst>
      <p:ext uri="{BB962C8B-B14F-4D97-AF65-F5344CB8AC3E}">
        <p14:creationId xmlns:p14="http://schemas.microsoft.com/office/powerpoint/2010/main" val="2571724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143924" y="276849"/>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5+6</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035" y="-84255"/>
            <a:ext cx="10652007" cy="2727094"/>
          </a:xfrm>
          <a:prstGeom prst="rect">
            <a:avLst/>
          </a:prstGeom>
        </p:spPr>
      </p:pic>
      <p:pic>
        <p:nvPicPr>
          <p:cNvPr id="3"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27038" y="3386995"/>
            <a:ext cx="609600" cy="609600"/>
          </a:xfrm>
          <a:prstGeom prst="rect">
            <a:avLst/>
          </a:prstGeom>
        </p:spPr>
      </p:pic>
    </p:spTree>
    <p:extLst>
      <p:ext uri="{BB962C8B-B14F-4D97-AF65-F5344CB8AC3E}">
        <p14:creationId xmlns:p14="http://schemas.microsoft.com/office/powerpoint/2010/main" val="2206821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0" y="-84255"/>
            <a:ext cx="31149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ạy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đọc tiết tấu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5+6</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47" y="940753"/>
            <a:ext cx="12170789" cy="1936262"/>
          </a:xfrm>
          <a:prstGeom prst="rect">
            <a:avLst/>
          </a:prstGeom>
        </p:spPr>
      </p:pic>
    </p:spTree>
    <p:extLst>
      <p:ext uri="{BB962C8B-B14F-4D97-AF65-F5344CB8AC3E}">
        <p14:creationId xmlns:p14="http://schemas.microsoft.com/office/powerpoint/2010/main" val="2492395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0292" y="-84255"/>
            <a:ext cx="6466272" cy="6942255"/>
          </a:xfrm>
          <a:prstGeom prst="rect">
            <a:avLst/>
          </a:prstGeom>
        </p:spPr>
      </p:pic>
      <p:sp>
        <p:nvSpPr>
          <p:cNvPr id="6" name="Rectangle 5"/>
          <p:cNvSpPr/>
          <p:nvPr/>
        </p:nvSpPr>
        <p:spPr>
          <a:xfrm>
            <a:off x="1925456" y="644669"/>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p:cNvSpPr txBox="1"/>
          <p:nvPr/>
        </p:nvSpPr>
        <p:spPr>
          <a:xfrm>
            <a:off x="1209660" y="-13887"/>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Giai điệu Tết là T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8331" y="983521"/>
            <a:ext cx="609600" cy="609600"/>
          </a:xfrm>
          <a:prstGeom prst="rect">
            <a:avLst/>
          </a:prstGeom>
        </p:spPr>
      </p:pic>
    </p:spTree>
    <p:extLst>
      <p:ext uri="{BB962C8B-B14F-4D97-AF65-F5344CB8AC3E}">
        <p14:creationId xmlns:p14="http://schemas.microsoft.com/office/powerpoint/2010/main" val="206918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0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168260" y="35540"/>
            <a:ext cx="2694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vỗ tay theo nhịp</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0292" y="-84255"/>
            <a:ext cx="6466272" cy="694225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9888"/>
            <a:ext cx="5579817" cy="2286335"/>
          </a:xfrm>
          <a:prstGeom prst="rect">
            <a:avLst/>
          </a:prstGeom>
        </p:spPr>
      </p:pic>
      <p:pic>
        <p:nvPicPr>
          <p:cNvPr id="10" name="Giai điệu Tết là T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9604" y="3602030"/>
            <a:ext cx="609600" cy="609600"/>
          </a:xfrm>
          <a:prstGeom prst="rect">
            <a:avLst/>
          </a:prstGeom>
        </p:spPr>
      </p:pic>
    </p:spTree>
    <p:extLst>
      <p:ext uri="{BB962C8B-B14F-4D97-AF65-F5344CB8AC3E}">
        <p14:creationId xmlns:p14="http://schemas.microsoft.com/office/powerpoint/2010/main" val="1313182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0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168260" y="35540"/>
            <a:ext cx="19271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rPr>
              <a:t>Đọc rap lời ca</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p:cNvSpPr/>
          <p:nvPr/>
        </p:nvSpPr>
        <p:spPr>
          <a:xfrm>
            <a:off x="2095391" y="36916"/>
            <a:ext cx="10608529" cy="3349956"/>
          </a:xfrm>
          <a:prstGeom prst="rect">
            <a:avLst/>
          </a:prstGeom>
        </p:spPr>
        <p:txBody>
          <a:bodyPr wrap="square">
            <a:spAutoFit/>
          </a:bodyPr>
          <a:lstStyle/>
          <a:p>
            <a:pPr>
              <a:lnSpc>
                <a:spcPct val="150000"/>
              </a:lnSpc>
            </a:pPr>
            <a:r>
              <a:rPr lang="vi-VN" sz="2400" dirty="0">
                <a:solidFill>
                  <a:srgbClr val="333333"/>
                </a:solidFill>
                <a:latin typeface="Times New Roman" panose="02020603050405020304" pitchFamily="18" charset="0"/>
                <a:cs typeface="Times New Roman" panose="02020603050405020304" pitchFamily="18" charset="0"/>
              </a:rPr>
              <a:t>Câu 1: Tết tết tết là tết là tết tết</a:t>
            </a:r>
            <a:r>
              <a:rPr lang="vi-VN" sz="2400" dirty="0">
                <a:latin typeface="Times New Roman" panose="02020603050405020304" pitchFamily="18" charset="0"/>
                <a:cs typeface="Times New Roman" panose="02020603050405020304" pitchFamily="18" charset="0"/>
              </a:rPr>
              <a:t>. Tết </a:t>
            </a:r>
            <a:r>
              <a:rPr lang="vi-VN" sz="2400" dirty="0">
                <a:solidFill>
                  <a:srgbClr val="333333"/>
                </a:solidFill>
                <a:latin typeface="Times New Roman" panose="02020603050405020304" pitchFamily="18" charset="0"/>
                <a:cs typeface="Times New Roman" panose="02020603050405020304" pitchFamily="18" charset="0"/>
              </a:rPr>
              <a:t>vừa đến đây dưới máy hiên nhà</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2: </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Tết </a:t>
            </a:r>
            <a:r>
              <a:rPr lang="vi-VN" sz="2400" dirty="0">
                <a:solidFill>
                  <a:srgbClr val="333333"/>
                </a:solidFill>
                <a:latin typeface="Times New Roman" panose="02020603050405020304" pitchFamily="18" charset="0"/>
                <a:cs typeface="Times New Roman" panose="02020603050405020304" pitchFamily="18" charset="0"/>
              </a:rPr>
              <a:t>vừa ghé qua trong nhà dưới phố</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3:</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Cho người ở xa về đây xum vầy</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4: </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Con cháu ông bà quây quần bên nhau</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5: </a:t>
            </a:r>
            <a:r>
              <a:rPr lang="vi-VN" sz="2400" dirty="0">
                <a:solidFill>
                  <a:srgbClr val="333333"/>
                </a:solidFill>
                <a:latin typeface="Times New Roman" panose="02020603050405020304" pitchFamily="18" charset="0"/>
                <a:cs typeface="Times New Roman" panose="02020603050405020304" pitchFamily="18" charset="0"/>
              </a:rPr>
              <a:t>Cho bầy trẻ thơ cùng kheo áo mới</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Cho những người lớn lì xì trẻ con,</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6: </a:t>
            </a:r>
            <a:r>
              <a:rPr lang="vi-VN" sz="2400" dirty="0">
                <a:solidFill>
                  <a:srgbClr val="333333"/>
                </a:solidFill>
                <a:latin typeface="Times New Roman" panose="02020603050405020304" pitchFamily="18" charset="0"/>
                <a:cs typeface="Times New Roman" panose="02020603050405020304" pitchFamily="18" charset="0"/>
              </a:rPr>
              <a:t>Tất cả mọi người hân hoan chúc nhau</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Chúc nhau một năm an lành yên vui</a:t>
            </a:r>
            <a:endParaRPr lang="vi-VN" sz="2400" dirty="0">
              <a:latin typeface="Times New Roman" panose="02020603050405020304" pitchFamily="18" charset="0"/>
              <a:cs typeface="Times New Roman" panose="02020603050405020304" pitchFamily="18" charset="0"/>
            </a:endParaRPr>
          </a:p>
        </p:txBody>
      </p:sp>
      <p:pic>
        <p:nvPicPr>
          <p:cNvPr id="2" name="nhạc ráp đọc vè chậm chuẩn hay nhấ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48884" y="4454648"/>
            <a:ext cx="609600" cy="609600"/>
          </a:xfrm>
          <a:prstGeom prst="rect">
            <a:avLst/>
          </a:prstGeom>
        </p:spPr>
      </p:pic>
    </p:spTree>
    <p:extLst>
      <p:ext uri="{BB962C8B-B14F-4D97-AF65-F5344CB8AC3E}">
        <p14:creationId xmlns:p14="http://schemas.microsoft.com/office/powerpoint/2010/main" val="3670820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4606446" y="0"/>
            <a:ext cx="221887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Vận</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động cơ thể</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8" name="Giai điệu Tết là T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58331" y="983521"/>
            <a:ext cx="609600" cy="609600"/>
          </a:xfrm>
          <a:prstGeom prst="rect">
            <a:avLst/>
          </a:prstGeom>
        </p:spPr>
      </p:pic>
    </p:spTree>
    <p:extLst>
      <p:ext uri="{BB962C8B-B14F-4D97-AF65-F5344CB8AC3E}">
        <p14:creationId xmlns:p14="http://schemas.microsoft.com/office/powerpoint/2010/main" val="4283422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0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84130" y="-84255"/>
            <a:ext cx="496963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Đọc rap lời ca kết</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hợp vận động cơ thể</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p:cNvSpPr/>
          <p:nvPr/>
        </p:nvSpPr>
        <p:spPr>
          <a:xfrm>
            <a:off x="3448848" y="524550"/>
            <a:ext cx="9000072" cy="286232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Câu 1: Tết tết tết là tết là tết tết</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Tết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vừa đến đây dưới máy hiên nhà</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2: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Tết tết tết là tết là tết tết</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Tết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vừa ghé qua trong nhà dưới phố</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Tết tết tết là tết là tết tết</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Cho người ở xa về đây xum vầy</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4: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Tết tết tết là tết là tết tết</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Con cháu ông bà quây quần bên nhau</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5: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Cho bầy trẻ thơ cùng kheo áo mới</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Cho những người lớn lì xì trẻ con,</a:t>
            </a:r>
            <a:b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6: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Tất cả mọi người hân hoan chúc nhau</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Chúc nhau một năm an lành yên vui</a:t>
            </a:r>
            <a:endPar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nhạc ráp đọc vè chậm chuẩn hay nhấ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48884" y="4454648"/>
            <a:ext cx="609600" cy="609600"/>
          </a:xfrm>
          <a:prstGeom prst="rect">
            <a:avLst/>
          </a:prstGeom>
        </p:spPr>
      </p:pic>
    </p:spTree>
    <p:extLst>
      <p:ext uri="{BB962C8B-B14F-4D97-AF65-F5344CB8AC3E}">
        <p14:creationId xmlns:p14="http://schemas.microsoft.com/office/powerpoint/2010/main" val="4271915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168260" y="35540"/>
            <a:ext cx="46682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 nối</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tiếp kết hợp vỗ tay cùng bạn</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0292" y="-84255"/>
            <a:ext cx="6466272" cy="6942255"/>
          </a:xfrm>
          <a:prstGeom prst="rect">
            <a:avLst/>
          </a:prstGeom>
        </p:spPr>
      </p:pic>
      <p:pic>
        <p:nvPicPr>
          <p:cNvPr id="9" name="Giai điệu Tết là T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8331" y="983521"/>
            <a:ext cx="609600" cy="609600"/>
          </a:xfrm>
          <a:prstGeom prst="rect">
            <a:avLst/>
          </a:prstGeom>
        </p:spPr>
      </p:pic>
    </p:spTree>
    <p:extLst>
      <p:ext uri="{BB962C8B-B14F-4D97-AF65-F5344CB8AC3E}">
        <p14:creationId xmlns:p14="http://schemas.microsoft.com/office/powerpoint/2010/main" val="1142564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0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pic>
        <p:nvPicPr>
          <p:cNvPr id="8" name="MAU 2 DRM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1068" y="4171068"/>
            <a:ext cx="609600" cy="6096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0875" y="999142"/>
            <a:ext cx="10931125" cy="2088530"/>
          </a:xfrm>
          <a:prstGeom prst="rect">
            <a:avLst/>
          </a:prstGeom>
        </p:spPr>
      </p:pic>
      <p:sp>
        <p:nvSpPr>
          <p:cNvPr id="12" name="Rectangle 11"/>
          <p:cNvSpPr/>
          <p:nvPr/>
        </p:nvSpPr>
        <p:spPr>
          <a:xfrm>
            <a:off x="1579370" y="-84255"/>
            <a:ext cx="2279791" cy="517065"/>
          </a:xfrm>
          <a:prstGeom prst="rect">
            <a:avLst/>
          </a:prstGeom>
        </p:spPr>
        <p:txBody>
          <a:bodyPr wrap="none">
            <a:spAutoFit/>
          </a:bodyPr>
          <a:lstStyle/>
          <a:p>
            <a:pPr>
              <a:lnSpc>
                <a:spcPct val="115000"/>
              </a:lnSpc>
              <a:spcAft>
                <a:spcPts val="80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Khởi động giọng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275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620215" cy="6858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0215" y="1865763"/>
            <a:ext cx="6495254" cy="353845"/>
          </a:xfrm>
          <a:prstGeom prst="rect">
            <a:avLst/>
          </a:prstGeom>
        </p:spPr>
      </p:pic>
    </p:spTree>
    <p:extLst>
      <p:ext uri="{BB962C8B-B14F-4D97-AF65-F5344CB8AC3E}">
        <p14:creationId xmlns:p14="http://schemas.microsoft.com/office/powerpoint/2010/main" val="199280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pic>
        <p:nvPicPr>
          <p:cNvPr id="6" name="Giai điệu Tết là T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0306" y="276939"/>
            <a:ext cx="609600" cy="609600"/>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594" y="3270497"/>
            <a:ext cx="6946406" cy="358750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74146"/>
            <a:ext cx="5245594" cy="2967234"/>
          </a:xfrm>
          <a:prstGeom prst="rect">
            <a:avLst/>
          </a:prstGeom>
        </p:spPr>
      </p:pic>
      <p:sp>
        <p:nvSpPr>
          <p:cNvPr id="9" name="Rectangle 8"/>
          <p:cNvSpPr/>
          <p:nvPr/>
        </p:nvSpPr>
        <p:spPr>
          <a:xfrm>
            <a:off x="6238053" y="1959966"/>
            <a:ext cx="4123968" cy="491481"/>
          </a:xfrm>
          <a:prstGeom prst="rect">
            <a:avLst/>
          </a:prstGeom>
        </p:spPr>
        <p:txBody>
          <a:bodyPr wrap="square">
            <a:spAutoFit/>
          </a:bodyPr>
          <a:lstStyle/>
          <a:p>
            <a:pPr algn="ctr">
              <a:lnSpc>
                <a:spcPct val="115000"/>
              </a:lnSpc>
              <a:spcAft>
                <a:spcPts val="0"/>
              </a:spcAft>
            </a:pPr>
            <a:r>
              <a:rPr lang="vi-VN" sz="2400" dirty="0">
                <a:solidFill>
                  <a:srgbClr val="FF00FF"/>
                </a:solidFill>
                <a:latin typeface="#9Slide05 Dancing Script" panose="03080800040507000D00" pitchFamily="66" charset="0"/>
                <a:ea typeface="Calibri" panose="020F0502020204030204" pitchFamily="34" charset="0"/>
                <a:cs typeface="Times New Roman" panose="02020603050405020304" pitchFamily="18" charset="0"/>
              </a:rPr>
              <a:t>Nhạc và lời: Nhất Trung</a:t>
            </a:r>
            <a:endParaRPr lang="en-US" sz="2400" dirty="0">
              <a:solidFill>
                <a:srgbClr val="FF00FF"/>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0" name="Rectangle 9"/>
          <p:cNvSpPr/>
          <p:nvPr/>
        </p:nvSpPr>
        <p:spPr>
          <a:xfrm>
            <a:off x="4843526" y="156199"/>
            <a:ext cx="1955985" cy="691087"/>
          </a:xfrm>
          <a:prstGeom prst="rect">
            <a:avLst/>
          </a:prstGeom>
        </p:spPr>
        <p:txBody>
          <a:bodyPr wrap="none">
            <a:spAutoFit/>
          </a:bodyPr>
          <a:lstStyle/>
          <a:p>
            <a:pPr algn="ctr">
              <a:lnSpc>
                <a:spcPct val="115000"/>
              </a:lnSpc>
              <a:spcAft>
                <a:spcPts val="0"/>
              </a:spcAft>
            </a:pPr>
            <a:r>
              <a:rPr lang="en-US" sz="3600" dirty="0">
                <a:solidFill>
                  <a:srgbClr val="FF00FF"/>
                </a:solidFill>
                <a:latin typeface="#9Slide05 Dancing Script" panose="03080800040507000D00" pitchFamily="66" charset="0"/>
                <a:ea typeface="Calibri" panose="020F0502020204030204" pitchFamily="34" charset="0"/>
                <a:cs typeface="Times New Roman" panose="02020603050405020304" pitchFamily="18" charset="0"/>
              </a:rPr>
              <a:t>TIẾT 13  </a:t>
            </a:r>
          </a:p>
        </p:txBody>
      </p:sp>
      <p:sp>
        <p:nvSpPr>
          <p:cNvPr id="11" name="Rectangle 10"/>
          <p:cNvSpPr/>
          <p:nvPr/>
        </p:nvSpPr>
        <p:spPr>
          <a:xfrm>
            <a:off x="3134961" y="1118375"/>
            <a:ext cx="5583836" cy="624530"/>
          </a:xfrm>
          <a:prstGeom prst="rect">
            <a:avLst/>
          </a:prstGeom>
        </p:spPr>
        <p:txBody>
          <a:bodyPr wrap="square">
            <a:spAutoFit/>
          </a:bodyPr>
          <a:lstStyle/>
          <a:p>
            <a:pPr algn="ctr">
              <a:lnSpc>
                <a:spcPct val="115000"/>
              </a:lnSpc>
              <a:spcAft>
                <a:spcPts val="0"/>
              </a:spcAft>
            </a:pPr>
            <a:r>
              <a:rPr lang="vi-VN" sz="3200" dirty="0">
                <a:solidFill>
                  <a:srgbClr val="FF00FF"/>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3200" dirty="0">
                <a:solidFill>
                  <a:srgbClr val="FF00FF"/>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3200" dirty="0">
                <a:solidFill>
                  <a:srgbClr val="FF00FF"/>
                </a:solidFill>
                <a:latin typeface="#9Slide05 Dancing Script" panose="03080800040507000D00" pitchFamily="66" charset="0"/>
                <a:ea typeface="Calibri" panose="020F0502020204030204" pitchFamily="34" charset="0"/>
                <a:cs typeface="Times New Roman" panose="02020603050405020304" pitchFamily="18" charset="0"/>
              </a:rPr>
              <a:t>TẾT LÀ TẾT</a:t>
            </a:r>
            <a:endParaRPr lang="en-US" sz="3200" dirty="0">
              <a:solidFill>
                <a:srgbClr val="FF00FF"/>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43033" y="124974"/>
            <a:ext cx="444889" cy="37676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39" y="-55673"/>
            <a:ext cx="4005324" cy="128230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774045" y="501742"/>
            <a:ext cx="2221963" cy="20955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39" y="5699265"/>
            <a:ext cx="752243" cy="66448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39593" y="5064248"/>
            <a:ext cx="752243" cy="664480"/>
          </a:xfrm>
          <a:prstGeom prst="rect">
            <a:avLst/>
          </a:prstGeom>
        </p:spPr>
      </p:pic>
    </p:spTree>
    <p:extLst>
      <p:ext uri="{BB962C8B-B14F-4D97-AF65-F5344CB8AC3E}">
        <p14:creationId xmlns:p14="http://schemas.microsoft.com/office/powerpoint/2010/main" val="292382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TextBox 6"/>
          <p:cNvSpPr txBox="1"/>
          <p:nvPr/>
        </p:nvSpPr>
        <p:spPr>
          <a:xfrm>
            <a:off x="1497765" y="113842"/>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thahf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6181936" y="23135"/>
            <a:ext cx="2731838" cy="587853"/>
          </a:xfrm>
          <a:prstGeom prst="rect">
            <a:avLst/>
          </a:prstGeom>
        </p:spPr>
        <p:txBody>
          <a:bodyPr wrap="none">
            <a:spAutoFit/>
          </a:bodyPr>
          <a:lstStyle/>
          <a:p>
            <a:pPr algn="just">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sp>
        <p:nvSpPr>
          <p:cNvPr id="2" name="AutoShape 2" descr="Nhạc sĩ Nhật Tru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2599" y="718378"/>
            <a:ext cx="1781175" cy="2562225"/>
          </a:xfrm>
          <a:prstGeom prst="rect">
            <a:avLst/>
          </a:prstGeom>
        </p:spPr>
      </p:pic>
      <p:sp>
        <p:nvSpPr>
          <p:cNvPr id="6" name="Rectangle 5"/>
          <p:cNvSpPr/>
          <p:nvPr/>
        </p:nvSpPr>
        <p:spPr>
          <a:xfrm>
            <a:off x="307975" y="1249095"/>
            <a:ext cx="6766593" cy="1200329"/>
          </a:xfrm>
          <a:prstGeom prst="rect">
            <a:avLst/>
          </a:prstGeom>
        </p:spPr>
        <p:txBody>
          <a:bodyPr wrap="square">
            <a:spAutoFit/>
          </a:bodyPr>
          <a:lstStyle/>
          <a:p>
            <a:r>
              <a:rPr lang="vi-VN" dirty="0">
                <a:solidFill>
                  <a:srgbClr val="202124"/>
                </a:solidFill>
                <a:latin typeface="Times New Roman" panose="02020603050405020304" pitchFamily="18" charset="0"/>
                <a:cs typeface="Times New Roman" panose="02020603050405020304" pitchFamily="18" charset="0"/>
              </a:rPr>
              <a:t>Đạo diễn Nhất Trung </a:t>
            </a:r>
            <a:r>
              <a:rPr lang="vi-VN" dirty="0">
                <a:solidFill>
                  <a:srgbClr val="040C28"/>
                </a:solidFill>
                <a:latin typeface="Times New Roman" panose="02020603050405020304" pitchFamily="18" charset="0"/>
                <a:cs typeface="Times New Roman" panose="02020603050405020304" pitchFamily="18" charset="0"/>
              </a:rPr>
              <a:t>tên thật là Đoàn Nhật Trung sinh năm 1981, anh từng là thành viên của nhóm nhạc AXN, sau đó lại chuyển sang làm nhạc sĩ và ông bầu quản lý ca sĩ</a:t>
            </a:r>
            <a:r>
              <a:rPr lang="vi-VN" dirty="0">
                <a:solidFill>
                  <a:srgbClr val="202124"/>
                </a:solidFill>
                <a:latin typeface="Times New Roman" panose="02020603050405020304" pitchFamily="18" charset="0"/>
                <a:cs typeface="Times New Roman" panose="02020603050405020304" pitchFamily="18" charset="0"/>
              </a:rPr>
              <a:t>. Mặc dù chỉ hoạt động 2 năm nhưng anh đã đạt được nhiều thành công với các bản hit về tình yêu, tình bạn.</a:t>
            </a:r>
            <a:endParaRPr lang="vi-VN" dirty="0">
              <a:latin typeface="Times New Roman" panose="02020603050405020304" pitchFamily="18" charset="0"/>
              <a:cs typeface="Times New Roman" panose="02020603050405020304" pitchFamily="18" charset="0"/>
            </a:endParaRPr>
          </a:p>
        </p:txBody>
      </p:sp>
      <p:sp>
        <p:nvSpPr>
          <p:cNvPr id="10" name="Rectangle 9"/>
          <p:cNvSpPr/>
          <p:nvPr/>
        </p:nvSpPr>
        <p:spPr>
          <a:xfrm>
            <a:off x="5604452" y="3587947"/>
            <a:ext cx="6096000" cy="1366528"/>
          </a:xfrm>
          <a:prstGeom prst="rect">
            <a:avLst/>
          </a:prstGeom>
        </p:spPr>
        <p:txBody>
          <a:bodyPr>
            <a:spAutoFit/>
          </a:bodyPr>
          <a:lstStyle/>
          <a:p>
            <a:pPr algn="just">
              <a:lnSpc>
                <a:spcPct val="115000"/>
              </a:lnSpc>
              <a:spcAft>
                <a:spcPts val="800"/>
              </a:spcAft>
            </a:pPr>
            <a:r>
              <a:rPr lang="vi-VN"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Bài hát </a:t>
            </a:r>
            <a:r>
              <a:rPr lang="vi-VN" dirty="0">
                <a:latin typeface="Times New Roman" panose="02020603050405020304" pitchFamily="18" charset="0"/>
                <a:ea typeface="Calibri" panose="020F0502020204030204" pitchFamily="34" charset="0"/>
                <a:cs typeface="Times New Roman" panose="02020603050405020304" pitchFamily="18" charset="0"/>
              </a:rPr>
              <a:t>Tết là tết</a:t>
            </a:r>
            <a:r>
              <a:rPr lang="en-US" dirty="0">
                <a:latin typeface="Times New Roman" panose="02020603050405020304" pitchFamily="18" charset="0"/>
                <a:ea typeface="Calibri" panose="020F0502020204030204" pitchFamily="34" charset="0"/>
                <a:cs typeface="Times New Roman" panose="02020603050405020304" pitchFamily="18" charset="0"/>
              </a:rPr>
              <a:t>... Có sắc thái vui tươi với tốc độ hơi nhanh nói về một bức tranh muôn màu sắc </a:t>
            </a:r>
            <a:r>
              <a:rPr lang="vi-VN" dirty="0">
                <a:latin typeface="Times New Roman" panose="02020603050405020304" pitchFamily="18" charset="0"/>
                <a:ea typeface="Calibri" panose="020F0502020204030204" pitchFamily="34" charset="0"/>
                <a:cs typeface="Times New Roman" panose="02020603050405020304" pitchFamily="18" charset="0"/>
              </a:rPr>
              <a:t>trong ngày tết cổ truyền của đất nước Việt Nam chúng tá,  mọi gia đình được quây quần chúc nhau những điều tốt lành</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15714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10" name="Rectangle 9"/>
          <p:cNvSpPr/>
          <p:nvPr/>
        </p:nvSpPr>
        <p:spPr>
          <a:xfrm>
            <a:off x="23522"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0292" y="-84255"/>
            <a:ext cx="6466272" cy="6942255"/>
          </a:xfrm>
          <a:prstGeom prst="rect">
            <a:avLst/>
          </a:prstGeom>
        </p:spPr>
      </p:pic>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74366" y="806378"/>
            <a:ext cx="609600" cy="609600"/>
          </a:xfrm>
          <a:prstGeom prst="rect">
            <a:avLst/>
          </a:prstGeom>
        </p:spPr>
      </p:pic>
      <p:pic>
        <p:nvPicPr>
          <p:cNvPr id="7" name="Giai điệu Tết là Tế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358331" y="983521"/>
            <a:ext cx="609600" cy="609600"/>
          </a:xfrm>
          <a:prstGeom prst="rect">
            <a:avLst/>
          </a:prstGeom>
        </p:spPr>
      </p:pic>
    </p:spTree>
    <p:extLst>
      <p:ext uri="{BB962C8B-B14F-4D97-AF65-F5344CB8AC3E}">
        <p14:creationId xmlns:p14="http://schemas.microsoft.com/office/powerpoint/2010/main" val="3640905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040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6" name="Rectangle 5"/>
          <p:cNvSpPr/>
          <p:nvPr/>
        </p:nvSpPr>
        <p:spPr>
          <a:xfrm>
            <a:off x="23522" y="35540"/>
            <a:ext cx="14574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Đọc lời ca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1583471" y="36916"/>
            <a:ext cx="10608529" cy="3349956"/>
          </a:xfrm>
          <a:prstGeom prst="rect">
            <a:avLst/>
          </a:prstGeom>
        </p:spPr>
        <p:txBody>
          <a:bodyPr wrap="square">
            <a:spAutoFit/>
          </a:bodyPr>
          <a:lstStyle/>
          <a:p>
            <a:pPr>
              <a:lnSpc>
                <a:spcPct val="150000"/>
              </a:lnSpc>
            </a:pPr>
            <a:r>
              <a:rPr lang="vi-VN" sz="2400" dirty="0">
                <a:solidFill>
                  <a:srgbClr val="333333"/>
                </a:solidFill>
                <a:latin typeface="Times New Roman" panose="02020603050405020304" pitchFamily="18" charset="0"/>
                <a:cs typeface="Times New Roman" panose="02020603050405020304" pitchFamily="18" charset="0"/>
              </a:rPr>
              <a:t>Câu 1: Tết tết tết là tết là tết tết</a:t>
            </a:r>
            <a:r>
              <a:rPr lang="vi-VN" sz="2400" dirty="0">
                <a:latin typeface="Times New Roman" panose="02020603050405020304" pitchFamily="18" charset="0"/>
                <a:cs typeface="Times New Roman" panose="02020603050405020304" pitchFamily="18" charset="0"/>
              </a:rPr>
              <a:t>. Tết </a:t>
            </a:r>
            <a:r>
              <a:rPr lang="vi-VN" sz="2400" dirty="0">
                <a:solidFill>
                  <a:srgbClr val="333333"/>
                </a:solidFill>
                <a:latin typeface="Times New Roman" panose="02020603050405020304" pitchFamily="18" charset="0"/>
                <a:cs typeface="Times New Roman" panose="02020603050405020304" pitchFamily="18" charset="0"/>
              </a:rPr>
              <a:t>vừa đến đây dưới máy hiên nhà</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2: </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Tết </a:t>
            </a:r>
            <a:r>
              <a:rPr lang="vi-VN" sz="2400" dirty="0">
                <a:solidFill>
                  <a:srgbClr val="333333"/>
                </a:solidFill>
                <a:latin typeface="Times New Roman" panose="02020603050405020304" pitchFamily="18" charset="0"/>
                <a:cs typeface="Times New Roman" panose="02020603050405020304" pitchFamily="18" charset="0"/>
              </a:rPr>
              <a:t>vừa ghé qua trong nhà dưới phố</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3:</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Cho người ở xa về đây xum vầy</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4: </a:t>
            </a:r>
            <a:r>
              <a:rPr lang="vi-VN" sz="2400" dirty="0">
                <a:solidFill>
                  <a:srgbClr val="333333"/>
                </a:solidFill>
                <a:latin typeface="Times New Roman" panose="02020603050405020304" pitchFamily="18" charset="0"/>
                <a:cs typeface="Times New Roman" panose="02020603050405020304" pitchFamily="18" charset="0"/>
              </a:rPr>
              <a:t>Tết tết tết là tết là tết tết</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Con cháu ông bà quây quần bên nhau</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5: </a:t>
            </a:r>
            <a:r>
              <a:rPr lang="vi-VN" sz="2400" dirty="0">
                <a:solidFill>
                  <a:srgbClr val="333333"/>
                </a:solidFill>
                <a:latin typeface="Times New Roman" panose="02020603050405020304" pitchFamily="18" charset="0"/>
                <a:cs typeface="Times New Roman" panose="02020603050405020304" pitchFamily="18" charset="0"/>
              </a:rPr>
              <a:t>Cho bầy trẻ thơ cùng kheo áo mới</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Cho những người lớn lì xì trẻ con,</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6: </a:t>
            </a:r>
            <a:r>
              <a:rPr lang="vi-VN" sz="2400" dirty="0">
                <a:solidFill>
                  <a:srgbClr val="333333"/>
                </a:solidFill>
                <a:latin typeface="Times New Roman" panose="02020603050405020304" pitchFamily="18" charset="0"/>
                <a:cs typeface="Times New Roman" panose="02020603050405020304" pitchFamily="18" charset="0"/>
              </a:rPr>
              <a:t>Tất cả mọi người hân hoan chúc nhau</a:t>
            </a:r>
            <a:r>
              <a:rPr lang="vi-VN"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Chúc nhau một năm an lành yên vui</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4835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5" name="chuyen trag ngăn.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32" y="-84255"/>
            <a:ext cx="12153042" cy="694225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7" name="Rectangle 6"/>
          <p:cNvSpPr/>
          <p:nvPr/>
        </p:nvSpPr>
        <p:spPr>
          <a:xfrm>
            <a:off x="0" y="-9847"/>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p>
        </p:txBody>
      </p:sp>
      <p:sp>
        <p:nvSpPr>
          <p:cNvPr id="8" name="Rectangle 7"/>
          <p:cNvSpPr/>
          <p:nvPr/>
        </p:nvSpPr>
        <p:spPr>
          <a:xfrm>
            <a:off x="54714" y="689444"/>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6717" y="-84255"/>
            <a:ext cx="9946325" cy="1349298"/>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6681" y="2170775"/>
            <a:ext cx="9775823" cy="1324081"/>
          </a:xfrm>
          <a:prstGeom prst="rect">
            <a:avLst/>
          </a:prstGeom>
        </p:spPr>
      </p:pic>
      <p:sp>
        <p:nvSpPr>
          <p:cNvPr id="10" name="Rectangle 9"/>
          <p:cNvSpPr/>
          <p:nvPr/>
        </p:nvSpPr>
        <p:spPr>
          <a:xfrm>
            <a:off x="54714" y="262219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p>
        </p:txBody>
      </p:sp>
      <p:pic>
        <p:nvPicPr>
          <p:cNvPr id="11"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06717" y="803509"/>
            <a:ext cx="609600" cy="609600"/>
          </a:xfrm>
          <a:prstGeom prst="rect">
            <a:avLst/>
          </a:prstGeom>
        </p:spPr>
      </p:pic>
      <p:pic>
        <p:nvPicPr>
          <p:cNvPr id="12" name="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594099" y="3814151"/>
            <a:ext cx="609600" cy="609600"/>
          </a:xfrm>
          <a:prstGeom prst="rect">
            <a:avLst/>
          </a:prstGeom>
        </p:spPr>
      </p:pic>
    </p:spTree>
    <p:extLst>
      <p:ext uri="{BB962C8B-B14F-4D97-AF65-F5344CB8AC3E}">
        <p14:creationId xmlns:p14="http://schemas.microsoft.com/office/powerpoint/2010/main" val="298688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1"/>
                </p:tgtEl>
              </p:cMediaNode>
            </p:audio>
            <p:audio>
              <p:cMediaNode vol="80000">
                <p:cTn id="21" fill="hold" display="0">
                  <p:stCondLst>
                    <p:cond delay="indefinite"/>
                  </p:stCondLst>
                  <p:endCondLst>
                    <p:cond evt="onStopAudio" delay="0">
                      <p:tgtEl>
                        <p:sldTgt/>
                      </p:tgtEl>
                    </p:cond>
                  </p:endCondLst>
                </p:cTn>
                <p:tgtEl>
                  <p:spTgt spid="12"/>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0" y="-84255"/>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1+2</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6350" y="-84255"/>
            <a:ext cx="10666692" cy="2950118"/>
          </a:xfrm>
          <a:prstGeom prst="rect">
            <a:avLst/>
          </a:prstGeom>
        </p:spPr>
      </p:pic>
      <p:pic>
        <p:nvPicPr>
          <p:cNvPr id="6"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85814" y="3743993"/>
            <a:ext cx="609600" cy="609600"/>
          </a:xfrm>
          <a:prstGeom prst="rect">
            <a:avLst/>
          </a:prstGeom>
        </p:spPr>
      </p:pic>
    </p:spTree>
    <p:extLst>
      <p:ext uri="{BB962C8B-B14F-4D97-AF65-F5344CB8AC3E}">
        <p14:creationId xmlns:p14="http://schemas.microsoft.com/office/powerpoint/2010/main" val="3308789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255"/>
            <a:ext cx="12153042" cy="6942255"/>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3270497"/>
            <a:ext cx="5151864" cy="3587503"/>
          </a:xfrm>
          <a:prstGeom prst="rect">
            <a:avLst/>
          </a:prstGeom>
        </p:spPr>
      </p:pic>
      <p:sp>
        <p:nvSpPr>
          <p:cNvPr id="8" name="Rectangle 7"/>
          <p:cNvSpPr/>
          <p:nvPr/>
        </p:nvSpPr>
        <p:spPr>
          <a:xfrm>
            <a:off x="0" y="-55265"/>
            <a:ext cx="29450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lang="en-US" sz="2800" dirty="0">
                <a:solidFill>
                  <a:prstClr val="black"/>
                </a:solidFill>
                <a:latin typeface="Times New Roman" panose="02020603050405020304" pitchFamily="18" charset="0"/>
                <a:cs typeface="Times New Roman" panose="02020603050405020304" pitchFamily="18" charset="0"/>
              </a:rPr>
              <a:t>3(giống câu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7581" y="-84255"/>
            <a:ext cx="9334419" cy="1121318"/>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2430" y="1951917"/>
            <a:ext cx="9080612" cy="1148122"/>
          </a:xfrm>
          <a:prstGeom prst="rect">
            <a:avLst/>
          </a:prstGeom>
        </p:spPr>
      </p:pic>
      <p:sp>
        <p:nvSpPr>
          <p:cNvPr id="9" name="Rectangle 8"/>
          <p:cNvSpPr/>
          <p:nvPr/>
        </p:nvSpPr>
        <p:spPr>
          <a:xfrm>
            <a:off x="100361" y="243977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71131" y="954826"/>
            <a:ext cx="609600" cy="609600"/>
          </a:xfrm>
          <a:prstGeom prst="rect">
            <a:avLst/>
          </a:prstGeom>
        </p:spPr>
      </p:pic>
      <p:pic>
        <p:nvPicPr>
          <p:cNvPr id="10"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38052" y="3804151"/>
            <a:ext cx="609600" cy="609600"/>
          </a:xfrm>
          <a:prstGeom prst="rect">
            <a:avLst/>
          </a:prstGeom>
        </p:spPr>
      </p:pic>
    </p:spTree>
    <p:extLst>
      <p:ext uri="{BB962C8B-B14F-4D97-AF65-F5344CB8AC3E}">
        <p14:creationId xmlns:p14="http://schemas.microsoft.com/office/powerpoint/2010/main" val="1720314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2318</TotalTime>
  <Words>656</Words>
  <Application>Microsoft Office PowerPoint</Application>
  <PresentationFormat>Widescreen</PresentationFormat>
  <Paragraphs>38</Paragraphs>
  <Slides>21</Slides>
  <Notes>0</Notes>
  <HiddenSlides>0</HiddenSlides>
  <MMClips>19</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#9Slide05 Dancing Script</vt:lpstr>
      <vt:lpstr>Arial</vt:lpstr>
      <vt:lpstr>Calibri</vt:lpstr>
      <vt:lpstr>Tahoma</vt:lpstr>
      <vt:lpstr>Times New Roman</vt:lpstr>
      <vt:lpstr>Wingdings</vt:lpstr>
      <vt:lpstr>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146</cp:revision>
  <dcterms:created xsi:type="dcterms:W3CDTF">2022-07-19T08:03:09Z</dcterms:created>
  <dcterms:modified xsi:type="dcterms:W3CDTF">2023-11-26T04:35:23Z</dcterms:modified>
</cp:coreProperties>
</file>