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5"/>
  </p:notesMasterIdLst>
  <p:sldIdLst>
    <p:sldId id="293" r:id="rId2"/>
    <p:sldId id="294" r:id="rId3"/>
    <p:sldId id="295" r:id="rId4"/>
    <p:sldId id="296" r:id="rId5"/>
    <p:sldId id="297" r:id="rId6"/>
    <p:sldId id="298" r:id="rId7"/>
    <p:sldId id="300" r:id="rId8"/>
    <p:sldId id="299" r:id="rId9"/>
    <p:sldId id="301" r:id="rId10"/>
    <p:sldId id="302" r:id="rId11"/>
    <p:sldId id="303" r:id="rId12"/>
    <p:sldId id="304" r:id="rId13"/>
    <p:sldId id="305"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69" autoAdjust="0"/>
    <p:restoredTop sz="91565" autoAdjust="0"/>
  </p:normalViewPr>
  <p:slideViewPr>
    <p:cSldViewPr snapToGrid="0">
      <p:cViewPr varScale="1">
        <p:scale>
          <a:sx n="60" d="100"/>
          <a:sy n="60" d="100"/>
        </p:scale>
        <p:origin x="872" y="56"/>
      </p:cViewPr>
      <p:guideLst/>
    </p:cSldViewPr>
  </p:slideViewPr>
  <p:notesTextViewPr>
    <p:cViewPr>
      <p:scale>
        <a:sx n="1" d="1"/>
        <a:sy n="1" d="1"/>
      </p:scale>
      <p:origin x="0" y="0"/>
    </p:cViewPr>
  </p:notesTextViewPr>
  <p:sorterViewPr>
    <p:cViewPr>
      <p:scale>
        <a:sx n="50" d="100"/>
        <a:sy n="5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B7452B-0226-433E-9EB0-7530B5EB8AAC}" type="datetimeFigureOut">
              <a:rPr lang="en-US" smtClean="0"/>
              <a:t>11/26/2023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A46EC5-305A-4968-AE3F-16CFD5C6225C}" type="slidenum">
              <a:rPr lang="en-US" smtClean="0"/>
              <a:t>‹#›</a:t>
            </a:fld>
            <a:endParaRPr lang="en-US"/>
          </a:p>
        </p:txBody>
      </p:sp>
    </p:spTree>
    <p:extLst>
      <p:ext uri="{BB962C8B-B14F-4D97-AF65-F5344CB8AC3E}">
        <p14:creationId xmlns:p14="http://schemas.microsoft.com/office/powerpoint/2010/main" val="1713503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A46EC5-305A-4968-AE3F-16CFD5C6225C}" type="slidenum">
              <a:rPr lang="en-US" smtClean="0"/>
              <a:t>4</a:t>
            </a:fld>
            <a:endParaRPr lang="en-US"/>
          </a:p>
        </p:txBody>
      </p:sp>
    </p:spTree>
    <p:extLst>
      <p:ext uri="{BB962C8B-B14F-4D97-AF65-F5344CB8AC3E}">
        <p14:creationId xmlns:p14="http://schemas.microsoft.com/office/powerpoint/2010/main" val="26832956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11/26/2023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2471606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11/26/2023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9003389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11/26/2023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323584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11/26/2023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5192471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11/26/2023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7354142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11/26/2023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6245654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11/26/2023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8" name="Footer Placeholder 7"/>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9" name="Slide Number Placeholder 8"/>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79575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11/26/2023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4" name="Footer Placeholder 3"/>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Slide Number Placeholder 4"/>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5134388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11/26/2023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3" name="Footer Placeholder 2"/>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4" name="Slide Number Placeholder 3"/>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072366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11/26/2023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546997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11/26/2023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142802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11/26/2023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5504345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3.pn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19.png"/><Relationship Id="rId5" Type="http://schemas.openxmlformats.org/officeDocument/2006/relationships/image" Target="../media/image9.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8" Type="http://schemas.openxmlformats.org/officeDocument/2006/relationships/image" Target="../media/image20.png"/><Relationship Id="rId3" Type="http://schemas.microsoft.com/office/2007/relationships/media" Target="../media/media1.mp3"/><Relationship Id="rId7" Type="http://schemas.openxmlformats.org/officeDocument/2006/relationships/image" Target="../media/image9.png"/><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8.png"/><Relationship Id="rId5" Type="http://schemas.openxmlformats.org/officeDocument/2006/relationships/slideLayout" Target="../slideLayouts/slideLayout7.xml"/><Relationship Id="rId4" Type="http://schemas.openxmlformats.org/officeDocument/2006/relationships/audio" Target="../media/media1.mp3"/><Relationship Id="rId9"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1.png"/><Relationship Id="rId5" Type="http://schemas.openxmlformats.org/officeDocument/2006/relationships/image" Target="../media/image9.pn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2.png"/><Relationship Id="rId5" Type="http://schemas.openxmlformats.org/officeDocument/2006/relationships/image" Target="../media/image9.pn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media" Target="../media/media2.mp3"/><Relationship Id="rId7" Type="http://schemas.openxmlformats.org/officeDocument/2006/relationships/image" Target="../media/image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png"/><Relationship Id="rId5" Type="http://schemas.openxmlformats.org/officeDocument/2006/relationships/slideLayout" Target="../slideLayouts/slideLayout7.xml"/><Relationship Id="rId10" Type="http://schemas.openxmlformats.org/officeDocument/2006/relationships/image" Target="../media/image13.png"/><Relationship Id="rId4" Type="http://schemas.openxmlformats.org/officeDocument/2006/relationships/audio" Target="../media/media2.mp3"/><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3.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4.png"/><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3.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5.png"/><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3.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16.png"/><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3.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17.png"/><Relationship Id="rId5" Type="http://schemas.openxmlformats.org/officeDocument/2006/relationships/image" Target="../media/image9.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3.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18.png"/><Relationship Id="rId5" Type="http://schemas.openxmlformats.org/officeDocument/2006/relationships/image" Target="../media/image9.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7000"/>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088888"/>
            <a:ext cx="4549698" cy="3769112"/>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71639" y="3635298"/>
            <a:ext cx="7642302" cy="3222702"/>
          </a:xfrm>
          <a:prstGeom prst="rect">
            <a:avLst/>
          </a:prstGeom>
        </p:spPr>
      </p:pic>
      <p:sp>
        <p:nvSpPr>
          <p:cNvPr id="7" name="Rectangle 6"/>
          <p:cNvSpPr/>
          <p:nvPr/>
        </p:nvSpPr>
        <p:spPr>
          <a:xfrm>
            <a:off x="2399370" y="1244623"/>
            <a:ext cx="7558669" cy="558038"/>
          </a:xfrm>
          <a:prstGeom prst="rect">
            <a:avLst/>
          </a:prstGeom>
        </p:spPr>
        <p:txBody>
          <a:bodyPr wrap="square">
            <a:spAutoFit/>
          </a:bodyPr>
          <a:lstStyle/>
          <a:p>
            <a:pPr algn="ctr">
              <a:lnSpc>
                <a:spcPct val="115000"/>
              </a:lnSpc>
              <a:spcAft>
                <a:spcPts val="0"/>
              </a:spcAft>
            </a:pPr>
            <a:r>
              <a:rPr lang="vi-VN" sz="2800" b="1" dirty="0">
                <a:solidFill>
                  <a:srgbClr val="002060"/>
                </a:solidFill>
                <a:effectLst/>
                <a:latin typeface="#9Slide05 Dancing Script" panose="03080800040507000D00" pitchFamily="66" charset="0"/>
                <a:ea typeface="Calibri" panose="020F0502020204030204" pitchFamily="34" charset="0"/>
                <a:cs typeface="Times New Roman" panose="02020603050405020304" pitchFamily="18" charset="0"/>
              </a:rPr>
              <a:t>HỌC HÁT BÀI</a:t>
            </a:r>
            <a:r>
              <a:rPr lang="en-US" sz="2800" b="1" dirty="0">
                <a:solidFill>
                  <a:srgbClr val="002060"/>
                </a:solidFill>
                <a:effectLst/>
                <a:latin typeface="#9Slide05 Dancing Script" panose="03080800040507000D00" pitchFamily="66" charset="0"/>
                <a:ea typeface="Calibri" panose="020F0502020204030204" pitchFamily="34" charset="0"/>
                <a:cs typeface="Times New Roman" panose="02020603050405020304" pitchFamily="18" charset="0"/>
              </a:rPr>
              <a:t>: </a:t>
            </a:r>
            <a:r>
              <a:rPr lang="en-US" sz="2800" b="1" dirty="0">
                <a:solidFill>
                  <a:srgbClr val="002060"/>
                </a:solidFill>
                <a:latin typeface="#9Slide05 Dancing Script" panose="03080800040507000D00" pitchFamily="66" charset="0"/>
                <a:ea typeface="Calibri" panose="020F0502020204030204" pitchFamily="34" charset="0"/>
                <a:cs typeface="Times New Roman" panose="02020603050405020304" pitchFamily="18" charset="0"/>
              </a:rPr>
              <a:t>KHÚC NHẠC TRÊN </a:t>
            </a:r>
            <a:r>
              <a:rPr lang="vi-VN" sz="2800" b="1" dirty="0">
                <a:solidFill>
                  <a:srgbClr val="002060"/>
                </a:solidFill>
                <a:latin typeface="#9Slide05 Dancing Script" panose="03080800040507000D00" pitchFamily="66" charset="0"/>
                <a:ea typeface="Calibri" panose="020F0502020204030204" pitchFamily="34" charset="0"/>
                <a:cs typeface="Times New Roman" panose="02020603050405020304" pitchFamily="18" charset="0"/>
              </a:rPr>
              <a:t>NƯƠ</a:t>
            </a:r>
            <a:r>
              <a:rPr lang="en-US" sz="2800" b="1" dirty="0">
                <a:solidFill>
                  <a:srgbClr val="002060"/>
                </a:solidFill>
                <a:latin typeface="#9Slide05 Dancing Script" panose="03080800040507000D00" pitchFamily="66" charset="0"/>
                <a:ea typeface="Calibri" panose="020F0502020204030204" pitchFamily="34" charset="0"/>
                <a:cs typeface="Times New Roman" panose="02020603050405020304" pitchFamily="18" charset="0"/>
              </a:rPr>
              <a:t>NG XA</a:t>
            </a:r>
            <a:endParaRPr lang="en-US" sz="2800" dirty="0">
              <a:solidFill>
                <a:srgbClr val="002060"/>
              </a:solidFill>
              <a:effectLst/>
              <a:latin typeface="#9Slide05 Dancing Script" panose="03080800040507000D00" pitchFamily="66" charset="0"/>
              <a:ea typeface="Calibri" panose="020F0502020204030204" pitchFamily="34" charset="0"/>
              <a:cs typeface="Times New Roman" panose="02020603050405020304" pitchFamily="18" charset="0"/>
            </a:endParaRPr>
          </a:p>
        </p:txBody>
      </p:sp>
      <p:sp>
        <p:nvSpPr>
          <p:cNvPr id="8" name="Rectangle 7"/>
          <p:cNvSpPr/>
          <p:nvPr/>
        </p:nvSpPr>
        <p:spPr>
          <a:xfrm>
            <a:off x="7136779" y="1921535"/>
            <a:ext cx="3434577" cy="491481"/>
          </a:xfrm>
          <a:prstGeom prst="rect">
            <a:avLst/>
          </a:prstGeom>
        </p:spPr>
        <p:txBody>
          <a:bodyPr wrap="square">
            <a:spAutoFit/>
          </a:bodyPr>
          <a:lstStyle/>
          <a:p>
            <a:pPr algn="ctr">
              <a:lnSpc>
                <a:spcPct val="115000"/>
              </a:lnSpc>
              <a:spcAft>
                <a:spcPts val="0"/>
              </a:spcAft>
            </a:pPr>
            <a:r>
              <a:rPr lang="en-US" sz="2400" b="1" dirty="0">
                <a:solidFill>
                  <a:srgbClr val="002060"/>
                </a:solidFill>
                <a:latin typeface="#9Slide05 Dancing Script" panose="03080800040507000D00" pitchFamily="66" charset="0"/>
                <a:ea typeface="Calibri" panose="020F0502020204030204" pitchFamily="34" charset="0"/>
                <a:cs typeface="Times New Roman" panose="02020603050405020304" pitchFamily="18" charset="0"/>
              </a:rPr>
              <a:t>Nhạc và lời: Hoàng Lân</a:t>
            </a:r>
            <a:endParaRPr lang="en-US" sz="2400" dirty="0">
              <a:solidFill>
                <a:srgbClr val="002060"/>
              </a:solidFill>
              <a:latin typeface="#9Slide05 Dancing Script" panose="03080800040507000D00" pitchFamily="66" charset="0"/>
              <a:ea typeface="Calibri" panose="020F0502020204030204" pitchFamily="34" charset="0"/>
              <a:cs typeface="Times New Roman" panose="02020603050405020304" pitchFamily="18" charset="0"/>
            </a:endParaRPr>
          </a:p>
        </p:txBody>
      </p:sp>
      <p:sp>
        <p:nvSpPr>
          <p:cNvPr id="9" name="Rectangle 8"/>
          <p:cNvSpPr/>
          <p:nvPr/>
        </p:nvSpPr>
        <p:spPr>
          <a:xfrm>
            <a:off x="5486400" y="479517"/>
            <a:ext cx="1756405" cy="625428"/>
          </a:xfrm>
          <a:prstGeom prst="rect">
            <a:avLst/>
          </a:prstGeom>
        </p:spPr>
        <p:txBody>
          <a:bodyPr wrap="square">
            <a:spAutoFit/>
          </a:bodyPr>
          <a:lstStyle/>
          <a:p>
            <a:pPr algn="ctr">
              <a:lnSpc>
                <a:spcPct val="115000"/>
              </a:lnSpc>
              <a:spcAft>
                <a:spcPts val="0"/>
              </a:spcAft>
            </a:pPr>
            <a:r>
              <a:rPr lang="en-US" sz="3200" b="1" dirty="0">
                <a:solidFill>
                  <a:srgbClr val="002060"/>
                </a:solidFill>
                <a:latin typeface="#9Slide05 Dancing Script" panose="03080800040507000D00" pitchFamily="66" charset="0"/>
                <a:ea typeface="Calibri" panose="020F0502020204030204" pitchFamily="34" charset="0"/>
                <a:cs typeface="Times New Roman" panose="02020603050405020304" pitchFamily="18" charset="0"/>
              </a:rPr>
              <a:t>TIẾT 13 </a:t>
            </a: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71356" y="239759"/>
            <a:ext cx="1518421" cy="830495"/>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523562" y="0"/>
            <a:ext cx="566215" cy="479518"/>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199" y="-24732"/>
            <a:ext cx="3927891" cy="1255850"/>
          </a:xfrm>
          <a:prstGeom prst="rect">
            <a:avLst/>
          </a:prstGeom>
        </p:spPr>
      </p:pic>
      <p:sp>
        <p:nvSpPr>
          <p:cNvPr id="13" name="Rectangle 12"/>
          <p:cNvSpPr/>
          <p:nvPr/>
        </p:nvSpPr>
        <p:spPr>
          <a:xfrm>
            <a:off x="7330451" y="2527659"/>
            <a:ext cx="3434577" cy="491481"/>
          </a:xfrm>
          <a:prstGeom prst="rect">
            <a:avLst/>
          </a:prstGeom>
        </p:spPr>
        <p:txBody>
          <a:bodyPr wrap="square">
            <a:spAutoFit/>
          </a:bodyPr>
          <a:lstStyle/>
          <a:p>
            <a:pPr algn="ctr">
              <a:lnSpc>
                <a:spcPct val="115000"/>
              </a:lnSpc>
              <a:spcAft>
                <a:spcPts val="0"/>
              </a:spcAft>
            </a:pPr>
            <a:r>
              <a:rPr lang="en-US" sz="2400" b="1" dirty="0">
                <a:solidFill>
                  <a:srgbClr val="002060"/>
                </a:solidFill>
                <a:latin typeface="#9Slide05 Dancing Script" panose="03080800040507000D00" pitchFamily="66" charset="0"/>
                <a:ea typeface="Calibri" panose="020F0502020204030204" pitchFamily="34" charset="0"/>
                <a:cs typeface="Times New Roman" panose="02020603050405020304" pitchFamily="18" charset="0"/>
              </a:rPr>
              <a:t>Dựa theo dân ca Gia-</a:t>
            </a:r>
            <a:r>
              <a:rPr lang="vi-VN" sz="2400" b="1" dirty="0">
                <a:solidFill>
                  <a:srgbClr val="002060"/>
                </a:solidFill>
                <a:latin typeface="#9Slide05 Dancing Script" panose="03080800040507000D00" pitchFamily="66" charset="0"/>
                <a:ea typeface="Calibri" panose="020F0502020204030204" pitchFamily="34" charset="0"/>
                <a:cs typeface="Times New Roman" panose="02020603050405020304" pitchFamily="18" charset="0"/>
              </a:rPr>
              <a:t>rai.</a:t>
            </a:r>
            <a:endParaRPr lang="en-US" sz="2400" dirty="0">
              <a:solidFill>
                <a:srgbClr val="002060"/>
              </a:solidFill>
              <a:latin typeface="#9Slide05 Dancing Script" panose="03080800040507000D00" pitchFamily="66" charset="0"/>
              <a:ea typeface="Calibri" panose="020F0502020204030204" pitchFamily="34" charset="0"/>
              <a:cs typeface="Times New Roman" panose="02020603050405020304" pitchFamily="18" charset="0"/>
            </a:endParaRPr>
          </a:p>
        </p:txBody>
      </p:sp>
      <p:pic>
        <p:nvPicPr>
          <p:cNvPr id="14" name="Picture 13" descr="C"/>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709956" y="6523463"/>
            <a:ext cx="403985" cy="334537"/>
          </a:xfrm>
          <a:prstGeom prst="rect">
            <a:avLst/>
          </a:prstGeom>
          <a:noFill/>
          <a:ln>
            <a:noFill/>
          </a:ln>
        </p:spPr>
      </p:pic>
    </p:spTree>
    <p:extLst>
      <p:ext uri="{BB962C8B-B14F-4D97-AF65-F5344CB8AC3E}">
        <p14:creationId xmlns:p14="http://schemas.microsoft.com/office/powerpoint/2010/main" val="23969218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fltVal val="0"/>
                                          </p:val>
                                        </p:tav>
                                        <p:tav tm="100000">
                                          <p:val>
                                            <p:strVal val="#ppt_w"/>
                                          </p:val>
                                        </p:tav>
                                      </p:tavLst>
                                    </p:anim>
                                    <p:anim calcmode="lin" valueType="num">
                                      <p:cBhvr>
                                        <p:cTn id="14" dur="1000" fill="hold"/>
                                        <p:tgtEl>
                                          <p:spTgt spid="7"/>
                                        </p:tgtEl>
                                        <p:attrNameLst>
                                          <p:attrName>ppt_h</p:attrName>
                                        </p:attrNameLst>
                                      </p:cBhvr>
                                      <p:tavLst>
                                        <p:tav tm="0">
                                          <p:val>
                                            <p:fltVal val="0"/>
                                          </p:val>
                                        </p:tav>
                                        <p:tav tm="100000">
                                          <p:val>
                                            <p:strVal val="#ppt_h"/>
                                          </p:val>
                                        </p:tav>
                                      </p:tavLst>
                                    </p:anim>
                                    <p:anim calcmode="lin" valueType="num">
                                      <p:cBhvr>
                                        <p:cTn id="15" dur="1000" fill="hold"/>
                                        <p:tgtEl>
                                          <p:spTgt spid="7"/>
                                        </p:tgtEl>
                                        <p:attrNameLst>
                                          <p:attrName>style.rotation</p:attrName>
                                        </p:attrNameLst>
                                      </p:cBhvr>
                                      <p:tavLst>
                                        <p:tav tm="0">
                                          <p:val>
                                            <p:fltVal val="90"/>
                                          </p:val>
                                        </p:tav>
                                        <p:tav tm="100000">
                                          <p:val>
                                            <p:fltVal val="0"/>
                                          </p:val>
                                        </p:tav>
                                      </p:tavLst>
                                    </p:anim>
                                    <p:animEffect transition="in" filter="fade">
                                      <p:cBhvr>
                                        <p:cTn id="16" dur="1000"/>
                                        <p:tgtEl>
                                          <p:spTgt spid="7"/>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1000" fill="hold"/>
                                        <p:tgtEl>
                                          <p:spTgt spid="8"/>
                                        </p:tgtEl>
                                        <p:attrNameLst>
                                          <p:attrName>ppt_w</p:attrName>
                                        </p:attrNameLst>
                                      </p:cBhvr>
                                      <p:tavLst>
                                        <p:tav tm="0">
                                          <p:val>
                                            <p:fltVal val="0"/>
                                          </p:val>
                                        </p:tav>
                                        <p:tav tm="100000">
                                          <p:val>
                                            <p:strVal val="#ppt_w"/>
                                          </p:val>
                                        </p:tav>
                                      </p:tavLst>
                                    </p:anim>
                                    <p:anim calcmode="lin" valueType="num">
                                      <p:cBhvr>
                                        <p:cTn id="20" dur="1000" fill="hold"/>
                                        <p:tgtEl>
                                          <p:spTgt spid="8"/>
                                        </p:tgtEl>
                                        <p:attrNameLst>
                                          <p:attrName>ppt_h</p:attrName>
                                        </p:attrNameLst>
                                      </p:cBhvr>
                                      <p:tavLst>
                                        <p:tav tm="0">
                                          <p:val>
                                            <p:fltVal val="0"/>
                                          </p:val>
                                        </p:tav>
                                        <p:tav tm="100000">
                                          <p:val>
                                            <p:strVal val="#ppt_h"/>
                                          </p:val>
                                        </p:tav>
                                      </p:tavLst>
                                    </p:anim>
                                    <p:anim calcmode="lin" valueType="num">
                                      <p:cBhvr>
                                        <p:cTn id="21" dur="1000" fill="hold"/>
                                        <p:tgtEl>
                                          <p:spTgt spid="8"/>
                                        </p:tgtEl>
                                        <p:attrNameLst>
                                          <p:attrName>style.rotation</p:attrName>
                                        </p:attrNameLst>
                                      </p:cBhvr>
                                      <p:tavLst>
                                        <p:tav tm="0">
                                          <p:val>
                                            <p:fltVal val="90"/>
                                          </p:val>
                                        </p:tav>
                                        <p:tav tm="100000">
                                          <p:val>
                                            <p:fltVal val="0"/>
                                          </p:val>
                                        </p:tav>
                                      </p:tavLst>
                                    </p:anim>
                                    <p:animEffect transition="in" filter="fade">
                                      <p:cBhvr>
                                        <p:cTn id="22" dur="1000"/>
                                        <p:tgtEl>
                                          <p:spTgt spid="8"/>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p:cTn id="25" dur="1000" fill="hold"/>
                                        <p:tgtEl>
                                          <p:spTgt spid="13"/>
                                        </p:tgtEl>
                                        <p:attrNameLst>
                                          <p:attrName>ppt_w</p:attrName>
                                        </p:attrNameLst>
                                      </p:cBhvr>
                                      <p:tavLst>
                                        <p:tav tm="0">
                                          <p:val>
                                            <p:fltVal val="0"/>
                                          </p:val>
                                        </p:tav>
                                        <p:tav tm="100000">
                                          <p:val>
                                            <p:strVal val="#ppt_w"/>
                                          </p:val>
                                        </p:tav>
                                      </p:tavLst>
                                    </p:anim>
                                    <p:anim calcmode="lin" valueType="num">
                                      <p:cBhvr>
                                        <p:cTn id="26" dur="1000" fill="hold"/>
                                        <p:tgtEl>
                                          <p:spTgt spid="13"/>
                                        </p:tgtEl>
                                        <p:attrNameLst>
                                          <p:attrName>ppt_h</p:attrName>
                                        </p:attrNameLst>
                                      </p:cBhvr>
                                      <p:tavLst>
                                        <p:tav tm="0">
                                          <p:val>
                                            <p:fltVal val="0"/>
                                          </p:val>
                                        </p:tav>
                                        <p:tav tm="100000">
                                          <p:val>
                                            <p:strVal val="#ppt_h"/>
                                          </p:val>
                                        </p:tav>
                                      </p:tavLst>
                                    </p:anim>
                                    <p:anim calcmode="lin" valueType="num">
                                      <p:cBhvr>
                                        <p:cTn id="27" dur="1000" fill="hold"/>
                                        <p:tgtEl>
                                          <p:spTgt spid="13"/>
                                        </p:tgtEl>
                                        <p:attrNameLst>
                                          <p:attrName>style.rotation</p:attrName>
                                        </p:attrNameLst>
                                      </p:cBhvr>
                                      <p:tavLst>
                                        <p:tav tm="0">
                                          <p:val>
                                            <p:fltVal val="90"/>
                                          </p:val>
                                        </p:tav>
                                        <p:tav tm="100000">
                                          <p:val>
                                            <p:fltVal val="0"/>
                                          </p:val>
                                        </p:tav>
                                      </p:tavLst>
                                    </p:anim>
                                    <p:animEffect transition="in" filter="fade">
                                      <p:cBhvr>
                                        <p:cTn id="28"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3456878"/>
            <a:ext cx="7014117" cy="3401121"/>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14117" y="3980985"/>
            <a:ext cx="5099823" cy="2877015"/>
          </a:xfrm>
          <a:prstGeom prst="rect">
            <a:avLst/>
          </a:prstGeom>
        </p:spPr>
      </p:pic>
      <p:sp>
        <p:nvSpPr>
          <p:cNvPr id="7" name="Rectangle 6"/>
          <p:cNvSpPr/>
          <p:nvPr/>
        </p:nvSpPr>
        <p:spPr>
          <a:xfrm>
            <a:off x="5231624" y="0"/>
            <a:ext cx="1765227"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Câu 3+</a:t>
            </a:r>
            <a:r>
              <a:rPr lang="en-US" sz="3600" noProof="0" dirty="0">
                <a:latin typeface="Times New Roman" panose="02020603050405020304" pitchFamily="18" charset="0"/>
                <a:cs typeface="Times New Roman" panose="02020603050405020304" pitchFamily="18" charset="0"/>
              </a:rPr>
              <a:t>4</a:t>
            </a:r>
            <a:endParaRPr kumimoji="0" lang="en-US" sz="36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endParaRPr>
          </a:p>
        </p:txBody>
      </p:sp>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646331"/>
            <a:ext cx="12113940" cy="3044723"/>
          </a:xfrm>
          <a:prstGeom prst="rect">
            <a:avLst/>
          </a:prstGeom>
        </p:spPr>
      </p:pic>
      <p:pic>
        <p:nvPicPr>
          <p:cNvPr id="6" name="C3+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536610" y="4032585"/>
            <a:ext cx="609600" cy="609600"/>
          </a:xfrm>
          <a:prstGeom prst="rect">
            <a:avLst/>
          </a:prstGeom>
        </p:spPr>
      </p:pic>
    </p:spTree>
    <p:extLst>
      <p:ext uri="{BB962C8B-B14F-4D97-AF65-F5344CB8AC3E}">
        <p14:creationId xmlns:p14="http://schemas.microsoft.com/office/powerpoint/2010/main" val="7466487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639"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3456878"/>
            <a:ext cx="7014117" cy="3401121"/>
          </a:xfrm>
          <a:prstGeom prst="rect">
            <a:avLst/>
          </a:prstGeom>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14117" y="3980985"/>
            <a:ext cx="5099823" cy="2877015"/>
          </a:xfrm>
          <a:prstGeom prst="rect">
            <a:avLst/>
          </a:prstGeom>
        </p:spPr>
      </p:pic>
      <p:sp>
        <p:nvSpPr>
          <p:cNvPr id="8" name="Rectangle 7"/>
          <p:cNvSpPr/>
          <p:nvPr/>
        </p:nvSpPr>
        <p:spPr>
          <a:xfrm>
            <a:off x="8964520" y="465683"/>
            <a:ext cx="2706190"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Cả bài các hình thức</a:t>
            </a:r>
            <a:endParaRPr kumimoji="0" lang="en-US" sz="3200" b="0" i="1" u="none" strike="noStrike" kern="1200" cap="none" spc="0" normalizeH="0" baseline="0" noProof="0" dirty="0">
              <a:ln>
                <a:noFill/>
              </a:ln>
              <a:solidFill>
                <a:srgbClr val="000000"/>
              </a:solidFill>
              <a:effectLst/>
              <a:uLnTx/>
              <a:uFillTx/>
              <a:latin typeface="Arial"/>
              <a:ea typeface="+mn-ea"/>
              <a:cs typeface="+mn-cs"/>
            </a:endParaRPr>
          </a:p>
        </p:txBody>
      </p:sp>
      <p:sp>
        <p:nvSpPr>
          <p:cNvPr id="9" name="Rectangle 8"/>
          <p:cNvSpPr/>
          <p:nvPr/>
        </p:nvSpPr>
        <p:spPr>
          <a:xfrm>
            <a:off x="8521290" y="0"/>
            <a:ext cx="3592650"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0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H</a:t>
            </a:r>
            <a:r>
              <a:rPr kumimoji="0" lang="vi-VN" sz="20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oạt động </a:t>
            </a:r>
            <a:r>
              <a:rPr kumimoji="0" lang="en-US" sz="20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thực hành luyện tập</a:t>
            </a:r>
            <a:endPar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1204443">
            <a:off x="78060" y="465683"/>
            <a:ext cx="7270595" cy="5564459"/>
          </a:xfrm>
          <a:prstGeom prst="rect">
            <a:avLst/>
          </a:prstGeom>
        </p:spPr>
      </p:pic>
      <p:pic>
        <p:nvPicPr>
          <p:cNvPr id="2" name="PIANO CA BA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799986" y="1146655"/>
            <a:ext cx="609600" cy="609600"/>
          </a:xfrm>
          <a:prstGeom prst="rect">
            <a:avLst/>
          </a:prstGeom>
        </p:spPr>
      </p:pic>
      <p:pic>
        <p:nvPicPr>
          <p:cNvPr id="12" name="Khúc nhạc trên nương xa (Karaoke theo bài hát mẫu SGK lớp 3 CTPT 2018- NXBG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9708015" y="2320040"/>
            <a:ext cx="609600" cy="609600"/>
          </a:xfrm>
          <a:prstGeom prst="rect">
            <a:avLst/>
          </a:prstGeom>
        </p:spPr>
      </p:pic>
    </p:spTree>
    <p:extLst>
      <p:ext uri="{BB962C8B-B14F-4D97-AF65-F5344CB8AC3E}">
        <p14:creationId xmlns:p14="http://schemas.microsoft.com/office/powerpoint/2010/main" val="41008353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2"/>
                    </p:tgtEl>
                  </p:cond>
                </p:stCondLst>
                <p:endSync evt="end" delay="0">
                  <p:rtn val="all"/>
                </p:endSync>
                <p:childTnLst>
                  <p:par>
                    <p:cTn id="12" fill="hold">
                      <p:stCondLst>
                        <p:cond delay="0"/>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20767" fill="hold"/>
                                        <p:tgtEl>
                                          <p:spTgt spid="2"/>
                                        </p:tgtEl>
                                      </p:cBhvr>
                                    </p:cmd>
                                  </p:childTnLst>
                                </p:cTn>
                              </p:par>
                            </p:childTnLst>
                          </p:cTn>
                        </p:par>
                      </p:childTnLst>
                    </p:cTn>
                  </p:par>
                </p:childTnLst>
              </p:cTn>
              <p:nextCondLst>
                <p:cond evt="onClick" delay="0">
                  <p:tgtEl>
                    <p:spTgt spid="2"/>
                  </p:tgtEl>
                </p:cond>
              </p:nextCondLst>
            </p:seq>
            <p:audio>
              <p:cMediaNode vol="80000">
                <p:cTn id="16" fill="hold" display="0">
                  <p:stCondLst>
                    <p:cond delay="indefinite"/>
                  </p:stCondLst>
                  <p:endCondLst>
                    <p:cond evt="onStopAudio" delay="0">
                      <p:tgtEl>
                        <p:sldTgt/>
                      </p:tgtEl>
                    </p:cond>
                  </p:endCondLst>
                </p:cTn>
                <p:tgtEl>
                  <p:spTgt spid="2"/>
                </p:tgtEl>
              </p:cMediaNode>
            </p:audio>
            <p:seq concurrent="1" nextAc="seek">
              <p:cTn id="17" restart="whenNotActive" fill="hold" evtFilter="cancelBubble" nodeType="interactiveSeq">
                <p:stCondLst>
                  <p:cond evt="onClick" delay="0">
                    <p:tgtEl>
                      <p:spTgt spid="12"/>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151013" fill="hold"/>
                                        <p:tgtEl>
                                          <p:spTgt spid="12"/>
                                        </p:tgtEl>
                                      </p:cBhvr>
                                    </p:cmd>
                                  </p:childTnLst>
                                </p:cTn>
                              </p:par>
                            </p:childTnLst>
                          </p:cTn>
                        </p:par>
                      </p:childTnLst>
                    </p:cTn>
                  </p:par>
                </p:childTnLst>
              </p:cTn>
              <p:nextCondLst>
                <p:cond evt="onClick" delay="0">
                  <p:tgtEl>
                    <p:spTgt spid="12"/>
                  </p:tgtEl>
                </p:cond>
              </p:nextCondLst>
            </p:seq>
            <p:audio>
              <p:cMediaNode vol="80000">
                <p:cTn id="22" fill="hold" display="0">
                  <p:stCondLst>
                    <p:cond delay="indefinite"/>
                  </p:stCondLst>
                  <p:endCondLst>
                    <p:cond evt="onStopAudio" delay="0">
                      <p:tgtEl>
                        <p:sldTgt/>
                      </p:tgtEl>
                    </p:cond>
                  </p:endCondLst>
                </p:cTn>
                <p:tgtEl>
                  <p:spTgt spid="12"/>
                </p:tgtEl>
              </p:cMediaNode>
            </p:audio>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3456878"/>
            <a:ext cx="7014117" cy="3401121"/>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14117" y="3980985"/>
            <a:ext cx="5099823" cy="2877015"/>
          </a:xfrm>
          <a:prstGeom prst="rect">
            <a:avLst/>
          </a:prstGeom>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76027" y="0"/>
            <a:ext cx="8675559" cy="2609385"/>
          </a:xfrm>
          <a:prstGeom prst="rect">
            <a:avLst/>
          </a:prstGeom>
        </p:spPr>
      </p:pic>
      <p:pic>
        <p:nvPicPr>
          <p:cNvPr id="6" name="Khúc nhạc trên nương xa (Karaoke theo bài hát mẫu SGK lớp 3 CTPT 2018- NXBG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505960" y="3456877"/>
            <a:ext cx="609600" cy="609600"/>
          </a:xfrm>
          <a:prstGeom prst="rect">
            <a:avLst/>
          </a:prstGeom>
        </p:spPr>
      </p:pic>
    </p:spTree>
    <p:extLst>
      <p:ext uri="{BB962C8B-B14F-4D97-AF65-F5344CB8AC3E}">
        <p14:creationId xmlns:p14="http://schemas.microsoft.com/office/powerpoint/2010/main" val="19924970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1013"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3456878"/>
            <a:ext cx="7014117" cy="3401121"/>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14117" y="3980985"/>
            <a:ext cx="5099823" cy="2877015"/>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0"/>
            <a:ext cx="8979871" cy="1268545"/>
          </a:xfrm>
          <a:prstGeom prst="rect">
            <a:avLst/>
          </a:prstGeom>
        </p:spPr>
      </p:pic>
      <p:pic>
        <p:nvPicPr>
          <p:cNvPr id="7" name="Khúc nhạc trên nương xa (Karaoke theo bài hát mẫu SGK lớp 3 CTPT 2018- NXBG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028882" y="2738276"/>
            <a:ext cx="609600" cy="609600"/>
          </a:xfrm>
          <a:prstGeom prst="rect">
            <a:avLst/>
          </a:prstGeom>
        </p:spPr>
      </p:pic>
    </p:spTree>
    <p:extLst>
      <p:ext uri="{BB962C8B-B14F-4D97-AF65-F5344CB8AC3E}">
        <p14:creationId xmlns:p14="http://schemas.microsoft.com/office/powerpoint/2010/main" val="36753709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1013"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3456878"/>
            <a:ext cx="7014117" cy="3401121"/>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14117" y="3980985"/>
            <a:ext cx="5099823" cy="2877015"/>
          </a:xfrm>
          <a:prstGeom prst="rect">
            <a:avLst/>
          </a:prstGeom>
        </p:spPr>
      </p:pic>
      <p:sp>
        <p:nvSpPr>
          <p:cNvPr id="14" name="Rectangle 13"/>
          <p:cNvSpPr/>
          <p:nvPr/>
        </p:nvSpPr>
        <p:spPr>
          <a:xfrm>
            <a:off x="92764" y="-29765"/>
            <a:ext cx="5061001" cy="523220"/>
          </a:xfrm>
          <a:prstGeom prst="rect">
            <a:avLst/>
          </a:prstGeom>
        </p:spPr>
        <p:txBody>
          <a:bodyPr wrap="none">
            <a:spAutoFit/>
          </a:bodyPr>
          <a:lstStyle/>
          <a:p>
            <a:r>
              <a:rPr lang="pt-BR" sz="2800" b="1" dirty="0">
                <a:effectLst/>
                <a:latin typeface="#9Slide05 Dancing Script" panose="03080800040507000D00" pitchFamily="66" charset="0"/>
                <a:ea typeface="Calibri" panose="020F0502020204030204" pitchFamily="34" charset="0"/>
              </a:rPr>
              <a:t>H</a:t>
            </a:r>
            <a:r>
              <a:rPr lang="vi-VN" sz="2800" b="1" dirty="0">
                <a:effectLst/>
                <a:latin typeface="#9Slide05 Dancing Script" panose="03080800040507000D00" pitchFamily="66" charset="0"/>
                <a:ea typeface="Calibri" panose="020F0502020204030204" pitchFamily="34" charset="0"/>
              </a:rPr>
              <a:t>oạt động hình thành kiến thức mới </a:t>
            </a:r>
            <a:endParaRPr lang="en-US" sz="3600" dirty="0">
              <a:latin typeface="#9Slide05 Dancing Script" panose="03080800040507000D00" pitchFamily="66" charset="0"/>
            </a:endParaRPr>
          </a:p>
        </p:txBody>
      </p:sp>
      <p:sp>
        <p:nvSpPr>
          <p:cNvPr id="15" name="Rectangle 14"/>
          <p:cNvSpPr/>
          <p:nvPr/>
        </p:nvSpPr>
        <p:spPr>
          <a:xfrm>
            <a:off x="8280839" y="31790"/>
            <a:ext cx="3589444" cy="461665"/>
          </a:xfrm>
          <a:prstGeom prst="rect">
            <a:avLst/>
          </a:prstGeom>
        </p:spPr>
        <p:txBody>
          <a:bodyPr wrap="none">
            <a:spAutoFit/>
          </a:bodyPr>
          <a:lstStyle/>
          <a:p>
            <a:r>
              <a:rPr lang="pt-BR" sz="2400" dirty="0">
                <a:effectLst/>
                <a:latin typeface="Times New Roman" panose="02020603050405020304" pitchFamily="18" charset="0"/>
                <a:ea typeface="Calibri" panose="020F0502020204030204" pitchFamily="34" charset="0"/>
              </a:rPr>
              <a:t>Giới thiệu tác giả, tác phẩm</a:t>
            </a:r>
            <a:endParaRPr lang="en-US" sz="3200" dirty="0"/>
          </a:p>
        </p:txBody>
      </p:sp>
      <p:pic>
        <p:nvPicPr>
          <p:cNvPr id="1026" name="Picture 2" descr="ÂM NHẠC ĐẶNG TOÀN: Đôi nét về nhạc sĩ Hoàng Lâ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54035" y="723181"/>
            <a:ext cx="4859905" cy="273369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 y="723181"/>
            <a:ext cx="7014117" cy="923330"/>
          </a:xfrm>
          <a:prstGeom prst="rect">
            <a:avLst/>
          </a:prstGeom>
        </p:spPr>
        <p:txBody>
          <a:bodyPr wrap="square">
            <a:spAutoFit/>
          </a:bodyPr>
          <a:lstStyle/>
          <a:p>
            <a:pPr algn="just"/>
            <a:r>
              <a:rPr lang="vi-VN" b="1" dirty="0">
                <a:solidFill>
                  <a:srgbClr val="212529"/>
                </a:solidFill>
                <a:latin typeface="+mj-lt"/>
              </a:rPr>
              <a:t>Hoàng Lân</a:t>
            </a:r>
            <a:r>
              <a:rPr lang="vi-VN" dirty="0">
                <a:solidFill>
                  <a:srgbClr val="212529"/>
                </a:solidFill>
                <a:latin typeface="+mj-lt"/>
              </a:rPr>
              <a:t> (sinh năm 1942) là nhạc sĩ người Việt Nam. Ông cùng người anh em sinh đôi Hoàng Long trở thành một cặp nhạc sĩ quen thuộc với người yêu nhạc Việt Nam.</a:t>
            </a:r>
            <a:endParaRPr lang="en-US" dirty="0">
              <a:latin typeface="+mj-lt"/>
            </a:endParaRPr>
          </a:p>
        </p:txBody>
      </p:sp>
      <p:sp>
        <p:nvSpPr>
          <p:cNvPr id="3" name="Rectangle 2"/>
          <p:cNvSpPr/>
          <p:nvPr/>
        </p:nvSpPr>
        <p:spPr>
          <a:xfrm>
            <a:off x="0" y="1842157"/>
            <a:ext cx="6858000" cy="923330"/>
          </a:xfrm>
          <a:prstGeom prst="rect">
            <a:avLst/>
          </a:prstGeom>
        </p:spPr>
        <p:txBody>
          <a:bodyPr wrap="square">
            <a:spAutoFit/>
          </a:bodyPr>
          <a:lstStyle/>
          <a:p>
            <a:r>
              <a:rPr lang="vi-VN" dirty="0">
                <a:solidFill>
                  <a:srgbClr val="2B2B2B"/>
                </a:solidFill>
                <a:latin typeface="+mj-lt"/>
              </a:rPr>
              <a:t>Người </a:t>
            </a:r>
            <a:r>
              <a:rPr lang="vi-VN" b="1" dirty="0">
                <a:solidFill>
                  <a:srgbClr val="2B2B2B"/>
                </a:solidFill>
                <a:latin typeface="+mj-lt"/>
              </a:rPr>
              <a:t>Gia Rai</a:t>
            </a:r>
            <a:r>
              <a:rPr lang="vi-VN" dirty="0">
                <a:solidFill>
                  <a:srgbClr val="2B2B2B"/>
                </a:solidFill>
                <a:latin typeface="+mj-lt"/>
              </a:rPr>
              <a:t> hay </a:t>
            </a:r>
            <a:r>
              <a:rPr lang="vi-VN" b="1" dirty="0">
                <a:solidFill>
                  <a:srgbClr val="2B2B2B"/>
                </a:solidFill>
                <a:latin typeface="+mj-lt"/>
              </a:rPr>
              <a:t>Jrai</a:t>
            </a:r>
            <a:r>
              <a:rPr lang="vi-VN" dirty="0">
                <a:solidFill>
                  <a:srgbClr val="2B2B2B"/>
                </a:solidFill>
                <a:latin typeface="+mj-lt"/>
              </a:rPr>
              <a:t>, là một dân tộc nói tiếng Gia Rai thuộc hệ ngôn ngữ Nam Đảo. Người </a:t>
            </a:r>
            <a:r>
              <a:rPr lang="vi-VN" b="1" dirty="0">
                <a:solidFill>
                  <a:srgbClr val="2B2B2B"/>
                </a:solidFill>
                <a:latin typeface="+mj-lt"/>
              </a:rPr>
              <a:t>Gia Rai</a:t>
            </a:r>
            <a:r>
              <a:rPr lang="vi-VN" dirty="0">
                <a:solidFill>
                  <a:srgbClr val="2B2B2B"/>
                </a:solidFill>
                <a:latin typeface="+mj-lt"/>
              </a:rPr>
              <a:t> còn có các tên gọi khác là người </a:t>
            </a:r>
            <a:r>
              <a:rPr lang="vi-VN" b="1" dirty="0">
                <a:solidFill>
                  <a:srgbClr val="2B2B2B"/>
                </a:solidFill>
                <a:latin typeface="+mj-lt"/>
              </a:rPr>
              <a:t>Giơ Rai, Chơ Rai, Tơ Buăn, Hơbau, Hdrung, Chor</a:t>
            </a:r>
            <a:r>
              <a:rPr lang="vi-VN" dirty="0">
                <a:solidFill>
                  <a:srgbClr val="2B2B2B"/>
                </a:solidFill>
                <a:latin typeface="+mj-lt"/>
              </a:rPr>
              <a:t> hay </a:t>
            </a:r>
            <a:r>
              <a:rPr lang="vi-VN" b="1" dirty="0">
                <a:solidFill>
                  <a:srgbClr val="2B2B2B"/>
                </a:solidFill>
                <a:latin typeface="+mj-lt"/>
              </a:rPr>
              <a:t>Gia Lai</a:t>
            </a:r>
            <a:r>
              <a:rPr lang="vi-VN" dirty="0">
                <a:solidFill>
                  <a:srgbClr val="2B2B2B"/>
                </a:solidFill>
                <a:latin typeface="+mj-lt"/>
              </a:rPr>
              <a:t>.</a:t>
            </a:r>
            <a:endParaRPr lang="en-US" dirty="0">
              <a:latin typeface="+mj-lt"/>
            </a:endParaRPr>
          </a:p>
        </p:txBody>
      </p:sp>
    </p:spTree>
    <p:extLst>
      <p:ext uri="{BB962C8B-B14F-4D97-AF65-F5344CB8AC3E}">
        <p14:creationId xmlns:p14="http://schemas.microsoft.com/office/powerpoint/2010/main" val="5900360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 calcmode="lin" valueType="num">
                                      <p:cBhvr>
                                        <p:cTn id="9" dur="1000" fill="hold"/>
                                        <p:tgtEl>
                                          <p:spTgt spid="14"/>
                                        </p:tgtEl>
                                        <p:attrNameLst>
                                          <p:attrName>style.rotation</p:attrName>
                                        </p:attrNameLst>
                                      </p:cBhvr>
                                      <p:tavLst>
                                        <p:tav tm="0">
                                          <p:val>
                                            <p:fltVal val="90"/>
                                          </p:val>
                                        </p:tav>
                                        <p:tav tm="100000">
                                          <p:val>
                                            <p:fltVal val="0"/>
                                          </p:val>
                                        </p:tav>
                                      </p:tavLst>
                                    </p:anim>
                                    <p:animEffect transition="in" filter="fade">
                                      <p:cBhvr>
                                        <p:cTn id="10"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3456878"/>
            <a:ext cx="7014117" cy="3401121"/>
          </a:xfrm>
          <a:prstGeom prst="rect">
            <a:avLst/>
          </a:prstGeom>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14116" y="3103619"/>
            <a:ext cx="5177884" cy="3754380"/>
          </a:xfrm>
          <a:prstGeom prst="rect">
            <a:avLst/>
          </a:prstGeom>
        </p:spPr>
      </p:pic>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1415278">
            <a:off x="394352" y="439184"/>
            <a:ext cx="6783630" cy="6365293"/>
          </a:xfrm>
          <a:prstGeom prst="rect">
            <a:avLst/>
          </a:prstGeom>
        </p:spPr>
      </p:pic>
      <p:sp>
        <p:nvSpPr>
          <p:cNvPr id="10" name="Rectangle 9"/>
          <p:cNvSpPr/>
          <p:nvPr/>
        </p:nvSpPr>
        <p:spPr>
          <a:xfrm>
            <a:off x="9307019" y="1"/>
            <a:ext cx="140936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effectLst/>
                <a:uLnTx/>
                <a:uFillTx/>
                <a:latin typeface="Times New Roman" panose="02020603050405020304" pitchFamily="18" charset="0"/>
                <a:ea typeface="Calibri" panose="020F0502020204030204" pitchFamily="34" charset="0"/>
                <a:cs typeface="+mn-cs"/>
              </a:rPr>
              <a:t>Hát mẫu</a:t>
            </a:r>
            <a:endParaRPr kumimoji="0" lang="en-US" sz="3600" b="0" i="0" u="none" strike="noStrike" kern="1200" cap="none" spc="0" normalizeH="0" baseline="0" noProof="0" dirty="0">
              <a:ln>
                <a:noFill/>
              </a:ln>
              <a:effectLst/>
              <a:uLnTx/>
              <a:uFillTx/>
              <a:latin typeface="Arial"/>
              <a:cs typeface="+mn-cs"/>
            </a:endParaRPr>
          </a:p>
        </p:txBody>
      </p:sp>
      <p:pic>
        <p:nvPicPr>
          <p:cNvPr id="11" name="Picture 10"/>
          <p:cNvPicPr>
            <a:picLocks noChangeAspect="1"/>
          </p:cNvPicPr>
          <p:nvPr/>
        </p:nvPicPr>
        <p:blipFill rotWithShape="1">
          <a:blip r:embed="rId9" cstate="print">
            <a:extLst>
              <a:ext uri="{28A0092B-C50C-407E-A947-70E740481C1C}">
                <a14:useLocalDpi xmlns:a14="http://schemas.microsoft.com/office/drawing/2010/main" val="0"/>
              </a:ext>
            </a:extLst>
          </a:blip>
          <a:srcRect l="15042"/>
          <a:stretch/>
        </p:blipFill>
        <p:spPr>
          <a:xfrm>
            <a:off x="0" y="449453"/>
            <a:ext cx="2226354" cy="883636"/>
          </a:xfrm>
          <a:prstGeom prst="rect">
            <a:avLst/>
          </a:prstGeom>
        </p:spPr>
      </p:pic>
      <p:pic>
        <p:nvPicPr>
          <p:cNvPr id="2" name="Khúc nhạc trên nương xa (Karaoke theo bài hát mẫu SGK lớp 3 CTPT 2018- NXBG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706899" y="2042748"/>
            <a:ext cx="609600" cy="609600"/>
          </a:xfrm>
          <a:prstGeom prst="rect">
            <a:avLst/>
          </a:prstGeom>
        </p:spPr>
      </p:pic>
      <p:pic>
        <p:nvPicPr>
          <p:cNvPr id="8" name="Khúc nhạc trên nương xa (Tập hát theo lời bài hát mẫu SGK Âm Nhạc lớp 3 GDPT 2018 - NXBG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9706899" y="742528"/>
            <a:ext cx="609600" cy="609600"/>
          </a:xfrm>
          <a:prstGeom prst="rect">
            <a:avLst/>
          </a:prstGeom>
        </p:spPr>
      </p:pic>
    </p:spTree>
    <p:extLst>
      <p:ext uri="{BB962C8B-B14F-4D97-AF65-F5344CB8AC3E}">
        <p14:creationId xmlns:p14="http://schemas.microsoft.com/office/powerpoint/2010/main" val="8488357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101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41870" fill="hold"/>
                                        <p:tgtEl>
                                          <p:spTgt spid="8"/>
                                        </p:tgtEl>
                                      </p:cBhvr>
                                    </p:cmd>
                                  </p:childTnLst>
                                </p:cTn>
                              </p:par>
                            </p:childTnLst>
                          </p:cTn>
                        </p:par>
                      </p:childTnLst>
                    </p:cTn>
                  </p:par>
                </p:childTnLst>
              </p:cTn>
              <p:nextCondLst>
                <p:cond evt="onClick" delay="0">
                  <p:tgtEl>
                    <p:spTgt spid="8"/>
                  </p:tgtEl>
                </p:cond>
              </p:nextCondLst>
            </p:seq>
            <p:audio>
              <p:cMediaNode vol="80000">
                <p:cTn id="13"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456879"/>
            <a:ext cx="7014117" cy="3401121"/>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14117" y="3980985"/>
            <a:ext cx="5099823" cy="2877015"/>
          </a:xfrm>
          <a:prstGeom prst="rect">
            <a:avLst/>
          </a:prstGeom>
        </p:spPr>
      </p:pic>
      <p:sp>
        <p:nvSpPr>
          <p:cNvPr id="8" name="Rectangle 7"/>
          <p:cNvSpPr/>
          <p:nvPr/>
        </p:nvSpPr>
        <p:spPr>
          <a:xfrm>
            <a:off x="4423145" y="478465"/>
            <a:ext cx="2438410" cy="646331"/>
          </a:xfrm>
          <a:prstGeom prst="rect">
            <a:avLst/>
          </a:prstGeom>
        </p:spPr>
        <p:txBody>
          <a:bodyPr wrap="square">
            <a:spAutoFit/>
          </a:bodyPr>
          <a:lstStyle/>
          <a:p>
            <a:pPr>
              <a:defRPr/>
            </a:pPr>
            <a:r>
              <a:rPr lang="en-US" sz="3600" b="1" dirty="0">
                <a:solidFill>
                  <a:srgbClr val="FF0000"/>
                </a:solidFill>
                <a:latin typeface="Times New Roman" panose="02020603050405020304" pitchFamily="18" charset="0"/>
                <a:cs typeface="Times New Roman" panose="02020603050405020304" pitchFamily="18" charset="0"/>
              </a:rPr>
              <a:t>Đọc lời ca</a:t>
            </a:r>
          </a:p>
        </p:txBody>
      </p:sp>
      <p:sp>
        <p:nvSpPr>
          <p:cNvPr id="2" name="Rectangle 1"/>
          <p:cNvSpPr/>
          <p:nvPr/>
        </p:nvSpPr>
        <p:spPr>
          <a:xfrm>
            <a:off x="903767" y="1124796"/>
            <a:ext cx="11663916" cy="2600199"/>
          </a:xfrm>
          <a:prstGeom prst="rect">
            <a:avLst/>
          </a:prstGeom>
        </p:spPr>
        <p:txBody>
          <a:bodyPr wrap="square">
            <a:spAutoFit/>
          </a:bodyPr>
          <a:lstStyle/>
          <a:p>
            <a:pPr algn="just">
              <a:lnSpc>
                <a:spcPct val="150000"/>
              </a:lnSpc>
            </a:pPr>
            <a:r>
              <a:rPr lang="en-US" sz="2800" i="1" dirty="0">
                <a:latin typeface="Times New Roman" panose="02020603050405020304" pitchFamily="18" charset="0"/>
                <a:cs typeface="Times New Roman" panose="02020603050405020304" pitchFamily="18" charset="0"/>
              </a:rPr>
              <a:t>Câu 1: </a:t>
            </a:r>
            <a:r>
              <a:rPr lang="vi-VN" sz="2800" i="1" dirty="0">
                <a:latin typeface="Times New Roman" panose="02020603050405020304" pitchFamily="18" charset="0"/>
                <a:cs typeface="Times New Roman" panose="02020603050405020304" pitchFamily="18" charset="0"/>
              </a:rPr>
              <a:t>Tiếng suối Hòa tiếng lá rừng núi non cao trập trùng</a:t>
            </a:r>
            <a:endParaRPr lang="en-US" sz="2800" i="1" dirty="0">
              <a:latin typeface="Times New Roman" panose="02020603050405020304" pitchFamily="18" charset="0"/>
              <a:cs typeface="Times New Roman" panose="02020603050405020304" pitchFamily="18" charset="0"/>
            </a:endParaRPr>
          </a:p>
          <a:p>
            <a:pPr algn="just">
              <a:lnSpc>
                <a:spcPct val="150000"/>
              </a:lnSpc>
            </a:pPr>
            <a:r>
              <a:rPr lang="en-US" sz="2800" i="1" dirty="0">
                <a:latin typeface="Times New Roman" panose="02020603050405020304" pitchFamily="18" charset="0"/>
                <a:cs typeface="Times New Roman" panose="02020603050405020304" pitchFamily="18" charset="0"/>
              </a:rPr>
              <a:t>Câu 2: Â</a:t>
            </a:r>
            <a:r>
              <a:rPr lang="vi-VN" sz="2800" i="1" dirty="0">
                <a:latin typeface="Times New Roman" panose="02020603050405020304" pitchFamily="18" charset="0"/>
                <a:cs typeface="Times New Roman" panose="02020603050405020304" pitchFamily="18" charset="0"/>
              </a:rPr>
              <a:t>m vang nhạc rừng vang khắp Buôn Làng xôn xao bao </a:t>
            </a:r>
            <a:r>
              <a:rPr lang="en-US" sz="2800" i="1" dirty="0">
                <a:latin typeface="Times New Roman" panose="02020603050405020304" pitchFamily="18" charset="0"/>
                <a:cs typeface="Times New Roman" panose="02020603050405020304" pitchFamily="18" charset="0"/>
              </a:rPr>
              <a:t>l</a:t>
            </a:r>
            <a:r>
              <a:rPr lang="vi-VN" sz="2800" i="1" dirty="0">
                <a:latin typeface="Times New Roman" panose="02020603050405020304" pitchFamily="18" charset="0"/>
                <a:cs typeface="Times New Roman" panose="02020603050405020304" pitchFamily="18" charset="0"/>
              </a:rPr>
              <a:t>ời ca</a:t>
            </a:r>
            <a:r>
              <a:rPr lang="en-US" sz="2800" i="1" dirty="0">
                <a:latin typeface="Times New Roman" panose="02020603050405020304" pitchFamily="18" charset="0"/>
                <a:cs typeface="Times New Roman" panose="02020603050405020304" pitchFamily="18" charset="0"/>
              </a:rPr>
              <a:t>.</a:t>
            </a:r>
          </a:p>
          <a:p>
            <a:pPr algn="just">
              <a:lnSpc>
                <a:spcPct val="150000"/>
              </a:lnSpc>
            </a:pPr>
            <a:r>
              <a:rPr lang="en-US" sz="2800" i="1" dirty="0">
                <a:latin typeface="Times New Roman" panose="02020603050405020304" pitchFamily="18" charset="0"/>
                <a:cs typeface="Times New Roman" panose="02020603050405020304" pitchFamily="18" charset="0"/>
              </a:rPr>
              <a:t>Câu 3: C</a:t>
            </a:r>
            <a:r>
              <a:rPr lang="vi-VN" sz="2800" i="1" dirty="0">
                <a:latin typeface="Times New Roman" panose="02020603050405020304" pitchFamily="18" charset="0"/>
                <a:cs typeface="Times New Roman" panose="02020603050405020304" pitchFamily="18" charset="0"/>
              </a:rPr>
              <a:t>ó tiếng đàn t</a:t>
            </a:r>
            <a:r>
              <a:rPr lang="en-US" sz="2800" i="1" dirty="0">
                <a:latin typeface="Times New Roman" panose="02020603050405020304" pitchFamily="18" charset="0"/>
                <a:cs typeface="Times New Roman" panose="02020603050405020304" pitchFamily="18" charset="0"/>
              </a:rPr>
              <a:t>’</a:t>
            </a:r>
            <a:r>
              <a:rPr lang="vi-VN" sz="2800" i="1" dirty="0">
                <a:latin typeface="Times New Roman" panose="02020603050405020304" pitchFamily="18" charset="0"/>
                <a:cs typeface="Times New Roman" panose="02020603050405020304" pitchFamily="18" charset="0"/>
              </a:rPr>
              <a:t>rưng reo kìa cánh chim bay ngập ngừng</a:t>
            </a:r>
            <a:r>
              <a:rPr lang="en-US" sz="2800" i="1" dirty="0">
                <a:latin typeface="Times New Roman" panose="02020603050405020304" pitchFamily="18" charset="0"/>
                <a:cs typeface="Times New Roman" panose="02020603050405020304" pitchFamily="18" charset="0"/>
              </a:rPr>
              <a:t>.</a:t>
            </a:r>
          </a:p>
          <a:p>
            <a:pPr algn="just">
              <a:lnSpc>
                <a:spcPct val="150000"/>
              </a:lnSpc>
            </a:pPr>
            <a:r>
              <a:rPr lang="en-US" sz="2800" i="1" dirty="0">
                <a:latin typeface="Times New Roman" panose="02020603050405020304" pitchFamily="18" charset="0"/>
                <a:cs typeface="Times New Roman" panose="02020603050405020304" pitchFamily="18" charset="0"/>
              </a:rPr>
              <a:t>Câu 4: </a:t>
            </a:r>
            <a:r>
              <a:rPr lang="vi-VN" sz="2800" i="1" dirty="0">
                <a:latin typeface="Times New Roman" panose="02020603050405020304" pitchFamily="18" charset="0"/>
                <a:cs typeface="Times New Roman" panose="02020603050405020304" pitchFamily="18" charset="0"/>
              </a:rPr>
              <a:t>Trên </a:t>
            </a:r>
            <a:r>
              <a:rPr lang="en-US" sz="2800" i="1" dirty="0">
                <a:latin typeface="Times New Roman" panose="02020603050405020304" pitchFamily="18" charset="0"/>
                <a:cs typeface="Times New Roman" panose="02020603050405020304" pitchFamily="18" charset="0"/>
              </a:rPr>
              <a:t>n</a:t>
            </a:r>
            <a:r>
              <a:rPr lang="vi-VN" sz="2800" i="1" dirty="0">
                <a:latin typeface="Times New Roman" panose="02020603050405020304" pitchFamily="18" charset="0"/>
                <a:cs typeface="Times New Roman" panose="02020603050405020304" pitchFamily="18" charset="0"/>
              </a:rPr>
              <a:t>ương </a:t>
            </a:r>
            <a:r>
              <a:rPr lang="en-US" sz="2800" i="1" dirty="0">
                <a:latin typeface="Times New Roman" panose="02020603050405020304" pitchFamily="18" charset="0"/>
                <a:cs typeface="Times New Roman" panose="02020603050405020304" pitchFamily="18" charset="0"/>
              </a:rPr>
              <a:t>c</a:t>
            </a:r>
            <a:r>
              <a:rPr lang="vi-VN" sz="2800" i="1" dirty="0">
                <a:latin typeface="Times New Roman" panose="02020603050405020304" pitchFamily="18" charset="0"/>
                <a:cs typeface="Times New Roman" panose="02020603050405020304" pitchFamily="18" charset="0"/>
              </a:rPr>
              <a:t>hiều </a:t>
            </a:r>
            <a:r>
              <a:rPr lang="en-US" sz="2800" i="1" dirty="0">
                <a:latin typeface="Times New Roman" panose="02020603050405020304" pitchFamily="18" charset="0"/>
                <a:cs typeface="Times New Roman" panose="02020603050405020304" pitchFamily="18" charset="0"/>
              </a:rPr>
              <a:t>m</a:t>
            </a:r>
            <a:r>
              <a:rPr lang="vi-VN" sz="2800" i="1" dirty="0">
                <a:latin typeface="Times New Roman" panose="02020603050405020304" pitchFamily="18" charset="0"/>
                <a:cs typeface="Times New Roman" panose="02020603050405020304" pitchFamily="18" charset="0"/>
              </a:rPr>
              <a:t>àu </a:t>
            </a:r>
            <a:r>
              <a:rPr lang="en-US" sz="2800" i="1" dirty="0">
                <a:latin typeface="Times New Roman" panose="02020603050405020304" pitchFamily="18" charset="0"/>
                <a:cs typeface="Times New Roman" panose="02020603050405020304" pitchFamily="18" charset="0"/>
              </a:rPr>
              <a:t>n</a:t>
            </a:r>
            <a:r>
              <a:rPr lang="vi-VN" sz="2800" i="1" dirty="0">
                <a:latin typeface="Times New Roman" panose="02020603050405020304" pitchFamily="18" charset="0"/>
                <a:cs typeface="Times New Roman" panose="02020603050405020304" pitchFamily="18" charset="0"/>
              </a:rPr>
              <a:t>ắng đã phai dần mênh mang trong lòng ta</a:t>
            </a:r>
            <a:endParaRPr lang="en-US" sz="28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692054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3456878"/>
            <a:ext cx="7014117" cy="3401121"/>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14117" y="3980985"/>
            <a:ext cx="5099823" cy="2877015"/>
          </a:xfrm>
          <a:prstGeom prst="rect">
            <a:avLst/>
          </a:prstGeom>
        </p:spPr>
      </p:pic>
      <p:sp>
        <p:nvSpPr>
          <p:cNvPr id="6" name="Rectangle 5"/>
          <p:cNvSpPr/>
          <p:nvPr/>
        </p:nvSpPr>
        <p:spPr>
          <a:xfrm>
            <a:off x="368114" y="52141"/>
            <a:ext cx="211147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Dạy từng câu</a:t>
            </a:r>
          </a:p>
        </p:txBody>
      </p:sp>
      <p:sp>
        <p:nvSpPr>
          <p:cNvPr id="7" name="Rectangle 6"/>
          <p:cNvSpPr/>
          <p:nvPr/>
        </p:nvSpPr>
        <p:spPr>
          <a:xfrm>
            <a:off x="5699975" y="190640"/>
            <a:ext cx="1274708"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Câu 1</a:t>
            </a:r>
          </a:p>
        </p:txBody>
      </p:sp>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240" y="1185797"/>
            <a:ext cx="12008700" cy="1457042"/>
          </a:xfrm>
          <a:prstGeom prst="rect">
            <a:avLst/>
          </a:prstGeom>
        </p:spPr>
      </p:pic>
      <p:pic>
        <p:nvPicPr>
          <p:cNvPr id="9" name="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313586" y="3676185"/>
            <a:ext cx="609600" cy="609600"/>
          </a:xfrm>
          <a:prstGeom prst="rect">
            <a:avLst/>
          </a:prstGeom>
        </p:spPr>
      </p:pic>
    </p:spTree>
    <p:extLst>
      <p:ext uri="{BB962C8B-B14F-4D97-AF65-F5344CB8AC3E}">
        <p14:creationId xmlns:p14="http://schemas.microsoft.com/office/powerpoint/2010/main" val="6122889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806"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3456878"/>
            <a:ext cx="7014117" cy="3401121"/>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14117" y="3980985"/>
            <a:ext cx="5099823" cy="2877015"/>
          </a:xfrm>
          <a:prstGeom prst="rect">
            <a:avLst/>
          </a:prstGeom>
        </p:spPr>
      </p:pic>
      <p:sp>
        <p:nvSpPr>
          <p:cNvPr id="7" name="Rectangle 6"/>
          <p:cNvSpPr/>
          <p:nvPr/>
        </p:nvSpPr>
        <p:spPr>
          <a:xfrm>
            <a:off x="5231624" y="0"/>
            <a:ext cx="1274708"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Câu 2</a:t>
            </a:r>
          </a:p>
        </p:txBody>
      </p:sp>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33" y="646331"/>
            <a:ext cx="12198533" cy="1553055"/>
          </a:xfrm>
          <a:prstGeom prst="rect">
            <a:avLst/>
          </a:prstGeom>
        </p:spPr>
      </p:pic>
      <p:pic>
        <p:nvPicPr>
          <p:cNvPr id="8" name="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138776" y="2847277"/>
            <a:ext cx="609600" cy="609600"/>
          </a:xfrm>
          <a:prstGeom prst="rect">
            <a:avLst/>
          </a:prstGeom>
        </p:spPr>
      </p:pic>
    </p:spTree>
    <p:extLst>
      <p:ext uri="{BB962C8B-B14F-4D97-AF65-F5344CB8AC3E}">
        <p14:creationId xmlns:p14="http://schemas.microsoft.com/office/powerpoint/2010/main" val="428268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702"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3456878"/>
            <a:ext cx="7014117" cy="3401121"/>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14117" y="3980985"/>
            <a:ext cx="5099823" cy="2877015"/>
          </a:xfrm>
          <a:prstGeom prst="rect">
            <a:avLst/>
          </a:prstGeom>
        </p:spPr>
      </p:pic>
      <p:sp>
        <p:nvSpPr>
          <p:cNvPr id="7" name="Rectangle 6"/>
          <p:cNvSpPr/>
          <p:nvPr/>
        </p:nvSpPr>
        <p:spPr>
          <a:xfrm>
            <a:off x="5231624" y="0"/>
            <a:ext cx="1765227"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Câu 1+2</a:t>
            </a:r>
          </a:p>
        </p:txBody>
      </p:sp>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877" y="523667"/>
            <a:ext cx="12130720" cy="2933210"/>
          </a:xfrm>
          <a:prstGeom prst="rect">
            <a:avLst/>
          </a:prstGeom>
        </p:spPr>
      </p:pic>
      <p:pic>
        <p:nvPicPr>
          <p:cNvPr id="6" name="C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926824" y="3980544"/>
            <a:ext cx="609600" cy="609600"/>
          </a:xfrm>
          <a:prstGeom prst="rect">
            <a:avLst/>
          </a:prstGeom>
        </p:spPr>
      </p:pic>
    </p:spTree>
    <p:extLst>
      <p:ext uri="{BB962C8B-B14F-4D97-AF65-F5344CB8AC3E}">
        <p14:creationId xmlns:p14="http://schemas.microsoft.com/office/powerpoint/2010/main" val="41086673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508"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3456878"/>
            <a:ext cx="7014117" cy="3401121"/>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14117" y="3980985"/>
            <a:ext cx="5099823" cy="2877015"/>
          </a:xfrm>
          <a:prstGeom prst="rect">
            <a:avLst/>
          </a:prstGeom>
        </p:spPr>
      </p:pic>
      <p:sp>
        <p:nvSpPr>
          <p:cNvPr id="7" name="Rectangle 6"/>
          <p:cNvSpPr/>
          <p:nvPr/>
        </p:nvSpPr>
        <p:spPr>
          <a:xfrm>
            <a:off x="5231624" y="0"/>
            <a:ext cx="1274708"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Câu </a:t>
            </a:r>
            <a:r>
              <a:rPr lang="en-US" sz="3600" dirty="0">
                <a:latin typeface="Times New Roman" panose="02020603050405020304" pitchFamily="18" charset="0"/>
                <a:cs typeface="Times New Roman" panose="02020603050405020304" pitchFamily="18" charset="0"/>
              </a:rPr>
              <a:t>3</a:t>
            </a:r>
            <a:endParaRPr kumimoji="0" lang="en-US" sz="36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endParaRPr>
          </a:p>
        </p:txBody>
      </p:sp>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0520" y="848439"/>
            <a:ext cx="11920963" cy="1727493"/>
          </a:xfrm>
          <a:prstGeom prst="rect">
            <a:avLst/>
          </a:prstGeom>
        </p:spPr>
      </p:pic>
      <p:pic>
        <p:nvPicPr>
          <p:cNvPr id="6" name="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622024" y="3265371"/>
            <a:ext cx="609600" cy="609600"/>
          </a:xfrm>
          <a:prstGeom prst="rect">
            <a:avLst/>
          </a:prstGeom>
        </p:spPr>
      </p:pic>
    </p:spTree>
    <p:extLst>
      <p:ext uri="{BB962C8B-B14F-4D97-AF65-F5344CB8AC3E}">
        <p14:creationId xmlns:p14="http://schemas.microsoft.com/office/powerpoint/2010/main" val="19326549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884"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3456878"/>
            <a:ext cx="7014117" cy="3401121"/>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14117" y="3980985"/>
            <a:ext cx="5099823" cy="2877015"/>
          </a:xfrm>
          <a:prstGeom prst="rect">
            <a:avLst/>
          </a:prstGeom>
        </p:spPr>
      </p:pic>
      <p:sp>
        <p:nvSpPr>
          <p:cNvPr id="7" name="Rectangle 6"/>
          <p:cNvSpPr/>
          <p:nvPr/>
        </p:nvSpPr>
        <p:spPr>
          <a:xfrm>
            <a:off x="5231624" y="0"/>
            <a:ext cx="1274708"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Câu </a:t>
            </a:r>
            <a:r>
              <a:rPr lang="en-US" sz="3600" noProof="0" dirty="0">
                <a:latin typeface="Times New Roman" panose="02020603050405020304" pitchFamily="18" charset="0"/>
                <a:cs typeface="Times New Roman" panose="02020603050405020304" pitchFamily="18" charset="0"/>
              </a:rPr>
              <a:t>4</a:t>
            </a:r>
            <a:endParaRPr kumimoji="0" lang="en-US" sz="36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endParaRPr>
          </a:p>
        </p:txBody>
      </p:sp>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1466" y="646331"/>
            <a:ext cx="11860385" cy="1763437"/>
          </a:xfrm>
          <a:prstGeom prst="rect">
            <a:avLst/>
          </a:prstGeom>
        </p:spPr>
      </p:pic>
      <p:pic>
        <p:nvPicPr>
          <p:cNvPr id="8" name="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027264" y="3152077"/>
            <a:ext cx="609600" cy="609600"/>
          </a:xfrm>
          <a:prstGeom prst="rect">
            <a:avLst/>
          </a:prstGeom>
        </p:spPr>
      </p:pic>
    </p:spTree>
    <p:extLst>
      <p:ext uri="{BB962C8B-B14F-4D97-AF65-F5344CB8AC3E}">
        <p14:creationId xmlns:p14="http://schemas.microsoft.com/office/powerpoint/2010/main" val="34983168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806"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theme/theme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661</TotalTime>
  <Words>232</Words>
  <Application>Microsoft Office PowerPoint</Application>
  <PresentationFormat>Widescreen</PresentationFormat>
  <Paragraphs>24</Paragraphs>
  <Slides>13</Slides>
  <Notes>1</Notes>
  <HiddenSlides>0</HiddenSlides>
  <MMClips>12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#9Slide05 Dancing Script</vt:lpstr>
      <vt:lpstr>Arial</vt:lpstr>
      <vt:lpstr>Calibri</vt:lpstr>
      <vt:lpstr>Times New Roman</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Hello</cp:lastModifiedBy>
  <cp:revision>88</cp:revision>
  <dcterms:created xsi:type="dcterms:W3CDTF">2022-04-03T11:00:56Z</dcterms:created>
  <dcterms:modified xsi:type="dcterms:W3CDTF">2023-11-26T04:32:21Z</dcterms:modified>
</cp:coreProperties>
</file>