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0" r:id="rId5"/>
    <p:sldId id="258" r:id="rId6"/>
    <p:sldId id="262" r:id="rId7"/>
    <p:sldId id="264" r:id="rId8"/>
    <p:sldId id="263" r:id="rId9"/>
    <p:sldId id="265" r:id="rId10"/>
    <p:sldId id="266" r:id="rId11"/>
    <p:sldId id="267" r:id="rId12"/>
    <p:sldId id="269" r:id="rId13"/>
    <p:sldId id="271" r:id="rId14"/>
    <p:sldId id="27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6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98277-E4FB-43BA-BBE9-2FC6CD6FB4E0}"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A891-14EC-485F-9ABB-D5E1733C6069}" type="slidenum">
              <a:rPr lang="en-US" smtClean="0"/>
              <a:t>‹#›</a:t>
            </a:fld>
            <a:endParaRPr lang="en-US"/>
          </a:p>
        </p:txBody>
      </p:sp>
    </p:spTree>
    <p:extLst>
      <p:ext uri="{BB962C8B-B14F-4D97-AF65-F5344CB8AC3E}">
        <p14:creationId xmlns:p14="http://schemas.microsoft.com/office/powerpoint/2010/main" val="400578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a:t>
            </a:r>
            <a:r>
              <a:rPr lang="en-US" baseline="0" dirty="0" smtClean="0"/>
              <a:t> </a:t>
            </a:r>
            <a:r>
              <a:rPr lang="en-US" baseline="0" dirty="0" err="1" smtClean="0"/>
              <a:t>đưa</a:t>
            </a:r>
            <a:r>
              <a:rPr lang="en-US" baseline="0" dirty="0" smtClean="0"/>
              <a:t> </a:t>
            </a:r>
            <a:r>
              <a:rPr lang="en-US" baseline="0" dirty="0" err="1" smtClean="0"/>
              <a:t>ra</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khó</a:t>
            </a:r>
            <a:r>
              <a:rPr lang="en-US" baseline="0" dirty="0" smtClean="0"/>
              <a:t> </a:t>
            </a:r>
            <a:r>
              <a:rPr lang="nb-NO" sz="1200" kern="1200" dirty="0" smtClean="0">
                <a:solidFill>
                  <a:schemeClr val="tx1"/>
                </a:solidFill>
                <a:effectLst/>
                <a:latin typeface="+mn-lt"/>
                <a:ea typeface="+mn-ea"/>
                <a:cs typeface="+mn-cs"/>
              </a:rPr>
              <a:t>- HS tổ chức thành 2 nhóm chơi, mỗi nhóm 3 HS. Khi có hiệu lệnh, các thành viên trong mỗi đội chơi mau chóng viết từ (mỗi bạn chỉ được viết 1 từ) lên bảng. Đội nào viết nhanh hơn và đúng thì đội đó thắng.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5A891-14EC-485F-9ABB-D5E1733C6069}" type="slidenum">
              <a:rPr lang="en-US" smtClean="0"/>
              <a:t>2</a:t>
            </a:fld>
            <a:endParaRPr lang="en-US"/>
          </a:p>
        </p:txBody>
      </p:sp>
    </p:spTree>
    <p:extLst>
      <p:ext uri="{BB962C8B-B14F-4D97-AF65-F5344CB8AC3E}">
        <p14:creationId xmlns:p14="http://schemas.microsoft.com/office/powerpoint/2010/main" val="200470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91C224-7A2E-4160-B707-08F01D93495B}" type="slidenum">
              <a:rPr lang="en-US" altLang="en-US" smtClean="0"/>
              <a:pPr/>
              <a:t>10</a:t>
            </a:fld>
            <a:endParaRPr lang="en-US" altLang="en-US" smtClean="0"/>
          </a:p>
        </p:txBody>
      </p:sp>
      <p:sp>
        <p:nvSpPr>
          <p:cNvPr id="9219" name="Slide Image Placeholder 1"/>
          <p:cNvSpPr>
            <a:spLocks noGrp="1" noRot="1" noChangeAspect="1" noTextEdit="1"/>
          </p:cNvSpPr>
          <p:nvPr>
            <p:ph type="sldImg"/>
          </p:nvPr>
        </p:nvSpPr>
        <p:spPr>
          <a:xfrm>
            <a:off x="381000" y="685800"/>
            <a:ext cx="6096000" cy="3429000"/>
          </a:xfrm>
          <a:ln/>
        </p:spPr>
      </p:sp>
      <p:sp>
        <p:nvSpPr>
          <p:cNvPr id="9220"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92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B65AA40-A362-48AC-8D1E-7ABA5C7DCB59}" type="slidenum">
              <a:rPr lang="en-US" altLang="en-US" sz="1200">
                <a:latin typeface="Calibri" panose="020F0502020204030204" pitchFamily="34" charset="0"/>
              </a:rPr>
              <a:pPr algn="r"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6300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4C2E31-9D4F-4770-804F-39D0242A52E1}" type="slidenum">
              <a:rPr lang="en-US" altLang="en-US" smtClean="0"/>
              <a:pPr/>
              <a:t>13</a:t>
            </a:fld>
            <a:endParaRPr lang="en-US" altLang="en-US" smtClean="0"/>
          </a:p>
        </p:txBody>
      </p:sp>
      <p:sp>
        <p:nvSpPr>
          <p:cNvPr id="13315" name="Slide Image Placeholder 1"/>
          <p:cNvSpPr>
            <a:spLocks noGrp="1" noRot="1" noChangeAspect="1" noTextEdit="1"/>
          </p:cNvSpPr>
          <p:nvPr>
            <p:ph type="sldImg"/>
          </p:nvPr>
        </p:nvSpPr>
        <p:spPr>
          <a:xfrm>
            <a:off x="381000" y="685800"/>
            <a:ext cx="6096000" cy="3429000"/>
          </a:xfrm>
          <a:ln/>
        </p:spPr>
      </p:sp>
      <p:sp>
        <p:nvSpPr>
          <p:cNvPr id="13316"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133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DA5D57C-5D25-49DD-ABC1-D80898D4F4DD}" type="slidenum">
              <a:rPr lang="en-US" altLang="en-US" sz="1200">
                <a:latin typeface="Calibri" panose="020F0502020204030204" pitchFamily="34" charset="0"/>
              </a:rPr>
              <a:pPr algn="r" eaLnBrk="1" hangingPunct="1"/>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9374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CE0938-99A1-4E57-A6F7-6BC832E1CDCB}"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411801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CE0938-99A1-4E57-A6F7-6BC832E1CDCB}"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9628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CE0938-99A1-4E57-A6F7-6BC832E1CDCB}"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07403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CE0938-99A1-4E57-A6F7-6BC832E1CDCB}"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31627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CE0938-99A1-4E57-A6F7-6BC832E1CDCB}"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39461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CE0938-99A1-4E57-A6F7-6BC832E1CDCB}"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47613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CE0938-99A1-4E57-A6F7-6BC832E1CDCB}"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05857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CE0938-99A1-4E57-A6F7-6BC832E1CDCB}"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255521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E0938-99A1-4E57-A6F7-6BC832E1CDCB}"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120618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E0938-99A1-4E57-A6F7-6BC832E1CDCB}"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9594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E0938-99A1-4E57-A6F7-6BC832E1CDCB}"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C6DAA-1267-4D10-B370-1FBC6093D75F}" type="slidenum">
              <a:rPr lang="en-US" smtClean="0"/>
              <a:t>‹#›</a:t>
            </a:fld>
            <a:endParaRPr lang="en-US"/>
          </a:p>
        </p:txBody>
      </p:sp>
    </p:spTree>
    <p:extLst>
      <p:ext uri="{BB962C8B-B14F-4D97-AF65-F5344CB8AC3E}">
        <p14:creationId xmlns:p14="http://schemas.microsoft.com/office/powerpoint/2010/main" val="374874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E0938-99A1-4E57-A6F7-6BC832E1CDCB}" type="datetimeFigureOut">
              <a:rPr lang="en-US" smtClean="0"/>
              <a:t>9/13/2021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C6DAA-1267-4D10-B370-1FBC6093D75F}" type="slidenum">
              <a:rPr lang="en-US" smtClean="0"/>
              <a:t>‹#›</a:t>
            </a:fld>
            <a:endParaRPr lang="en-US"/>
          </a:p>
        </p:txBody>
      </p:sp>
    </p:spTree>
    <p:extLst>
      <p:ext uri="{BB962C8B-B14F-4D97-AF65-F5344CB8AC3E}">
        <p14:creationId xmlns:p14="http://schemas.microsoft.com/office/powerpoint/2010/main" val="222893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54881" y="1248229"/>
            <a:ext cx="7256179" cy="1107996"/>
          </a:xfrm>
          <a:prstGeom prst="rect">
            <a:avLst/>
          </a:prstGeom>
          <a:noFill/>
        </p:spPr>
        <p:txBody>
          <a:bodyPr wrap="square" lIns="91440" tIns="45720" rIns="91440" bIns="45720">
            <a:spAutoFit/>
          </a:bodyPr>
          <a:lstStyle/>
          <a:p>
            <a:pPr algn="ctr"/>
            <a:r>
              <a:rPr lang="en-US" sz="6600" b="1" dirty="0" smtClean="0">
                <a:ln w="9525">
                  <a:solidFill>
                    <a:schemeClr val="bg1"/>
                  </a:solidFill>
                  <a:prstDash val="solid"/>
                </a:ln>
                <a:effectLst>
                  <a:outerShdw blurRad="12700" dist="38100" dir="2700000" algn="tl" rotWithShape="0">
                    <a:schemeClr val="bg1">
                      <a:lumMod val="50000"/>
                    </a:schemeClr>
                  </a:outerShdw>
                </a:effectLst>
              </a:rPr>
              <a:t>MÔN: CHÍNH TẢ</a:t>
            </a:r>
            <a:endParaRPr lang="en-US" sz="6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21957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a:spLocks noChangeArrowheads="1"/>
          </p:cNvSpPr>
          <p:nvPr/>
        </p:nvSpPr>
        <p:spPr bwMode="auto">
          <a:xfrm>
            <a:off x="705757" y="16934"/>
            <a:ext cx="10780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i="1" dirty="0">
                <a:latin typeface="Times New Roman" panose="02020603050405020304" pitchFamily="18" charset="0"/>
              </a:rPr>
              <a:t>Bài </a:t>
            </a:r>
            <a:r>
              <a:rPr lang="en-US" altLang="en-US" sz="2800" b="1" i="1" dirty="0" smtClean="0">
                <a:latin typeface="Times New Roman" panose="02020603050405020304" pitchFamily="18" charset="0"/>
              </a:rPr>
              <a:t>2</a:t>
            </a:r>
            <a:r>
              <a:rPr lang="vi-VN" altLang="en-US" sz="2800" b="1" i="1" dirty="0" smtClean="0">
                <a:latin typeface="Times New Roman" panose="02020603050405020304" pitchFamily="18" charset="0"/>
              </a:rPr>
              <a:t>: </a:t>
            </a:r>
            <a:r>
              <a:rPr lang="vi-VN" altLang="en-US" sz="2800" b="1" i="1" dirty="0">
                <a:latin typeface="Times New Roman" panose="02020603050405020304" pitchFamily="18" charset="0"/>
              </a:rPr>
              <a:t>Ghi lại phần vần của những tiếng in đậm trong các câu sau:</a:t>
            </a:r>
            <a:endParaRPr lang="en-US" altLang="en-US" sz="2800" b="1" i="1" dirty="0">
              <a:latin typeface="Century Schoolbook" panose="02040604050505020304" pitchFamily="18" charset="0"/>
            </a:endParaRPr>
          </a:p>
        </p:txBody>
      </p:sp>
      <p:sp>
        <p:nvSpPr>
          <p:cNvPr id="8" name="Rectangle 7"/>
          <p:cNvSpPr>
            <a:spLocks noChangeArrowheads="1"/>
          </p:cNvSpPr>
          <p:nvPr/>
        </p:nvSpPr>
        <p:spPr bwMode="auto">
          <a:xfrm>
            <a:off x="304800" y="1080308"/>
            <a:ext cx="39043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800" dirty="0">
                <a:latin typeface="Times New Roman" panose="02020603050405020304" pitchFamily="18" charset="0"/>
              </a:rPr>
              <a:t>a/ </a:t>
            </a:r>
            <a:r>
              <a:rPr lang="vi-VN" altLang="en-US" sz="2800" b="1" dirty="0">
                <a:latin typeface="Times New Roman" panose="02020603050405020304" pitchFamily="18" charset="0"/>
              </a:rPr>
              <a:t>Trạng nguyên </a:t>
            </a:r>
            <a:r>
              <a:rPr lang="vi-VN" altLang="en-US" sz="2800" dirty="0">
                <a:latin typeface="Times New Roman" panose="02020603050405020304" pitchFamily="18" charset="0"/>
              </a:rPr>
              <a:t>trẻ nhất của nước ta là ông </a:t>
            </a:r>
            <a:r>
              <a:rPr lang="vi-VN" altLang="en-US" sz="2800" b="1" dirty="0">
                <a:latin typeface="Times New Roman" panose="02020603050405020304" pitchFamily="18" charset="0"/>
              </a:rPr>
              <a:t>Nguyễn Hiền</a:t>
            </a:r>
            <a:r>
              <a:rPr lang="vi-VN" altLang="en-US" sz="2800" dirty="0">
                <a:latin typeface="Times New Roman" panose="02020603050405020304" pitchFamily="18" charset="0"/>
              </a:rPr>
              <a:t>, đỗ đầu </a:t>
            </a:r>
            <a:r>
              <a:rPr lang="vi-VN" altLang="en-US" sz="2800" b="1" dirty="0">
                <a:latin typeface="Times New Roman" panose="02020603050405020304" pitchFamily="18" charset="0"/>
              </a:rPr>
              <a:t>khoa thi </a:t>
            </a:r>
            <a:r>
              <a:rPr lang="vi-VN" altLang="en-US" sz="2800" dirty="0">
                <a:latin typeface="Times New Roman" panose="02020603050405020304" pitchFamily="18" charset="0"/>
              </a:rPr>
              <a:t>năm 1247, lúc vừa 13 tuổi.</a:t>
            </a:r>
            <a:endParaRPr lang="en-US" altLang="en-US" sz="2800" dirty="0">
              <a:latin typeface="Century Schoolbook" panose="02040604050505020304" pitchFamily="18" charset="0"/>
            </a:endParaRPr>
          </a:p>
        </p:txBody>
      </p:sp>
      <p:sp>
        <p:nvSpPr>
          <p:cNvPr id="9" name="Rectangle 8"/>
          <p:cNvSpPr>
            <a:spLocks noChangeArrowheads="1"/>
          </p:cNvSpPr>
          <p:nvPr/>
        </p:nvSpPr>
        <p:spPr bwMode="auto">
          <a:xfrm>
            <a:off x="304800" y="3932128"/>
            <a:ext cx="39043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800" dirty="0">
                <a:latin typeface="Times New Roman" panose="02020603050405020304" pitchFamily="18" charset="0"/>
              </a:rPr>
              <a:t>b/ Làng có nhiều tiến sĩ nhất nước là </a:t>
            </a:r>
            <a:r>
              <a:rPr lang="vi-VN" altLang="en-US" sz="2800" b="1" dirty="0">
                <a:latin typeface="Times New Roman" panose="02020603050405020304" pitchFamily="18" charset="0"/>
              </a:rPr>
              <a:t>làng Mộ Trạch</a:t>
            </a:r>
            <a:r>
              <a:rPr lang="vi-VN" altLang="en-US" sz="2800" dirty="0">
                <a:latin typeface="Times New Roman" panose="02020603050405020304" pitchFamily="18" charset="0"/>
              </a:rPr>
              <a:t>, xã Tân Hồng, </a:t>
            </a:r>
            <a:r>
              <a:rPr lang="vi-VN" altLang="en-US" sz="2800" b="1" dirty="0">
                <a:latin typeface="Times New Roman" panose="02020603050405020304" pitchFamily="18" charset="0"/>
              </a:rPr>
              <a:t>huyện Bình Giang</a:t>
            </a:r>
            <a:r>
              <a:rPr lang="vi-VN" altLang="en-US" sz="2800" dirty="0">
                <a:latin typeface="Times New Roman" panose="02020603050405020304" pitchFamily="18" charset="0"/>
              </a:rPr>
              <a:t>, tỉnh Hải Dương: 36 tiến sĩ.</a:t>
            </a:r>
            <a:endParaRPr lang="en-US" altLang="en-US" sz="2800" dirty="0">
              <a:latin typeface="Century Schoolbook" panose="020406040505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376681671"/>
              </p:ext>
            </p:extLst>
          </p:nvPr>
        </p:nvGraphicFramePr>
        <p:xfrm>
          <a:off x="6313713" y="559836"/>
          <a:ext cx="4717143" cy="2812157"/>
        </p:xfrm>
        <a:graphic>
          <a:graphicData uri="http://schemas.openxmlformats.org/drawingml/2006/table">
            <a:tbl>
              <a:tblPr/>
              <a:tblGrid>
                <a:gridCol w="3275794">
                  <a:extLst>
                    <a:ext uri="{9D8B030D-6E8A-4147-A177-3AD203B41FA5}">
                      <a16:colId xmlns="" xmlns:a16="http://schemas.microsoft.com/office/drawing/2014/main" val="20000"/>
                    </a:ext>
                  </a:extLst>
                </a:gridCol>
                <a:gridCol w="1441349">
                  <a:extLst>
                    <a:ext uri="{9D8B030D-6E8A-4147-A177-3AD203B41FA5}">
                      <a16:colId xmlns="" xmlns:a16="http://schemas.microsoft.com/office/drawing/2014/main" val="20001"/>
                    </a:ext>
                  </a:extLst>
                </a:gridCol>
              </a:tblGrid>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bg1"/>
                          </a:solidFill>
                          <a:effectLst/>
                          <a:latin typeface="Times New Roman" pitchFamily="18" charset="0"/>
                        </a:rPr>
                        <a:t>Tiếng</a:t>
                      </a:r>
                      <a:endParaRPr kumimoji="0" lang="en-US" sz="2400" b="1" i="0" u="none" strike="noStrike" cap="none" normalizeH="0" baseline="0" dirty="0" smtClean="0">
                        <a:ln>
                          <a:noFill/>
                        </a:ln>
                        <a:solidFill>
                          <a:schemeClr val="bg1"/>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bg1"/>
                          </a:solidFill>
                          <a:effectLst/>
                          <a:latin typeface="Times New Roman" pitchFamily="18" charset="0"/>
                        </a:rPr>
                        <a:t>Vần</a:t>
                      </a:r>
                      <a:endParaRPr kumimoji="0" lang="en-US" sz="2400" b="1" i="0" u="none" strike="noStrike" cap="none" normalizeH="0" baseline="0" dirty="0" smtClean="0">
                        <a:ln>
                          <a:noFill/>
                        </a:ln>
                        <a:solidFill>
                          <a:schemeClr val="bg1"/>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Trạng</a:t>
                      </a:r>
                      <a:endParaRPr kumimoji="0" lang="en-US" sz="2400" b="1" i="0" u="none" strike="noStrike" cap="none" normalizeH="0" baseline="0" dirty="0" smtClean="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ang</a:t>
                      </a:r>
                      <a:endParaRPr kumimoji="0" lang="en-US" sz="2400" b="1" i="0" u="none" strike="noStrike" cap="none" normalizeH="0" baseline="0" dirty="0" smtClean="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26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n</a:t>
                      </a:r>
                      <a:r>
                        <a:rPr kumimoji="0" lang="vi-VN" sz="2400" b="1" i="0" u="none" strike="noStrike" cap="none" normalizeH="0" baseline="0" smtClean="0">
                          <a:ln>
                            <a:noFill/>
                          </a:ln>
                          <a:solidFill>
                            <a:srgbClr val="000000"/>
                          </a:solidFill>
                          <a:effectLst/>
                          <a:latin typeface="Times New Roman" pitchFamily="18" charset="0"/>
                        </a:rPr>
                        <a:t>guyên</a:t>
                      </a:r>
                      <a:r>
                        <a:rPr kumimoji="0" lang="vi-VN" sz="2400" b="1" i="0" u="none" strike="noStrike" cap="none" normalizeH="0" baseline="0" dirty="0" smtClean="0">
                          <a:ln>
                            <a:noFill/>
                          </a:ln>
                          <a:solidFill>
                            <a:srgbClr val="000000"/>
                          </a:solidFill>
                          <a:effectLst/>
                          <a:latin typeface="Times New Roman" pitchFamily="18" charset="0"/>
                        </a:rPr>
                        <a:t>, Nguyễn</a:t>
                      </a:r>
                      <a:endParaRPr kumimoji="0" lang="en-US" sz="2400" b="1" i="0" u="none" strike="noStrike" cap="none" normalizeH="0" baseline="0" dirty="0" smtClean="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uyên</a:t>
                      </a:r>
                      <a:endParaRPr kumimoji="0" lang="en-US" sz="2400" b="1" i="0" u="none" strike="noStrike" cap="none" normalizeH="0" baseline="0" dirty="0" smtClean="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Times New Roman" pitchFamily="18" charset="0"/>
                        </a:rPr>
                        <a:t>Hiền</a:t>
                      </a:r>
                      <a:endParaRPr kumimoji="0" lang="en-US" sz="2400" b="1" i="0" u="none" strike="noStrike" cap="none" normalizeH="0" baseline="0" smtClean="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FF0000"/>
                          </a:solidFill>
                          <a:effectLst/>
                          <a:latin typeface="Times New Roman" pitchFamily="18" charset="0"/>
                        </a:rPr>
                        <a:t> iên</a:t>
                      </a:r>
                      <a:endParaRPr kumimoji="0" lang="en-US" sz="2400" b="1" i="0" u="none" strike="noStrike" cap="none" normalizeH="0" baseline="0" smtClean="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Times New Roman" pitchFamily="18" charset="0"/>
                        </a:rPr>
                        <a:t>khoa</a:t>
                      </a:r>
                      <a:endParaRPr kumimoji="0" lang="en-US" sz="2400" b="1" i="0" u="none" strike="noStrike" cap="none" normalizeH="0" baseline="0" smtClean="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FF0000"/>
                          </a:solidFill>
                          <a:effectLst/>
                          <a:latin typeface="Times New Roman" pitchFamily="18" charset="0"/>
                        </a:rPr>
                        <a:t> oa</a:t>
                      </a:r>
                      <a:endParaRPr kumimoji="0" lang="en-US" sz="2400" b="1" i="0" u="none" strike="noStrike" cap="none" normalizeH="0" baseline="0" smtClean="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r h="457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Times New Roman" pitchFamily="18" charset="0"/>
                        </a:rPr>
                        <a:t>thi</a:t>
                      </a:r>
                      <a:endParaRPr kumimoji="0" lang="en-US" sz="2400" b="1" i="0" u="none" strike="noStrike" cap="none" normalizeH="0" baseline="0" smtClean="0">
                        <a:ln>
                          <a:noFill/>
                        </a:ln>
                        <a:solidFill>
                          <a:srgbClr val="00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i</a:t>
                      </a:r>
                      <a:endParaRPr kumimoji="0" lang="en-US" sz="2400" b="1" i="0" u="none" strike="noStrike" cap="none" normalizeH="0" baseline="0" dirty="0" smtClean="0">
                        <a:ln>
                          <a:noFill/>
                        </a:ln>
                        <a:solidFill>
                          <a:srgbClr val="FF0000"/>
                        </a:solidFill>
                        <a:effectLst/>
                        <a:latin typeface="Arial" pitchFamily="34" charset="0"/>
                      </a:endParaRP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5"/>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467606949"/>
              </p:ext>
            </p:extLst>
          </p:nvPr>
        </p:nvGraphicFramePr>
        <p:xfrm>
          <a:off x="6357257" y="3526974"/>
          <a:ext cx="4731658" cy="3200400"/>
        </p:xfrm>
        <a:graphic>
          <a:graphicData uri="http://schemas.openxmlformats.org/drawingml/2006/table">
            <a:tbl>
              <a:tblPr/>
              <a:tblGrid>
                <a:gridCol w="3294743">
                  <a:extLst>
                    <a:ext uri="{9D8B030D-6E8A-4147-A177-3AD203B41FA5}">
                      <a16:colId xmlns="" xmlns:a16="http://schemas.microsoft.com/office/drawing/2014/main" val="20000"/>
                    </a:ext>
                  </a:extLst>
                </a:gridCol>
                <a:gridCol w="1436915">
                  <a:extLst>
                    <a:ext uri="{9D8B030D-6E8A-4147-A177-3AD203B41FA5}">
                      <a16:colId xmlns="" xmlns:a16="http://schemas.microsoft.com/office/drawing/2014/main" val="20001"/>
                    </a:ext>
                  </a:extLst>
                </a:gridCol>
              </a:tblGrid>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FFFF"/>
                          </a:solidFill>
                          <a:effectLst/>
                          <a:latin typeface="Times New Roman" pitchFamily="18" charset="0"/>
                        </a:rPr>
                        <a:t>Tiếng</a:t>
                      </a:r>
                      <a:endParaRPr kumimoji="0" lang="en-US" sz="2400" b="1" i="0" u="none" strike="noStrike" cap="none" normalizeH="0" baseline="0" dirty="0" smtClean="0">
                        <a:ln>
                          <a:noFill/>
                        </a:ln>
                        <a:solidFill>
                          <a:srgbClr val="00206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FFFFFF"/>
                          </a:solidFill>
                          <a:effectLst/>
                          <a:latin typeface="Times New Roman" pitchFamily="18" charset="0"/>
                        </a:rPr>
                        <a:t>Vần</a:t>
                      </a:r>
                      <a:endParaRPr kumimoji="0" lang="en-US" sz="2400" b="1" i="0" u="none" strike="noStrike" cap="none" normalizeH="0" baseline="0" smtClean="0">
                        <a:ln>
                          <a:noFill/>
                        </a:ln>
                        <a:solidFill>
                          <a:srgbClr val="00206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l</a:t>
                      </a:r>
                      <a:r>
                        <a:rPr kumimoji="0" lang="vi-VN" sz="2400" b="1" i="0" u="none" strike="noStrike" cap="none" normalizeH="0" baseline="0" smtClean="0">
                          <a:ln>
                            <a:noFill/>
                          </a:ln>
                          <a:solidFill>
                            <a:srgbClr val="000000"/>
                          </a:solidFill>
                          <a:effectLst/>
                          <a:latin typeface="Times New Roman" pitchFamily="18" charset="0"/>
                        </a:rPr>
                        <a:t>àng</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ang</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1"/>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Mộ</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Ô</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2"/>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Trạch</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ach</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3"/>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h</a:t>
                      </a:r>
                      <a:r>
                        <a:rPr kumimoji="0" lang="vi-VN" sz="2400" b="1" i="0" u="none" strike="noStrike" cap="none" normalizeH="0" baseline="0" smtClean="0">
                          <a:ln>
                            <a:noFill/>
                          </a:ln>
                          <a:solidFill>
                            <a:srgbClr val="000000"/>
                          </a:solidFill>
                          <a:effectLst/>
                          <a:latin typeface="Times New Roman" pitchFamily="18" charset="0"/>
                        </a:rPr>
                        <a:t>uyện</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uyên</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4"/>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Bình</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inh</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5"/>
                  </a:ext>
                </a:extLst>
              </a:tr>
              <a:tr h="3872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000000"/>
                          </a:solidFill>
                          <a:effectLst/>
                          <a:latin typeface="Times New Roman" pitchFamily="18" charset="0"/>
                        </a:rPr>
                        <a:t>Giang</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rPr>
                        <a:t> ang</a:t>
                      </a:r>
                      <a:endParaRPr kumimoji="0" lang="en-US" sz="2400" b="1"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6"/>
                  </a:ext>
                </a:extLst>
              </a:tr>
            </a:tbl>
          </a:graphicData>
        </a:graphic>
      </p:graphicFrame>
      <p:sp>
        <p:nvSpPr>
          <p:cNvPr id="26" name="Right Arrow 25"/>
          <p:cNvSpPr/>
          <p:nvPr/>
        </p:nvSpPr>
        <p:spPr>
          <a:xfrm>
            <a:off x="4376057" y="5042356"/>
            <a:ext cx="14478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ight Arrow 11"/>
          <p:cNvSpPr/>
          <p:nvPr/>
        </p:nvSpPr>
        <p:spPr>
          <a:xfrm>
            <a:off x="4376057" y="1778941"/>
            <a:ext cx="14478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39409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
                                        <p:tgtEl>
                                          <p:spTgt spid="12"/>
                                        </p:tgtEl>
                                      </p:cBhvr>
                                    </p:animEffect>
                                    <p:anim calcmode="lin" valueType="num">
                                      <p:cBhvr>
                                        <p:cTn id="16" dur="10" fill="hold"/>
                                        <p:tgtEl>
                                          <p:spTgt spid="12"/>
                                        </p:tgtEl>
                                        <p:attrNameLst>
                                          <p:attrName>ppt_x</p:attrName>
                                        </p:attrNameLst>
                                      </p:cBhvr>
                                      <p:tavLst>
                                        <p:tav tm="0">
                                          <p:val>
                                            <p:strVal val="#ppt_x"/>
                                          </p:val>
                                        </p:tav>
                                        <p:tav tm="100000">
                                          <p:val>
                                            <p:strVal val="#ppt_x"/>
                                          </p:val>
                                        </p:tav>
                                      </p:tavLst>
                                    </p:anim>
                                    <p:anim calcmode="lin" valueType="num">
                                      <p:cBhvr>
                                        <p:cTn id="17" dur="10" fill="hold"/>
                                        <p:tgtEl>
                                          <p:spTgt spid="12"/>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4"/>
          <p:cNvSpPr/>
          <p:nvPr/>
        </p:nvSpPr>
        <p:spPr>
          <a:xfrm>
            <a:off x="4925247" y="991316"/>
            <a:ext cx="6091095" cy="214180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Cấu tạo tiếng bao gồm:</a:t>
            </a:r>
          </a:p>
          <a:p>
            <a:pPr algn="ctr">
              <a:defRPr/>
            </a:pPr>
            <a:r>
              <a:rPr lang="vi-VN" sz="2800" b="1" dirty="0">
                <a:solidFill>
                  <a:schemeClr val="tx1"/>
                </a:solidFill>
                <a:latin typeface="Times New Roman" panose="02020603050405020304" pitchFamily="18" charset="0"/>
                <a:cs typeface="Times New Roman" panose="02020603050405020304" pitchFamily="18" charset="0"/>
              </a:rPr>
              <a:t> âm đầu- vần- </a:t>
            </a:r>
            <a:r>
              <a:rPr lang="vi-VN" sz="2800" b="1" dirty="0" smtClean="0">
                <a:solidFill>
                  <a:schemeClr val="tx1"/>
                </a:solidFill>
                <a:latin typeface="Times New Roman" panose="02020603050405020304" pitchFamily="18" charset="0"/>
                <a:cs typeface="Times New Roman" panose="02020603050405020304" pitchFamily="18" charset="0"/>
              </a:rPr>
              <a:t>dấu </a:t>
            </a:r>
            <a:r>
              <a:rPr lang="vi-VN" sz="2800" b="1" dirty="0">
                <a:solidFill>
                  <a:schemeClr val="tx1"/>
                </a:solidFill>
                <a:latin typeface="Times New Roman" panose="02020603050405020304" pitchFamily="18" charset="0"/>
                <a:cs typeface="Times New Roman" panose="02020603050405020304" pitchFamily="18" charset="0"/>
              </a:rPr>
              <a:t>thanh</a:t>
            </a:r>
            <a:endParaRPr lang="en-US" sz="2800" b="1"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2400" b="1" dirty="0">
              <a:solidFill>
                <a:schemeClr val="tx1"/>
              </a:solidFill>
            </a:endParaRPr>
          </a:p>
        </p:txBody>
      </p:sp>
      <p:sp>
        <p:nvSpPr>
          <p:cNvPr id="7" name="Cloud 6"/>
          <p:cNvSpPr/>
          <p:nvPr/>
        </p:nvSpPr>
        <p:spPr>
          <a:xfrm>
            <a:off x="4775201" y="3440101"/>
            <a:ext cx="6705600" cy="220958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Cấu tạo vần </a:t>
            </a:r>
            <a:r>
              <a:rPr lang="vi-VN" sz="2800" b="1" dirty="0" smtClean="0">
                <a:solidFill>
                  <a:schemeClr val="tx1"/>
                </a:solidFill>
                <a:latin typeface="Times New Roman" panose="02020603050405020304" pitchFamily="18" charset="0"/>
                <a:cs typeface="Times New Roman" panose="02020603050405020304" pitchFamily="18" charset="0"/>
              </a:rPr>
              <a:t>gồm</a:t>
            </a:r>
            <a:r>
              <a:rPr lang="en-US" sz="2800" b="1" dirty="0" smtClean="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a:p>
            <a:pPr algn="ctr">
              <a:defRPr/>
            </a:pPr>
            <a:r>
              <a:rPr lang="en-US" sz="2800" b="1" dirty="0" smtClean="0">
                <a:solidFill>
                  <a:schemeClr val="tx1"/>
                </a:solidFill>
                <a:latin typeface="Times New Roman" panose="02020603050405020304" pitchFamily="18" charset="0"/>
                <a:cs typeface="Times New Roman" panose="02020603050405020304" pitchFamily="18" charset="0"/>
              </a:rPr>
              <a:t>â</a:t>
            </a:r>
            <a:r>
              <a:rPr lang="vi-VN" sz="2800" b="1" smtClean="0">
                <a:solidFill>
                  <a:schemeClr val="tx1"/>
                </a:solidFill>
                <a:latin typeface="Times New Roman" panose="02020603050405020304" pitchFamily="18" charset="0"/>
                <a:cs typeface="Times New Roman" panose="02020603050405020304" pitchFamily="18" charset="0"/>
              </a:rPr>
              <a:t>m đệm- </a:t>
            </a:r>
            <a:r>
              <a:rPr lang="vi-VN" sz="2800" b="1" dirty="0">
                <a:solidFill>
                  <a:schemeClr val="tx1"/>
                </a:solidFill>
                <a:latin typeface="Times New Roman" panose="02020603050405020304" pitchFamily="18" charset="0"/>
                <a:cs typeface="Times New Roman" panose="02020603050405020304" pitchFamily="18" charset="0"/>
              </a:rPr>
              <a:t>âm chính- âm cuối</a:t>
            </a:r>
            <a:endParaRPr lang="en-US" sz="2800" b="1" dirty="0">
              <a:solidFill>
                <a:schemeClr val="tx1"/>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Striped Right Arrow 8"/>
          <p:cNvSpPr/>
          <p:nvPr/>
        </p:nvSpPr>
        <p:spPr>
          <a:xfrm>
            <a:off x="643081" y="1039807"/>
            <a:ext cx="3962852" cy="1897911"/>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smtClean="0">
                <a:solidFill>
                  <a:schemeClr val="tx1"/>
                </a:solidFill>
                <a:latin typeface="Times New Roman" panose="02020603050405020304" pitchFamily="18" charset="0"/>
                <a:cs typeface="Times New Roman" panose="02020603050405020304" pitchFamily="18" charset="0"/>
              </a:rPr>
              <a:t>Nêu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mô</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hình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cấu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tạo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tiếng</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Striped Right Arrow 9"/>
          <p:cNvSpPr/>
          <p:nvPr/>
        </p:nvSpPr>
        <p:spPr>
          <a:xfrm>
            <a:off x="594732" y="3378415"/>
            <a:ext cx="4059549" cy="2049928"/>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smtClean="0">
                <a:solidFill>
                  <a:schemeClr val="tx1"/>
                </a:solidFill>
                <a:latin typeface="Times New Roman" panose="02020603050405020304" pitchFamily="18" charset="0"/>
                <a:cs typeface="Times New Roman" panose="02020603050405020304" pitchFamily="18" charset="0"/>
              </a:rPr>
              <a:t>Trình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bày</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cấu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tạo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của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âm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vần</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9708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8" name="Rectangle 4"/>
          <p:cNvSpPr>
            <a:spLocks noChangeArrowheads="1"/>
          </p:cNvSpPr>
          <p:nvPr/>
        </p:nvSpPr>
        <p:spPr bwMode="auto">
          <a:xfrm>
            <a:off x="197757" y="174173"/>
            <a:ext cx="117964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b="1" i="1" dirty="0">
                <a:latin typeface="Times New Roman" panose="02020603050405020304" pitchFamily="18" charset="0"/>
              </a:rPr>
              <a:t>Bài </a:t>
            </a:r>
            <a:r>
              <a:rPr lang="en-US" altLang="en-US" b="1" i="1" dirty="0" smtClean="0">
                <a:latin typeface="Times New Roman" panose="02020603050405020304" pitchFamily="18" charset="0"/>
              </a:rPr>
              <a:t>3</a:t>
            </a:r>
            <a:r>
              <a:rPr lang="vi-VN" altLang="en-US" b="1" i="1" dirty="0" smtClean="0">
                <a:latin typeface="Times New Roman" panose="02020603050405020304" pitchFamily="18" charset="0"/>
              </a:rPr>
              <a:t>: </a:t>
            </a:r>
            <a:r>
              <a:rPr lang="vi-VN" altLang="en-US" b="1" i="1" dirty="0">
                <a:latin typeface="Times New Roman" panose="02020603050405020304" pitchFamily="18" charset="0"/>
              </a:rPr>
              <a:t>Chép vần của từng tiếng vừa tìm được vào mô hình cấu tạo vần dưới đây:</a:t>
            </a:r>
            <a:endParaRPr lang="en-US" altLang="en-US" b="1" i="1" dirty="0">
              <a:latin typeface="Century Schoolbook" panose="020406040505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775543458"/>
              </p:ext>
            </p:extLst>
          </p:nvPr>
        </p:nvGraphicFramePr>
        <p:xfrm>
          <a:off x="1878693" y="2076607"/>
          <a:ext cx="8695871" cy="3520749"/>
        </p:xfrm>
        <a:graphic>
          <a:graphicData uri="http://schemas.openxmlformats.org/drawingml/2006/table">
            <a:tbl>
              <a:tblPr/>
              <a:tblGrid>
                <a:gridCol w="2175103">
                  <a:extLst>
                    <a:ext uri="{9D8B030D-6E8A-4147-A177-3AD203B41FA5}">
                      <a16:colId xmlns="" xmlns:a16="http://schemas.microsoft.com/office/drawing/2014/main" val="20000"/>
                    </a:ext>
                  </a:extLst>
                </a:gridCol>
                <a:gridCol w="2172833">
                  <a:extLst>
                    <a:ext uri="{9D8B030D-6E8A-4147-A177-3AD203B41FA5}">
                      <a16:colId xmlns="" xmlns:a16="http://schemas.microsoft.com/office/drawing/2014/main" val="20001"/>
                    </a:ext>
                  </a:extLst>
                </a:gridCol>
                <a:gridCol w="2175103">
                  <a:extLst>
                    <a:ext uri="{9D8B030D-6E8A-4147-A177-3AD203B41FA5}">
                      <a16:colId xmlns="" xmlns:a16="http://schemas.microsoft.com/office/drawing/2014/main" val="20002"/>
                    </a:ext>
                  </a:extLst>
                </a:gridCol>
                <a:gridCol w="2172832">
                  <a:extLst>
                    <a:ext uri="{9D8B030D-6E8A-4147-A177-3AD203B41FA5}">
                      <a16:colId xmlns="" xmlns:a16="http://schemas.microsoft.com/office/drawing/2014/main" val="20003"/>
                    </a:ext>
                  </a:extLst>
                </a:gridCol>
              </a:tblGrid>
              <a:tr h="1586203">
                <a:tc rowSpan="2">
                  <a:txBody>
                    <a:bodyPr/>
                    <a:lstStyle/>
                    <a:p>
                      <a:pPr marL="0" marR="0" lvl="0" indent="0" algn="ctr" defTabSz="914400" rtl="0" eaLnBrk="1" fontAlgn="base" latinLnBrk="0" hangingPunct="1">
                        <a:lnSpc>
                          <a:spcPct val="300000"/>
                        </a:lnSpc>
                        <a:spcBef>
                          <a:spcPct val="0"/>
                        </a:spcBef>
                        <a:spcAft>
                          <a:spcPct val="0"/>
                        </a:spcAft>
                        <a:buClrTx/>
                        <a:buSzTx/>
                        <a:buFontTx/>
                        <a:buNone/>
                        <a:tabLst/>
                      </a:pPr>
                      <a:r>
                        <a:rPr kumimoji="0" lang="vi-VN" sz="3200" b="1" i="0" u="none" strike="noStrike" cap="none" normalizeH="0" baseline="0" dirty="0" smtClean="0">
                          <a:ln>
                            <a:noFill/>
                          </a:ln>
                          <a:solidFill>
                            <a:schemeClr val="tx1"/>
                          </a:solidFill>
                          <a:effectLst/>
                          <a:latin typeface="Times New Roman" pitchFamily="18" charset="0"/>
                        </a:rPr>
                        <a:t>Tiếng</a:t>
                      </a:r>
                      <a:endPar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ctr" defTabSz="914400" rtl="0" eaLnBrk="1" fontAlgn="base" latinLnBrk="0" hangingPunct="1">
                        <a:lnSpc>
                          <a:spcPct val="250000"/>
                        </a:lnSpc>
                        <a:spcBef>
                          <a:spcPct val="0"/>
                        </a:spcBef>
                        <a:spcAft>
                          <a:spcPct val="0"/>
                        </a:spcAft>
                        <a:buClrTx/>
                        <a:buSzTx/>
                        <a:buFontTx/>
                        <a:buNone/>
                        <a:tabLst/>
                      </a:pPr>
                      <a:r>
                        <a:rPr kumimoji="0" lang="vi-VN" sz="3200" b="1" i="0" u="none" strike="noStrike" cap="none" normalizeH="0" baseline="0" dirty="0" smtClean="0">
                          <a:ln>
                            <a:noFill/>
                          </a:ln>
                          <a:solidFill>
                            <a:schemeClr val="tx1"/>
                          </a:solidFill>
                          <a:effectLst/>
                          <a:latin typeface="Times New Roman" pitchFamily="18" charset="0"/>
                        </a:rPr>
                        <a:t>Vần</a:t>
                      </a:r>
                      <a:endPar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982824">
                <a:tc vMerge="1">
                  <a:txBody>
                    <a:bodyPr/>
                    <a:lstStyle/>
                    <a:p>
                      <a:endParaRPr lang="en-US"/>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rPr>
                        <a:t>Âm đệm</a:t>
                      </a:r>
                      <a:endParaRPr kumimoji="0" lang="en-US" sz="3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rPr>
                        <a:t>Âm chính</a:t>
                      </a:r>
                      <a:endParaRPr kumimoji="0" lang="en-US" sz="3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rPr>
                        <a:t>Âm cuối</a:t>
                      </a:r>
                      <a:endParaRPr kumimoji="0" lang="en-US" sz="3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951722">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smtClean="0">
                          <a:ln>
                            <a:noFill/>
                          </a:ln>
                          <a:solidFill>
                            <a:srgbClr val="FF0000"/>
                          </a:solidFill>
                          <a:effectLst/>
                          <a:latin typeface="Times New Roman" pitchFamily="18" charset="0"/>
                        </a:rPr>
                        <a:t>Nguyễn</a:t>
                      </a:r>
                      <a:endParaRPr kumimoji="0" lang="en-US" sz="3200" b="1" i="1"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smtClean="0">
                          <a:ln>
                            <a:noFill/>
                          </a:ln>
                          <a:solidFill>
                            <a:srgbClr val="FF0000"/>
                          </a:solidFill>
                          <a:effectLst/>
                          <a:latin typeface="Times New Roman" pitchFamily="18" charset="0"/>
                        </a:rPr>
                        <a:t>u</a:t>
                      </a:r>
                      <a:endParaRPr kumimoji="0" lang="en-US" sz="3200" b="1" i="1"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smtClean="0">
                          <a:ln>
                            <a:noFill/>
                          </a:ln>
                          <a:solidFill>
                            <a:srgbClr val="FF0000"/>
                          </a:solidFill>
                          <a:effectLst/>
                          <a:latin typeface="Times New Roman" pitchFamily="18" charset="0"/>
                        </a:rPr>
                        <a:t>yê</a:t>
                      </a:r>
                      <a:endParaRPr kumimoji="0" lang="en-US" sz="3200" b="1" i="1"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vi-VN" sz="3200" b="1" i="1" u="none" strike="noStrike" cap="none" normalizeH="0" baseline="0" dirty="0" smtClean="0">
                          <a:ln>
                            <a:noFill/>
                          </a:ln>
                          <a:solidFill>
                            <a:srgbClr val="FF0000"/>
                          </a:solidFill>
                          <a:effectLst/>
                          <a:latin typeface="Times New Roman" pitchFamily="18" charset="0"/>
                        </a:rPr>
                        <a:t>n </a:t>
                      </a:r>
                      <a:endParaRPr kumimoji="0" lang="en-US" sz="3200" b="1" i="1"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1907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graphicFrame>
        <p:nvGraphicFramePr>
          <p:cNvPr id="4" name="Group 78"/>
          <p:cNvGraphicFramePr>
            <a:graphicFrameLocks/>
          </p:cNvGraphicFramePr>
          <p:nvPr>
            <p:extLst>
              <p:ext uri="{D42A27DB-BD31-4B8C-83A1-F6EECF244321}">
                <p14:modId xmlns:p14="http://schemas.microsoft.com/office/powerpoint/2010/main" val="184298752"/>
              </p:ext>
            </p:extLst>
          </p:nvPr>
        </p:nvGraphicFramePr>
        <p:xfrm>
          <a:off x="1582057" y="-13"/>
          <a:ext cx="8998856" cy="6870192"/>
        </p:xfrm>
        <a:graphic>
          <a:graphicData uri="http://schemas.openxmlformats.org/drawingml/2006/table">
            <a:tbl>
              <a:tblPr/>
              <a:tblGrid>
                <a:gridCol w="2249714">
                  <a:extLst>
                    <a:ext uri="{9D8B030D-6E8A-4147-A177-3AD203B41FA5}">
                      <a16:colId xmlns="" xmlns:a16="http://schemas.microsoft.com/office/drawing/2014/main" val="20000"/>
                    </a:ext>
                  </a:extLst>
                </a:gridCol>
                <a:gridCol w="2251608">
                  <a:extLst>
                    <a:ext uri="{9D8B030D-6E8A-4147-A177-3AD203B41FA5}">
                      <a16:colId xmlns="" xmlns:a16="http://schemas.microsoft.com/office/drawing/2014/main" val="20001"/>
                    </a:ext>
                  </a:extLst>
                </a:gridCol>
                <a:gridCol w="2247820">
                  <a:extLst>
                    <a:ext uri="{9D8B030D-6E8A-4147-A177-3AD203B41FA5}">
                      <a16:colId xmlns="" xmlns:a16="http://schemas.microsoft.com/office/drawing/2014/main" val="20002"/>
                    </a:ext>
                  </a:extLst>
                </a:gridCol>
                <a:gridCol w="2249714">
                  <a:extLst>
                    <a:ext uri="{9D8B030D-6E8A-4147-A177-3AD203B41FA5}">
                      <a16:colId xmlns="" xmlns:a16="http://schemas.microsoft.com/office/drawing/2014/main" val="20003"/>
                    </a:ext>
                  </a:extLst>
                </a:gridCol>
              </a:tblGrid>
              <a:tr h="489858">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rPr>
                        <a:t>Tiếng</a:t>
                      </a:r>
                      <a:endParaRPr kumimoji="0" lang="en-US"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rPr>
                        <a:t>Vần</a:t>
                      </a:r>
                      <a:endParaRPr kumimoji="0" lang="en-US"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89858">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000000"/>
                          </a:solidFill>
                          <a:effectLst/>
                          <a:latin typeface="Times New Roman" pitchFamily="18" charset="0"/>
                        </a:rPr>
                        <a:t>Âm đệm</a:t>
                      </a:r>
                      <a:endParaRPr kumimoji="0" lang="en-US" sz="28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000000"/>
                          </a:solidFill>
                          <a:effectLst/>
                          <a:latin typeface="Times New Roman" pitchFamily="18" charset="0"/>
                        </a:rPr>
                        <a:t>Âm chính</a:t>
                      </a:r>
                      <a:endParaRPr kumimoji="0" lang="en-US" sz="28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000000"/>
                          </a:solidFill>
                          <a:effectLst/>
                          <a:latin typeface="Times New Roman" pitchFamily="18" charset="0"/>
                        </a:rPr>
                        <a:t>Âm cuối</a:t>
                      </a:r>
                      <a:endParaRPr kumimoji="0" lang="en-US" sz="28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1"/>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chemeClr val="bg1"/>
                          </a:solidFill>
                          <a:effectLst/>
                          <a:latin typeface="Times New Roman" pitchFamily="18" charset="0"/>
                        </a:rPr>
                        <a:t>nguyên</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u</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yê</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2"/>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t</a:t>
                      </a:r>
                      <a:r>
                        <a:rPr kumimoji="0" lang="vi-VN" sz="2800" b="1" i="0" u="none" strike="noStrike" cap="none" normalizeH="0" baseline="0" smtClean="0">
                          <a:ln>
                            <a:noFill/>
                          </a:ln>
                          <a:solidFill>
                            <a:schemeClr val="bg1"/>
                          </a:solidFill>
                          <a:effectLst/>
                          <a:latin typeface="Times New Roman" pitchFamily="18" charset="0"/>
                        </a:rPr>
                        <a:t>rạng</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a</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ng</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3"/>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chemeClr val="bg1"/>
                          </a:solidFill>
                          <a:effectLst/>
                          <a:latin typeface="Times New Roman" pitchFamily="18" charset="0"/>
                        </a:rPr>
                        <a:t>Nguyễn</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u</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yê</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n</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4"/>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Hiền</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iê</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5"/>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k</a:t>
                      </a:r>
                      <a:r>
                        <a:rPr kumimoji="0" lang="vi-VN" sz="2800" b="1" i="0" u="none" strike="noStrike" cap="none" normalizeH="0" baseline="0" smtClean="0">
                          <a:ln>
                            <a:noFill/>
                          </a:ln>
                          <a:solidFill>
                            <a:schemeClr val="bg1"/>
                          </a:solidFill>
                          <a:effectLst/>
                          <a:latin typeface="Times New Roman" pitchFamily="18" charset="0"/>
                        </a:rPr>
                        <a:t>hoa</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o</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a</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6"/>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t</a:t>
                      </a:r>
                      <a:r>
                        <a:rPr kumimoji="0" lang="vi-VN" sz="2800" b="1" i="0" u="none" strike="noStrike" cap="none" normalizeH="0" baseline="0" smtClean="0">
                          <a:ln>
                            <a:noFill/>
                          </a:ln>
                          <a:solidFill>
                            <a:schemeClr val="bg1"/>
                          </a:solidFill>
                          <a:effectLst/>
                          <a:latin typeface="Times New Roman" pitchFamily="18" charset="0"/>
                        </a:rPr>
                        <a:t>hi</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i</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7"/>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l</a:t>
                      </a:r>
                      <a:r>
                        <a:rPr kumimoji="0" lang="vi-VN" sz="2800" b="1" i="0" u="none" strike="noStrike" cap="none" normalizeH="0" baseline="0" smtClean="0">
                          <a:ln>
                            <a:noFill/>
                          </a:ln>
                          <a:solidFill>
                            <a:schemeClr val="bg1"/>
                          </a:solidFill>
                          <a:effectLst/>
                          <a:latin typeface="Times New Roman" pitchFamily="18" charset="0"/>
                        </a:rPr>
                        <a:t>àng</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a</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ng</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08"/>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Mộ</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ô</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 </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09"/>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Trạch</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a</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ch</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10"/>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h</a:t>
                      </a:r>
                      <a:r>
                        <a:rPr kumimoji="0" lang="vi-VN" sz="2800" b="1" i="0" u="none" strike="noStrike" cap="none" normalizeH="0" baseline="0" smtClean="0">
                          <a:ln>
                            <a:noFill/>
                          </a:ln>
                          <a:solidFill>
                            <a:schemeClr val="bg1"/>
                          </a:solidFill>
                          <a:effectLst/>
                          <a:latin typeface="Times New Roman" pitchFamily="18" charset="0"/>
                        </a:rPr>
                        <a:t>uyện</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u</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yê</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11"/>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Bình</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i</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nh</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EFF8"/>
                    </a:solidFill>
                  </a:tcPr>
                </a:tc>
                <a:extLst>
                  <a:ext uri="{0D108BD9-81ED-4DB2-BD59-A6C34878D82A}">
                    <a16:rowId xmlns="" xmlns:a16="http://schemas.microsoft.com/office/drawing/2014/main" val="10012"/>
                  </a:ext>
                </a:extLst>
              </a:tr>
              <a:tr h="4898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chemeClr val="bg1"/>
                          </a:solidFill>
                          <a:effectLst/>
                          <a:latin typeface="Times New Roman" pitchFamily="18" charset="0"/>
                        </a:rPr>
                        <a:t>Giang</a:t>
                      </a:r>
                      <a:endParaRPr kumimoji="0" lang="en-US" sz="2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 </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Times New Roman" pitchFamily="18" charset="0"/>
                        </a:rPr>
                        <a:t>a</a:t>
                      </a:r>
                      <a:endParaRPr kumimoji="0" lang="en-US" sz="2800" b="1" i="0" u="none" strike="noStrike" cap="none" normalizeH="0" baseline="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vi-VN" sz="2800" b="1" i="0" u="none" strike="noStrike" cap="none" normalizeH="0" baseline="0" dirty="0" smtClean="0">
                          <a:ln>
                            <a:noFill/>
                          </a:ln>
                          <a:solidFill>
                            <a:srgbClr val="FF0000"/>
                          </a:solidFill>
                          <a:effectLst/>
                          <a:latin typeface="Times New Roman" pitchFamily="18" charset="0"/>
                        </a:rPr>
                        <a:t>ng</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DF1"/>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402126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sp>
        <p:nvSpPr>
          <p:cNvPr id="4" name="Cloud 3"/>
          <p:cNvSpPr/>
          <p:nvPr/>
        </p:nvSpPr>
        <p:spPr>
          <a:xfrm>
            <a:off x="2137229" y="1712685"/>
            <a:ext cx="8269514" cy="304800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pt-BR" sz="2800" b="1" dirty="0">
                <a:solidFill>
                  <a:schemeClr val="tx1"/>
                </a:solidFill>
                <a:latin typeface="Times New Roman" panose="02020603050405020304" pitchFamily="18" charset="0"/>
                <a:cs typeface="Times New Roman" panose="02020603050405020304" pitchFamily="18" charset="0"/>
              </a:rPr>
              <a:t>Phần vần của tất cả các tiếng đều có âm chính. Ngoài âm chính một số vần còn có âm cuối và âm đệm.</a:t>
            </a:r>
            <a:endParaRPr lang="en-US" sz="2800" b="1" dirty="0">
              <a:solidFill>
                <a:schemeClr val="tx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1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
            <a:ext cx="12192000" cy="6843486"/>
          </a:xfrm>
          <a:prstGeom prst="rect">
            <a:avLst/>
          </a:prstGeom>
        </p:spPr>
      </p:pic>
      <p:sp>
        <p:nvSpPr>
          <p:cNvPr id="12" name="Rectangle 11"/>
          <p:cNvSpPr>
            <a:spLocks noChangeArrowheads="1"/>
          </p:cNvSpPr>
          <p:nvPr/>
        </p:nvSpPr>
        <p:spPr bwMode="auto">
          <a:xfrm>
            <a:off x="1224076" y="1667470"/>
            <a:ext cx="101851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0"/>
              </a:spcBef>
              <a:buClrTx/>
              <a:buSzTx/>
              <a:buFontTx/>
              <a:buNone/>
            </a:pPr>
            <a:r>
              <a:rPr lang="nb-NO" altLang="en-US" dirty="0" smtClean="0">
                <a:latin typeface="Times New Roman" panose="02020603050405020304" pitchFamily="18" charset="0"/>
                <a:cs typeface="Times New Roman" panose="02020603050405020304" pitchFamily="18" charset="0"/>
                <a:sym typeface="Wingdings" panose="05000000000000000000" pitchFamily="2" charset="2"/>
              </a:rPr>
              <a:t> Em hãy lấy ví dụ một số </a:t>
            </a:r>
            <a:r>
              <a:rPr lang="da-DK" dirty="0" smtClean="0">
                <a:latin typeface="Times New Roman" panose="02020603050405020304" pitchFamily="18" charset="0"/>
                <a:cs typeface="Times New Roman" panose="02020603050405020304" pitchFamily="18" charset="0"/>
              </a:rPr>
              <a:t>tiếng </a:t>
            </a:r>
            <a:r>
              <a:rPr lang="da-DK" dirty="0">
                <a:latin typeface="Times New Roman" panose="02020603050405020304" pitchFamily="18" charset="0"/>
                <a:cs typeface="Times New Roman" panose="02020603050405020304" pitchFamily="18" charset="0"/>
              </a:rPr>
              <a:t>chỉ có âm chính </a:t>
            </a:r>
            <a:r>
              <a:rPr lang="da-DK" dirty="0" smtClean="0">
                <a:latin typeface="Times New Roman" panose="02020603050405020304" pitchFamily="18" charset="0"/>
                <a:cs typeface="Times New Roman" panose="02020603050405020304" pitchFamily="18" charset="0"/>
              </a:rPr>
              <a:t>và </a:t>
            </a:r>
            <a:r>
              <a:rPr lang="da-DK" dirty="0">
                <a:latin typeface="Times New Roman" panose="02020603050405020304" pitchFamily="18" charset="0"/>
                <a:cs typeface="Times New Roman" panose="02020603050405020304" pitchFamily="18" charset="0"/>
              </a:rPr>
              <a:t>dấu </a:t>
            </a:r>
            <a:r>
              <a:rPr lang="da-DK" dirty="0" smtClean="0">
                <a:latin typeface="Times New Roman" panose="02020603050405020304" pitchFamily="18" charset="0"/>
                <a:cs typeface="Times New Roman" panose="02020603050405020304" pitchFamily="18" charset="0"/>
              </a:rPr>
              <a:t>thanh; </a:t>
            </a:r>
            <a:r>
              <a:rPr lang="da-DK" dirty="0">
                <a:latin typeface="Times New Roman" panose="02020603050405020304" pitchFamily="18" charset="0"/>
                <a:cs typeface="Times New Roman" panose="02020603050405020304" pitchFamily="18" charset="0"/>
              </a:rPr>
              <a:t>tiếng có đủ âm đệm, âm chính, âm </a:t>
            </a:r>
            <a:r>
              <a:rPr lang="da-DK" dirty="0" smtClean="0">
                <a:latin typeface="Times New Roman" panose="02020603050405020304" pitchFamily="18" charset="0"/>
                <a:cs typeface="Times New Roman" panose="02020603050405020304" pitchFamily="18" charset="0"/>
              </a:rPr>
              <a:t>cuối</a:t>
            </a:r>
            <a:r>
              <a:rPr lang="da-DK"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1224076" y="4328168"/>
            <a:ext cx="9226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nb-NO" altLang="en-US" dirty="0">
                <a:latin typeface="Times New Roman" panose="02020603050405020304" pitchFamily="18" charset="0"/>
                <a:cs typeface="Times New Roman" panose="02020603050405020304" pitchFamily="18" charset="0"/>
                <a:sym typeface="Wingdings" panose="05000000000000000000" pitchFamily="2" charset="2"/>
              </a:rPr>
              <a:t> </a:t>
            </a:r>
            <a:r>
              <a:rPr lang="nb-NO" altLang="en-US" dirty="0">
                <a:latin typeface="Times New Roman" panose="02020603050405020304" pitchFamily="18" charset="0"/>
                <a:cs typeface="Times New Roman" panose="02020603050405020304" pitchFamily="18" charset="0"/>
              </a:rPr>
              <a:t>Chuẩn bị bài sau</a:t>
            </a:r>
            <a:r>
              <a:rPr lang="nb-NO" altLang="en-US" dirty="0" smtClean="0">
                <a:latin typeface="Times New Roman" panose="02020603050405020304" pitchFamily="18" charset="0"/>
                <a:cs typeface="Times New Roman" panose="02020603050405020304" pitchFamily="18" charset="0"/>
              </a:rPr>
              <a:t>: </a:t>
            </a:r>
            <a:r>
              <a:rPr lang="nb-NO" altLang="en-US" i="1" dirty="0" smtClean="0">
                <a:latin typeface="Times New Roman" panose="02020603050405020304" pitchFamily="18" charset="0"/>
                <a:cs typeface="Times New Roman" panose="02020603050405020304" pitchFamily="18" charset="0"/>
              </a:rPr>
              <a:t>Nhớ - viết: Thư gửi các học sinh</a:t>
            </a:r>
            <a:endParaRPr lang="en-US" altLang="en-US" i="1" dirty="0">
              <a:latin typeface="Times New Roman" panose="02020603050405020304" pitchFamily="18" charset="0"/>
              <a:cs typeface="Times New Roman" panose="02020603050405020304" pitchFamily="18" charset="0"/>
            </a:endParaRPr>
          </a:p>
        </p:txBody>
      </p:sp>
      <p:sp>
        <p:nvSpPr>
          <p:cNvPr id="14" name="Rectangle 13"/>
          <p:cNvSpPr/>
          <p:nvPr/>
        </p:nvSpPr>
        <p:spPr>
          <a:xfrm>
            <a:off x="4407877" y="379327"/>
            <a:ext cx="3376245"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VẬN DỤNG</a:t>
            </a:r>
          </a:p>
        </p:txBody>
      </p:sp>
      <p:sp>
        <p:nvSpPr>
          <p:cNvPr id="7" name="Rectangle 6"/>
          <p:cNvSpPr>
            <a:spLocks noChangeArrowheads="1"/>
          </p:cNvSpPr>
          <p:nvPr/>
        </p:nvSpPr>
        <p:spPr bwMode="auto">
          <a:xfrm>
            <a:off x="1224076" y="2897648"/>
            <a:ext cx="1018517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0"/>
              </a:spcBef>
              <a:buClrTx/>
              <a:buSzTx/>
              <a:buNone/>
            </a:pPr>
            <a:r>
              <a:rPr lang="nb-NO"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hiểu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đoạn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(1-3 </a:t>
            </a:r>
            <a:r>
              <a:rPr lang="en-US" dirty="0" err="1" smtClean="0">
                <a:latin typeface="Times New Roman" pitchFamily="18" charset="0"/>
                <a:cs typeface="Times New Roman" pitchFamily="18" charset="0"/>
              </a:rPr>
              <a:t>câu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nghĩ</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Quyến</a:t>
            </a:r>
            <a:r>
              <a:rPr lang="en-US" dirty="0" smtClean="0">
                <a:latin typeface="Times New Roman" pitchFamily="18" charset="0"/>
                <a:cs typeface="Times New Roman" pitchFamily="18" charset="0"/>
              </a:rPr>
              <a:t>?</a:t>
            </a:r>
          </a:p>
          <a:p>
            <a:pPr algn="just">
              <a:spcBef>
                <a:spcPct val="0"/>
              </a:spcBef>
              <a:buClrTx/>
              <a:buSzTx/>
              <a:buFontTx/>
              <a:buNone/>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831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679370" y="1559599"/>
            <a:ext cx="3817257" cy="923330"/>
          </a:xfrm>
          <a:prstGeom prst="rect">
            <a:avLst/>
          </a:prstGeom>
          <a:noFill/>
        </p:spPr>
        <p:txBody>
          <a:bodyPr wrap="square" lIns="91440" tIns="45720" rIns="91440" bIns="45720">
            <a:prstTxWarp prst="textArchUp">
              <a:avLst/>
            </a:prstTxWarp>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cs typeface="Times New Roman" panose="02020603050405020304" pitchFamily="18" charset="0"/>
              </a:rPr>
              <a:t>KHỞI ĐỘNG</a:t>
            </a:r>
            <a:endParaRPr lang="en-US" sz="5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cs typeface="Times New Roman" panose="02020603050405020304" pitchFamily="18" charset="0"/>
            </a:endParaRPr>
          </a:p>
        </p:txBody>
      </p:sp>
      <p:sp>
        <p:nvSpPr>
          <p:cNvPr id="7" name="Rectangle 6"/>
          <p:cNvSpPr/>
          <p:nvPr/>
        </p:nvSpPr>
        <p:spPr>
          <a:xfrm>
            <a:off x="2105340" y="2501072"/>
            <a:ext cx="7981352"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smtClean="0">
                <a:ln/>
                <a:solidFill>
                  <a:schemeClr val="accent4"/>
                </a:solidFill>
                <a:effectLst>
                  <a:glow rad="228600">
                    <a:schemeClr val="accent4">
                      <a:satMod val="175000"/>
                      <a:alpha val="40000"/>
                    </a:schemeClr>
                  </a:glow>
                </a:effectLst>
                <a:cs typeface="Times New Roman" panose="02020603050405020304" pitchFamily="18" charset="0"/>
              </a:rPr>
              <a:t>Kể tên các anh hùng trong thời kì</a:t>
            </a:r>
          </a:p>
          <a:p>
            <a:pPr algn="ctr"/>
            <a:r>
              <a:rPr lang="en-US" sz="4000" b="1" smtClean="0">
                <a:ln/>
                <a:solidFill>
                  <a:schemeClr val="accent4"/>
                </a:solidFill>
                <a:effectLst>
                  <a:glow rad="228600">
                    <a:schemeClr val="accent4">
                      <a:satMod val="175000"/>
                      <a:alpha val="40000"/>
                    </a:schemeClr>
                  </a:glow>
                </a:effectLst>
                <a:cs typeface="Times New Roman" panose="02020603050405020304" pitchFamily="18" charset="0"/>
              </a:rPr>
              <a:t> kháng chiến chống Pháp mà em biết</a:t>
            </a:r>
            <a:endParaRPr lang="en-US" sz="4000" b="1" dirty="0">
              <a:ln/>
              <a:solidFill>
                <a:schemeClr val="accent4"/>
              </a:solidFill>
              <a:effectLst>
                <a:glow rad="228600">
                  <a:schemeClr val="accent4">
                    <a:satMod val="175000"/>
                    <a:alpha val="40000"/>
                  </a:schemeClr>
                </a:glow>
              </a:effectLst>
              <a:cs typeface="Times New Roman" panose="02020603050405020304" pitchFamily="18" charset="0"/>
            </a:endParaRPr>
          </a:p>
        </p:txBody>
      </p:sp>
    </p:spTree>
    <p:extLst>
      <p:ext uri="{BB962C8B-B14F-4D97-AF65-F5344CB8AC3E}">
        <p14:creationId xmlns:p14="http://schemas.microsoft.com/office/powerpoint/2010/main" val="250289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058769" y="2154535"/>
            <a:ext cx="10451836" cy="923330"/>
          </a:xfrm>
          <a:prstGeom prst="rect">
            <a:avLst/>
          </a:prstGeom>
          <a:noFill/>
        </p:spPr>
        <p:txBody>
          <a:bodyPr wrap="none" lIns="91440" tIns="45720" rIns="91440" bIns="45720">
            <a:prstTxWarp prst="textInflateTop">
              <a:avLst/>
            </a:prstTxWarp>
            <a:spAutoFit/>
          </a:bodyPr>
          <a:lstStyle/>
          <a:p>
            <a:pPr algn="ctr"/>
            <a:r>
              <a:rPr lang="en-US" sz="5400" b="1" smtClean="0">
                <a:ln w="9525">
                  <a:solidFill>
                    <a:schemeClr val="bg1"/>
                  </a:solidFill>
                  <a:prstDash val="solid"/>
                </a:ln>
                <a:effectLst>
                  <a:glow rad="228600">
                    <a:schemeClr val="accent1">
                      <a:satMod val="175000"/>
                      <a:alpha val="40000"/>
                    </a:schemeClr>
                  </a:glow>
                  <a:outerShdw blurRad="12700" dist="38100" dir="2700000" algn="tl" rotWithShape="0">
                    <a:schemeClr val="bg1">
                      <a:lumMod val="50000"/>
                    </a:schemeClr>
                  </a:outerShdw>
                </a:effectLst>
              </a:rPr>
              <a:t>Nghe – viết: Lương Ngọc Quyến</a:t>
            </a:r>
            <a:endParaRPr lang="en-US" sz="5400" b="1" dirty="0">
              <a:ln w="9525">
                <a:solidFill>
                  <a:schemeClr val="bg1"/>
                </a:solidFill>
                <a:prstDash val="solid"/>
              </a:ln>
              <a:effectLst>
                <a:glow rad="228600">
                  <a:schemeClr val="accent1">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34775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822254" y="616023"/>
            <a:ext cx="2553786" cy="769441"/>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MỤC TIÊU</a:t>
            </a:r>
            <a:endParaRPr lang="en-US" sz="4400" b="1" dirty="0">
              <a:ln w="9525">
                <a:solidFill>
                  <a:schemeClr val="bg1"/>
                </a:solidFill>
                <a:prstDash val="solid"/>
              </a:ln>
              <a:effectLst>
                <a:outerShdw blurRad="12700" dist="38100" dir="2700000" algn="tl" rotWithShape="0">
                  <a:schemeClr val="bg1">
                    <a:lumMod val="50000"/>
                  </a:schemeClr>
                </a:outerShdw>
                <a:reflection blurRad="6350" stA="55000" endA="300" endPos="45500" dir="5400000" sy="-100000" algn="bl" rotWithShape="0"/>
              </a:effectLst>
            </a:endParaRPr>
          </a:p>
        </p:txBody>
      </p:sp>
      <p:grpSp>
        <p:nvGrpSpPr>
          <p:cNvPr id="7" name="Group 6"/>
          <p:cNvGrpSpPr>
            <a:grpSpLocks/>
          </p:cNvGrpSpPr>
          <p:nvPr/>
        </p:nvGrpSpPr>
        <p:grpSpPr bwMode="auto">
          <a:xfrm>
            <a:off x="869963" y="1539533"/>
            <a:ext cx="10267176" cy="969640"/>
            <a:chOff x="922220" y="2559499"/>
            <a:chExt cx="7613287" cy="968490"/>
          </a:xfrm>
        </p:grpSpPr>
        <p:sp>
          <p:nvSpPr>
            <p:cNvPr id="8" name="Rectangle 14"/>
            <p:cNvSpPr>
              <a:spLocks noChangeArrowheads="1"/>
            </p:cNvSpPr>
            <p:nvPr/>
          </p:nvSpPr>
          <p:spPr bwMode="auto">
            <a:xfrm>
              <a:off x="1465682" y="2575014"/>
              <a:ext cx="7069825" cy="9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dirty="0" err="1"/>
                <a:t>Nghe</a:t>
              </a:r>
              <a:r>
                <a:rPr lang="en-US" sz="2800" dirty="0"/>
                <a:t> - </a:t>
              </a:r>
              <a:r>
                <a:rPr lang="en-US" sz="2800" dirty="0" err="1"/>
                <a:t>viết</a:t>
              </a:r>
              <a:r>
                <a:rPr lang="en-US" sz="2800" dirty="0"/>
                <a:t> </a:t>
              </a:r>
              <a:r>
                <a:rPr lang="en-US" sz="2800" dirty="0" err="1"/>
                <a:t>đúng</a:t>
              </a:r>
              <a:r>
                <a:rPr lang="en-US" sz="2800" dirty="0"/>
                <a:t>, </a:t>
              </a:r>
              <a:r>
                <a:rPr lang="en-US" sz="2800" dirty="0" err="1"/>
                <a:t>trình</a:t>
              </a:r>
              <a:r>
                <a:rPr lang="en-US" sz="2800" dirty="0"/>
                <a:t> </a:t>
              </a:r>
              <a:r>
                <a:rPr lang="en-US" sz="2800" dirty="0" err="1"/>
                <a:t>bày</a:t>
              </a:r>
              <a:r>
                <a:rPr lang="en-US" sz="2800" dirty="0"/>
                <a:t> </a:t>
              </a:r>
              <a:r>
                <a:rPr lang="en-US" sz="2800" dirty="0" err="1"/>
                <a:t>đúng</a:t>
              </a:r>
              <a:r>
                <a:rPr lang="en-US" sz="2800" dirty="0"/>
                <a:t> </a:t>
              </a:r>
              <a:r>
                <a:rPr lang="en-US" sz="2800" dirty="0" err="1"/>
                <a:t>bài</a:t>
              </a:r>
              <a:r>
                <a:rPr lang="en-US" sz="2800" dirty="0"/>
                <a:t> </a:t>
              </a:r>
              <a:r>
                <a:rPr lang="en-US" sz="2800" dirty="0" err="1"/>
                <a:t>chính</a:t>
              </a:r>
              <a:r>
                <a:rPr lang="en-US" sz="2800" dirty="0"/>
                <a:t> </a:t>
              </a:r>
              <a:r>
                <a:rPr lang="en-US" sz="2800" dirty="0" err="1"/>
                <a:t>tả</a:t>
              </a:r>
              <a:r>
                <a:rPr lang="en-US" sz="2800" i="1" dirty="0"/>
                <a:t> </a:t>
              </a:r>
              <a:r>
                <a:rPr lang="en-US" sz="2800" dirty="0" err="1"/>
                <a:t>Lương</a:t>
              </a:r>
              <a:r>
                <a:rPr lang="en-US" sz="2800" dirty="0"/>
                <a:t> </a:t>
              </a:r>
              <a:r>
                <a:rPr lang="en-US" sz="2800" dirty="0" err="1"/>
                <a:t>Ngọc</a:t>
              </a:r>
              <a:r>
                <a:rPr lang="en-US" sz="2800" dirty="0"/>
                <a:t> </a:t>
              </a:r>
              <a:r>
                <a:rPr lang="en-US" sz="2800" dirty="0" err="1" smtClean="0"/>
                <a:t>Quyến</a:t>
              </a:r>
              <a:r>
                <a:rPr lang="en-US" sz="2800" dirty="0"/>
                <a:t> </a:t>
              </a:r>
              <a:r>
                <a:rPr lang="en-US" sz="2800" dirty="0" err="1" smtClean="0"/>
                <a:t>theo</a:t>
              </a:r>
              <a:r>
                <a:rPr lang="en-US" sz="2800" dirty="0" smtClean="0"/>
                <a:t> </a:t>
              </a:r>
              <a:r>
                <a:rPr lang="en-US" sz="2800" dirty="0" err="1"/>
                <a:t>hình</a:t>
              </a:r>
              <a:r>
                <a:rPr lang="en-US" sz="2800" dirty="0"/>
                <a:t> </a:t>
              </a:r>
              <a:r>
                <a:rPr lang="en-US" sz="2800" dirty="0" err="1"/>
                <a:t>thức</a:t>
              </a:r>
              <a:r>
                <a:rPr lang="en-US" sz="2800" dirty="0"/>
                <a:t> </a:t>
              </a:r>
              <a:r>
                <a:rPr lang="en-US" sz="2800" dirty="0" err="1"/>
                <a:t>bài</a:t>
              </a:r>
              <a:r>
                <a:rPr lang="en-US" sz="2800" dirty="0"/>
                <a:t> </a:t>
              </a:r>
              <a:r>
                <a:rPr lang="en-US" sz="2800" dirty="0" err="1"/>
                <a:t>văn</a:t>
              </a:r>
              <a:r>
                <a:rPr lang="en-US" sz="2800" dirty="0"/>
                <a:t> </a:t>
              </a:r>
              <a:r>
                <a:rPr lang="en-US" sz="2800" dirty="0" err="1"/>
                <a:t>xuôi</a:t>
              </a:r>
              <a:r>
                <a:rPr lang="en-US" sz="2800" i="1" dirty="0"/>
                <a:t>.</a:t>
              </a:r>
              <a:endParaRPr lang="en-US" altLang="en-US" sz="2700" b="1" dirty="0">
                <a:solidFill>
                  <a:srgbClr val="FF0000"/>
                </a:solidFill>
                <a:cs typeface="Times New Roman" panose="02020603050405020304" pitchFamily="18" charset="0"/>
              </a:endParaRPr>
            </a:p>
          </p:txBody>
        </p:sp>
        <p:sp>
          <p:nvSpPr>
            <p:cNvPr id="9" name="Freeform 11">
              <a:extLst/>
            </p:cNvPr>
            <p:cNvSpPr/>
            <p:nvPr/>
          </p:nvSpPr>
          <p:spPr>
            <a:xfrm>
              <a:off x="922220" y="2559499"/>
              <a:ext cx="495079" cy="52959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9"/>
          <p:cNvGrpSpPr>
            <a:grpSpLocks/>
          </p:cNvGrpSpPr>
          <p:nvPr/>
        </p:nvGrpSpPr>
        <p:grpSpPr bwMode="auto">
          <a:xfrm>
            <a:off x="870857" y="2733430"/>
            <a:ext cx="10714969" cy="579091"/>
            <a:chOff x="907706" y="3582721"/>
            <a:chExt cx="7606697" cy="578717"/>
          </a:xfrm>
        </p:grpSpPr>
        <p:sp>
          <p:nvSpPr>
            <p:cNvPr id="11" name="Freeform 11">
              <a:extLst/>
            </p:cNvPr>
            <p:cNvSpPr/>
            <p:nvPr/>
          </p:nvSpPr>
          <p:spPr>
            <a:xfrm>
              <a:off x="907706" y="3582721"/>
              <a:ext cx="473344" cy="578717"/>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7"/>
            <p:cNvSpPr>
              <a:spLocks noChangeArrowheads="1"/>
            </p:cNvSpPr>
            <p:nvPr/>
          </p:nvSpPr>
          <p:spPr bwMode="auto">
            <a:xfrm>
              <a:off x="1444578" y="3582721"/>
              <a:ext cx="7069825" cy="5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smtClean="0"/>
                <a:t>Bi</a:t>
              </a:r>
              <a:r>
                <a:rPr lang="vi-VN" sz="2800" smtClean="0"/>
                <a:t>ết cấu tạo vần của các tiếng. </a:t>
              </a:r>
              <a:endParaRPr lang="vi-VN" sz="2800" dirty="0"/>
            </a:p>
          </p:txBody>
        </p:sp>
      </p:grpSp>
      <p:grpSp>
        <p:nvGrpSpPr>
          <p:cNvPr id="13" name="Group 12"/>
          <p:cNvGrpSpPr>
            <a:grpSpLocks/>
          </p:cNvGrpSpPr>
          <p:nvPr/>
        </p:nvGrpSpPr>
        <p:grpSpPr bwMode="auto">
          <a:xfrm>
            <a:off x="910674" y="3685208"/>
            <a:ext cx="10541096" cy="954107"/>
            <a:chOff x="907706" y="3527986"/>
            <a:chExt cx="8480400" cy="953490"/>
          </a:xfrm>
        </p:grpSpPr>
        <p:sp>
          <p:nvSpPr>
            <p:cNvPr id="14" name="Freeform 11">
              <a:extLst/>
            </p:cNvPr>
            <p:cNvSpPr/>
            <p:nvPr/>
          </p:nvSpPr>
          <p:spPr>
            <a:xfrm>
              <a:off x="907706" y="3614104"/>
              <a:ext cx="488254" cy="547334"/>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7"/>
            <p:cNvSpPr>
              <a:spLocks noChangeArrowheads="1"/>
            </p:cNvSpPr>
            <p:nvPr/>
          </p:nvSpPr>
          <p:spPr bwMode="auto">
            <a:xfrm>
              <a:off x="1484082" y="3527986"/>
              <a:ext cx="7904024" cy="9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dirty="0"/>
                <a:t>Viết được đoạn văn sáng tạo nêu cảm </a:t>
              </a:r>
              <a:r>
                <a:rPr lang="en-US" sz="2800" dirty="0" err="1" smtClean="0"/>
                <a:t>nghĩ</a:t>
              </a:r>
              <a:r>
                <a:rPr lang="en-US" sz="2800" dirty="0" smtClean="0"/>
                <a:t> </a:t>
              </a:r>
              <a:r>
                <a:rPr lang="en-US" sz="2800" dirty="0" err="1" smtClean="0"/>
                <a:t>về</a:t>
              </a:r>
              <a:r>
                <a:rPr lang="en-US" sz="2800" dirty="0" smtClean="0"/>
                <a:t> </a:t>
              </a:r>
              <a:r>
                <a:rPr lang="en-US" sz="2800" dirty="0" err="1" smtClean="0"/>
                <a:t>Lương</a:t>
              </a:r>
              <a:r>
                <a:rPr lang="en-US" sz="2800" dirty="0" smtClean="0"/>
                <a:t> </a:t>
              </a:r>
              <a:r>
                <a:rPr lang="en-US" sz="2800" dirty="0" err="1" smtClean="0"/>
                <a:t>Ngọc</a:t>
              </a:r>
              <a:r>
                <a:rPr lang="en-US" sz="2800" dirty="0" smtClean="0"/>
                <a:t> </a:t>
              </a:r>
              <a:r>
                <a:rPr lang="en-US" sz="2800" dirty="0" err="1" smtClean="0"/>
                <a:t>Quyến</a:t>
              </a:r>
              <a:r>
                <a:rPr lang="en-US" sz="2800" dirty="0" smtClean="0"/>
                <a:t>.</a:t>
              </a:r>
              <a:endParaRPr lang="en-US" sz="2800" dirty="0"/>
            </a:p>
            <a:p>
              <a:endParaRPr lang="vi-VN" sz="2800" dirty="0"/>
            </a:p>
          </p:txBody>
        </p:sp>
      </p:grpSp>
    </p:spTree>
    <p:extLst>
      <p:ext uri="{BB962C8B-B14F-4D97-AF65-F5344CB8AC3E}">
        <p14:creationId xmlns:p14="http://schemas.microsoft.com/office/powerpoint/2010/main" val="1056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0"/>
            <a:ext cx="4151086" cy="6874231"/>
          </a:xfrm>
        </p:spPr>
      </p:pic>
      <p:sp>
        <p:nvSpPr>
          <p:cNvPr id="9" name="Rectangle 8"/>
          <p:cNvSpPr/>
          <p:nvPr/>
        </p:nvSpPr>
        <p:spPr>
          <a:xfrm>
            <a:off x="4267201" y="582067"/>
            <a:ext cx="7808684" cy="5816977"/>
          </a:xfrm>
          <a:prstGeom prst="rect">
            <a:avLst/>
          </a:prstGeom>
        </p:spPr>
        <p:txBody>
          <a:bodyPr wrap="square">
            <a:spAutoFit/>
          </a:bodyPr>
          <a:lstStyle/>
          <a:p>
            <a:pPr algn="ctr" eaLnBrk="1" fontAlgn="auto" hangingPunct="1">
              <a:spcBef>
                <a:spcPts val="0"/>
              </a:spcBef>
              <a:spcAft>
                <a:spcPts val="0"/>
              </a:spcAft>
              <a:defRPr/>
            </a:pPr>
            <a:r>
              <a:rPr lang="vi-VN" sz="2800" b="1" dirty="0">
                <a:latin typeface="+mj-lt"/>
              </a:rPr>
              <a:t>Lương Ngọc Quyến </a:t>
            </a:r>
          </a:p>
          <a:p>
            <a:pPr algn="just" eaLnBrk="1" fontAlgn="auto" hangingPunct="1">
              <a:spcBef>
                <a:spcPts val="0"/>
              </a:spcBef>
              <a:spcAft>
                <a:spcPts val="0"/>
              </a:spcAft>
              <a:defRPr/>
            </a:pPr>
            <a:endParaRPr lang="vi-VN" sz="2800" b="1" dirty="0">
              <a:latin typeface="+mj-lt"/>
            </a:endParaRPr>
          </a:p>
          <a:p>
            <a:pPr indent="457200" algn="just" eaLnBrk="1" fontAlgn="auto" hangingPunct="1">
              <a:spcBef>
                <a:spcPts val="0"/>
              </a:spcBef>
              <a:spcAft>
                <a:spcPts val="0"/>
              </a:spcAft>
              <a:defRPr/>
            </a:pPr>
            <a:r>
              <a:rPr lang="vi-VN" sz="2800" dirty="0">
                <a:latin typeface="+mj-lt"/>
              </a:rPr>
              <a:t>Lương Ngọc Quyến là con trai nhà yêu nước Lương Văn Can. Nuôi ý chí khôi phục non sông, ông tìm đường sang Trung Quốc mưu tập hợp lực lượng chống thực dân Pháp. Ông bị giặc bắt đưa về nước. Chúng khoét bàn chân ông, luồn dây thép buộc chân vào xích sắt. Ngày 30-8-1917, cuộc khởi nghĩa Thái Nguyên do Đội Cấn lãnh đạo bùng nổ. Lương Ngọc Quyến được giải thoát và tham gia chỉ huy nghĩa quân. Ông hi sinh, nhưng tấm lòng trung với nước của ông còn sáng mãi.</a:t>
            </a:r>
          </a:p>
          <a:p>
            <a:pPr algn="r" eaLnBrk="1" fontAlgn="auto" hangingPunct="1">
              <a:spcBef>
                <a:spcPts val="0"/>
              </a:spcBef>
              <a:spcAft>
                <a:spcPts val="0"/>
              </a:spcAft>
              <a:defRPr/>
            </a:pPr>
            <a:r>
              <a:rPr lang="vi-VN" sz="2800">
                <a:latin typeface="+mj-lt"/>
              </a:rPr>
              <a:t>Theo </a:t>
            </a:r>
            <a:r>
              <a:rPr lang="vi-VN" sz="2800" b="1" smtClean="0">
                <a:latin typeface="+mj-lt"/>
              </a:rPr>
              <a:t>Lương Quân</a:t>
            </a:r>
            <a:endParaRPr lang="vi-VN" sz="2800" b="1" dirty="0">
              <a:latin typeface="+mj-lt"/>
            </a:endParaRPr>
          </a:p>
        </p:txBody>
      </p:sp>
    </p:spTree>
    <p:extLst>
      <p:ext uri="{BB962C8B-B14F-4D97-AF65-F5344CB8AC3E}">
        <p14:creationId xmlns:p14="http://schemas.microsoft.com/office/powerpoint/2010/main" val="3345468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loud 10"/>
          <p:cNvSpPr/>
          <p:nvPr/>
        </p:nvSpPr>
        <p:spPr>
          <a:xfrm rot="21327456">
            <a:off x="4209194" y="2334936"/>
            <a:ext cx="6949656" cy="21881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800" b="1" dirty="0">
                <a:solidFill>
                  <a:schemeClr val="tx1"/>
                </a:solidFill>
                <a:latin typeface="+mj-lt"/>
              </a:rPr>
              <a:t>Trình bày hiểu biết </a:t>
            </a:r>
            <a:r>
              <a:rPr lang="vi-VN" sz="2800" b="1" dirty="0" smtClean="0">
                <a:solidFill>
                  <a:schemeClr val="tx1"/>
                </a:solidFill>
                <a:latin typeface="+mj-lt"/>
              </a:rPr>
              <a:t>của</a:t>
            </a:r>
            <a:r>
              <a:rPr lang="en-US" sz="2800" b="1" dirty="0" smtClean="0">
                <a:solidFill>
                  <a:schemeClr val="tx1"/>
                </a:solidFill>
                <a:latin typeface="+mj-lt"/>
              </a:rPr>
              <a:t> </a:t>
            </a:r>
            <a:r>
              <a:rPr lang="vi-VN" sz="2800" b="1" dirty="0" smtClean="0">
                <a:solidFill>
                  <a:schemeClr val="tx1"/>
                </a:solidFill>
                <a:latin typeface="+mj-lt"/>
              </a:rPr>
              <a:t>em</a:t>
            </a:r>
            <a:endParaRPr lang="vi-VN" sz="2800" b="1" dirty="0">
              <a:solidFill>
                <a:schemeClr val="tx1"/>
              </a:solidFill>
              <a:latin typeface="+mj-lt"/>
            </a:endParaRPr>
          </a:p>
          <a:p>
            <a:pPr algn="ctr" eaLnBrk="1" fontAlgn="auto" hangingPunct="1">
              <a:spcBef>
                <a:spcPts val="0"/>
              </a:spcBef>
              <a:spcAft>
                <a:spcPts val="0"/>
              </a:spcAft>
              <a:defRPr/>
            </a:pPr>
            <a:r>
              <a:rPr lang="vi-VN" sz="2800" b="1" dirty="0">
                <a:solidFill>
                  <a:schemeClr val="tx1"/>
                </a:solidFill>
                <a:latin typeface="+mj-lt"/>
              </a:rPr>
              <a:t> về Lương Ngọc Quyến?</a:t>
            </a:r>
            <a:endParaRPr lang="en-US" sz="2800" b="1" dirty="0">
              <a:solidFill>
                <a:schemeClr val="tx1"/>
              </a:solidFill>
              <a:latin typeface="+mj-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6142" y="2019071"/>
            <a:ext cx="2337319" cy="23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rved Down Arrow 14"/>
          <p:cNvSpPr/>
          <p:nvPr/>
        </p:nvSpPr>
        <p:spPr>
          <a:xfrm>
            <a:off x="3885955" y="2389975"/>
            <a:ext cx="973721" cy="795683"/>
          </a:xfrm>
          <a:prstGeom prst="curvedDownArrow">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91613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LN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4169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a:spLocks noChangeArrowheads="1"/>
          </p:cNvSpPr>
          <p:nvPr/>
        </p:nvSpPr>
        <p:spPr bwMode="auto">
          <a:xfrm>
            <a:off x="5282748" y="1628320"/>
            <a:ext cx="643028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Lương Ngọc Quyến sinh năm 1885, mất năm 1917.</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Ông là con trai của nhà yêu nước Lương Văn Can.</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Ông tham gia cách mạng và bị giặc bắt giam.</a:t>
            </a:r>
          </a:p>
          <a:p>
            <a:pPr algn="just" eaLnBrk="1" hangingPunct="1">
              <a:spcBef>
                <a:spcPct val="0"/>
              </a:spcBef>
              <a:buFont typeface="Century Schoolbook" panose="02040604050505020304" pitchFamily="18" charset="0"/>
              <a:buAutoNum type="arabicPeriod"/>
            </a:pPr>
            <a:r>
              <a:rPr lang="vi-VN" altLang="en-US" sz="2800" b="1" dirty="0">
                <a:latin typeface="Times New Roman" panose="02020603050405020304" pitchFamily="18" charset="0"/>
              </a:rPr>
              <a:t> Ngày 30/8/1971, ông được giải thoát và tham gia chỉ huy nghĩa quân ở Thái Nguyên. </a:t>
            </a:r>
            <a:endParaRPr lang="en-US" altLang="en-US" sz="2800" b="1" dirty="0">
              <a:latin typeface="Century Schoolbook" panose="02040604050505020304" pitchFamily="18" charset="0"/>
            </a:endParaRPr>
          </a:p>
        </p:txBody>
      </p:sp>
      <p:pic>
        <p:nvPicPr>
          <p:cNvPr id="614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9084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96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533698"/>
            <a:ext cx="12061371" cy="5509200"/>
          </a:xfrm>
          <a:prstGeom prst="rect">
            <a:avLst/>
          </a:prstGeom>
        </p:spPr>
        <p:txBody>
          <a:bodyPr wrap="square">
            <a:spAutoFit/>
          </a:bodyPr>
          <a:lstStyle/>
          <a:p>
            <a:pPr algn="ctr" eaLnBrk="1" fontAlgn="auto" hangingPunct="1">
              <a:spcBef>
                <a:spcPts val="0"/>
              </a:spcBef>
              <a:spcAft>
                <a:spcPts val="0"/>
              </a:spcAft>
              <a:defRPr/>
            </a:pPr>
            <a:r>
              <a:rPr lang="vi-VN" sz="3200" b="1" dirty="0">
                <a:latin typeface="Times New Roman" panose="02020603050405020304" pitchFamily="18" charset="0"/>
                <a:cs typeface="Times New Roman" panose="02020603050405020304" pitchFamily="18" charset="0"/>
              </a:rPr>
              <a:t>Lương Ngọc Quyến</a:t>
            </a:r>
          </a:p>
          <a:p>
            <a:pPr algn="just" eaLnBrk="1" fontAlgn="auto" hangingPunct="1">
              <a:spcBef>
                <a:spcPts val="0"/>
              </a:spcBef>
              <a:spcAft>
                <a:spcPts val="0"/>
              </a:spcAft>
              <a:defRPr/>
            </a:pPr>
            <a:endParaRPr lang="en-US" sz="3200" b="1" dirty="0">
              <a:latin typeface="Times New Roman" panose="02020603050405020304" pitchFamily="18" charset="0"/>
              <a:cs typeface="Times New Roman" panose="02020603050405020304" pitchFamily="18" charset="0"/>
            </a:endParaRPr>
          </a:p>
          <a:p>
            <a:pPr indent="457200" algn="just" eaLnBrk="1" fontAlgn="auto" hangingPunct="1">
              <a:spcBef>
                <a:spcPts val="0"/>
              </a:spcBef>
              <a:spcAft>
                <a:spcPts val="0"/>
              </a:spcAft>
              <a:defRPr/>
            </a:pPr>
            <a:r>
              <a:rPr lang="vi-VN" sz="3200" b="1" dirty="0">
                <a:latin typeface="Times New Roman" panose="02020603050405020304" pitchFamily="18" charset="0"/>
                <a:cs typeface="Times New Roman" panose="02020603050405020304" pitchFamily="18" charset="0"/>
              </a:rPr>
              <a:t>Lương Ngọc Quyến là con trai nhà yêu nước Lương Văn Can. Nuôi ý chí khôi phục non sông, ông tìm đường sang Trung Quốc mưu tập hợp lực lượng chống thực dân Pháp. Ông bị giặc bắt đưa về nước. Chúng khoét bàn chân ông, luồn dây thép buộc chân vào xích sắt. Ngày 30-8-1917, cuộc khởi nghĩa Thái Nguyên do Đội Cấn lãnh đạo bùng nổ. Lương Ngọc Quyến được giải thoát và tham gia chỉ huy nghĩa quân. Ông hi sinh, nhưng tấm lòng trung với nước của ông còn sáng mãi.</a:t>
            </a:r>
            <a:endParaRPr lang="en-US" sz="3200" b="1" dirty="0">
              <a:latin typeface="Times New Roman" panose="02020603050405020304" pitchFamily="18" charset="0"/>
              <a:cs typeface="Times New Roman" panose="02020603050405020304" pitchFamily="18" charset="0"/>
            </a:endParaRPr>
          </a:p>
          <a:p>
            <a:pPr algn="r" eaLnBrk="1" fontAlgn="auto" hangingPunct="1">
              <a:spcBef>
                <a:spcPts val="0"/>
              </a:spcBef>
              <a:spcAft>
                <a:spcPts val="0"/>
              </a:spcAft>
              <a:defRPr/>
            </a:pPr>
            <a:r>
              <a:rPr lang="vi-VN" sz="3200" b="1">
                <a:latin typeface="Times New Roman" panose="02020603050405020304" pitchFamily="18" charset="0"/>
                <a:cs typeface="Times New Roman" panose="02020603050405020304" pitchFamily="18" charset="0"/>
              </a:rPr>
              <a:t>Theo </a:t>
            </a:r>
            <a:r>
              <a:rPr lang="vi-VN" sz="3200" b="1" smtClean="0">
                <a:latin typeface="Times New Roman" panose="02020603050405020304" pitchFamily="18" charset="0"/>
                <a:cs typeface="Times New Roman" panose="02020603050405020304" pitchFamily="18" charset="0"/>
              </a:rPr>
              <a:t>Lương Quân</a:t>
            </a:r>
            <a:endParaRPr lang="en-US" sz="3200" b="1"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478412" y="2001157"/>
            <a:ext cx="3672329"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8888802" y="2001157"/>
            <a:ext cx="3034983"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510624" y="3024415"/>
            <a:ext cx="1713168"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989197" y="3481615"/>
            <a:ext cx="1063742"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39462" y="3975101"/>
            <a:ext cx="1415841"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6639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759</Words>
  <Application>Microsoft Office PowerPoint</Application>
  <PresentationFormat>Custom</PresentationFormat>
  <Paragraphs>132</Paragraphs>
  <Slides>15</Slides>
  <Notes>3</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p:lastModifiedBy>
  <cp:revision>23</cp:revision>
  <dcterms:created xsi:type="dcterms:W3CDTF">2021-08-20T04:42:54Z</dcterms:created>
  <dcterms:modified xsi:type="dcterms:W3CDTF">2021-09-13T04:08:26Z</dcterms:modified>
</cp:coreProperties>
</file>