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 id="2147483720" r:id="rId5"/>
    <p:sldMasterId id="2147483732" r:id="rId6"/>
    <p:sldMasterId id="2147483744" r:id="rId7"/>
  </p:sldMasterIdLst>
  <p:notesMasterIdLst>
    <p:notesMasterId r:id="rId38"/>
  </p:notesMasterIdLst>
  <p:sldIdLst>
    <p:sldId id="284" r:id="rId8"/>
    <p:sldId id="432" r:id="rId9"/>
    <p:sldId id="559" r:id="rId10"/>
    <p:sldId id="560" r:id="rId11"/>
    <p:sldId id="561" r:id="rId12"/>
    <p:sldId id="562" r:id="rId13"/>
    <p:sldId id="633" r:id="rId14"/>
    <p:sldId id="632" r:id="rId15"/>
    <p:sldId id="631" r:id="rId16"/>
    <p:sldId id="630" r:id="rId17"/>
    <p:sldId id="582" r:id="rId18"/>
    <p:sldId id="635" r:id="rId19"/>
    <p:sldId id="575" r:id="rId20"/>
    <p:sldId id="636" r:id="rId21"/>
    <p:sldId id="596" r:id="rId22"/>
    <p:sldId id="637" r:id="rId23"/>
    <p:sldId id="580" r:id="rId24"/>
    <p:sldId id="595" r:id="rId25"/>
    <p:sldId id="594" r:id="rId26"/>
    <p:sldId id="619" r:id="rId27"/>
    <p:sldId id="589" r:id="rId28"/>
    <p:sldId id="590" r:id="rId29"/>
    <p:sldId id="591" r:id="rId30"/>
    <p:sldId id="640" r:id="rId31"/>
    <p:sldId id="641" r:id="rId32"/>
    <p:sldId id="571" r:id="rId33"/>
    <p:sldId id="584" r:id="rId34"/>
    <p:sldId id="638" r:id="rId35"/>
    <p:sldId id="642" r:id="rId36"/>
    <p:sldId id="451" r:id="rId37"/>
  </p:sldIdLst>
  <p:sldSz cx="9144000" cy="5143500" type="screen16x9"/>
  <p:notesSz cx="6858000" cy="9144000"/>
  <p:defaultText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FBF"/>
    <a:srgbClr val="0046D9"/>
    <a:srgbClr val="FFFF66"/>
    <a:srgbClr val="24CA40"/>
    <a:srgbClr val="0000CC"/>
    <a:srgbClr val="B2EEB3"/>
    <a:srgbClr val="FF3399"/>
    <a:srgbClr val="00CC00"/>
    <a:srgbClr val="0CE2E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3" autoAdjust="0"/>
    <p:restoredTop sz="93849" autoAdjust="0"/>
  </p:normalViewPr>
  <p:slideViewPr>
    <p:cSldViewPr>
      <p:cViewPr>
        <p:scale>
          <a:sx n="80" d="100"/>
          <a:sy n="80" d="100"/>
        </p:scale>
        <p:origin x="-1770" y="-7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3/12/2022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091109873"/>
      </p:ext>
    </p:extLst>
  </p:cSld>
  <p:clrMap bg1="lt1" tx1="dk1" bg2="lt2" tx2="dk2" accent1="accent1" accent2="accent2" accent3="accent3" accent4="accent4" accent5="accent5" accent6="accent6" hlink="hlink" folHlink="folHlink"/>
  <p:notesStyle>
    <a:lvl1pPr marL="0" algn="l" defTabSz="914130" rtl="0" eaLnBrk="1" latinLnBrk="0" hangingPunct="1">
      <a:defRPr sz="1200" kern="1200">
        <a:solidFill>
          <a:schemeClr val="tx1"/>
        </a:solidFill>
        <a:latin typeface="+mn-lt"/>
        <a:ea typeface="+mn-ea"/>
        <a:cs typeface="+mn-cs"/>
      </a:defRPr>
    </a:lvl1pPr>
    <a:lvl2pPr marL="457058" algn="l" defTabSz="914130" rtl="0" eaLnBrk="1" latinLnBrk="0" hangingPunct="1">
      <a:defRPr sz="1200" kern="1200">
        <a:solidFill>
          <a:schemeClr val="tx1"/>
        </a:solidFill>
        <a:latin typeface="+mn-lt"/>
        <a:ea typeface="+mn-ea"/>
        <a:cs typeface="+mn-cs"/>
      </a:defRPr>
    </a:lvl2pPr>
    <a:lvl3pPr marL="914130" algn="l" defTabSz="914130" rtl="0" eaLnBrk="1" latinLnBrk="0" hangingPunct="1">
      <a:defRPr sz="1200" kern="1200">
        <a:solidFill>
          <a:schemeClr val="tx1"/>
        </a:solidFill>
        <a:latin typeface="+mn-lt"/>
        <a:ea typeface="+mn-ea"/>
        <a:cs typeface="+mn-cs"/>
      </a:defRPr>
    </a:lvl3pPr>
    <a:lvl4pPr marL="1371192" algn="l" defTabSz="914130" rtl="0" eaLnBrk="1" latinLnBrk="0" hangingPunct="1">
      <a:defRPr sz="1200" kern="1200">
        <a:solidFill>
          <a:schemeClr val="tx1"/>
        </a:solidFill>
        <a:latin typeface="+mn-lt"/>
        <a:ea typeface="+mn-ea"/>
        <a:cs typeface="+mn-cs"/>
      </a:defRPr>
    </a:lvl4pPr>
    <a:lvl5pPr marL="1828259" algn="l" defTabSz="914130" rtl="0" eaLnBrk="1" latinLnBrk="0" hangingPunct="1">
      <a:defRPr sz="1200" kern="1200">
        <a:solidFill>
          <a:schemeClr val="tx1"/>
        </a:solidFill>
        <a:latin typeface="+mn-lt"/>
        <a:ea typeface="+mn-ea"/>
        <a:cs typeface="+mn-cs"/>
      </a:defRPr>
    </a:lvl5pPr>
    <a:lvl6pPr marL="2285316" algn="l" defTabSz="914130" rtl="0" eaLnBrk="1" latinLnBrk="0" hangingPunct="1">
      <a:defRPr sz="1200" kern="1200">
        <a:solidFill>
          <a:schemeClr val="tx1"/>
        </a:solidFill>
        <a:latin typeface="+mn-lt"/>
        <a:ea typeface="+mn-ea"/>
        <a:cs typeface="+mn-cs"/>
      </a:defRPr>
    </a:lvl6pPr>
    <a:lvl7pPr marL="2742374" algn="l" defTabSz="914130" rtl="0" eaLnBrk="1" latinLnBrk="0" hangingPunct="1">
      <a:defRPr sz="1200" kern="1200">
        <a:solidFill>
          <a:schemeClr val="tx1"/>
        </a:solidFill>
        <a:latin typeface="+mn-lt"/>
        <a:ea typeface="+mn-ea"/>
        <a:cs typeface="+mn-cs"/>
      </a:defRPr>
    </a:lvl7pPr>
    <a:lvl8pPr marL="3199440" algn="l" defTabSz="914130" rtl="0" eaLnBrk="1" latinLnBrk="0" hangingPunct="1">
      <a:defRPr sz="1200" kern="1200">
        <a:solidFill>
          <a:schemeClr val="tx1"/>
        </a:solidFill>
        <a:latin typeface="+mn-lt"/>
        <a:ea typeface="+mn-ea"/>
        <a:cs typeface="+mn-cs"/>
      </a:defRPr>
    </a:lvl8pPr>
    <a:lvl9pPr marL="3656503" algn="l" defTabSz="914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35849B-AA03-4F6B-9A89-E03C5626BA73}" type="slidenum">
              <a:rPr lang="en-US" altLang="en-US" sz="1200"/>
              <a:t>19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299B5F-9C97-4AC6-8937-2D175F3ECB6F}" type="slidenum">
              <a:rPr lang="en-US" altLang="en-US" sz="1200"/>
              <a:t>22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19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43F912D4-22D3-44F5-B66A-A8EBCF0D2DCF}" type="slidenum">
              <a:rPr lang="en-US" altLang="en-US">
                <a:solidFill>
                  <a:srgbClr val="000000"/>
                </a:solidFill>
                <a:ea typeface="Microsoft YaHei" panose="020B0503020204020204" pitchFamily="34" charset="-122"/>
              </a:rPr>
              <a:pPr eaLnBrk="0" hangingPunct="0"/>
              <a:t>24</a:t>
            </a:fld>
            <a:endParaRPr lang="en-US" altLang="en-US">
              <a:solidFill>
                <a:srgbClr val="000000"/>
              </a:solidFill>
              <a:ea typeface="Microsoft YaHei" panose="020B0503020204020204" pitchFamily="34" charset="-122"/>
            </a:endParaRPr>
          </a:p>
        </p:txBody>
      </p:sp>
    </p:spTree>
    <p:extLst>
      <p:ext uri="{BB962C8B-B14F-4D97-AF65-F5344CB8AC3E}">
        <p14:creationId xmlns:p14="http://schemas.microsoft.com/office/powerpoint/2010/main" val="4269345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521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42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8252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619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61530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58955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232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5470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1501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34155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6962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852317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021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0494768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152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4509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9234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5526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643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85665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4437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0320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9666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9017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7385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5188285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7309263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437968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6653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96037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3129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8415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95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4273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65577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1859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912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40828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1572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612776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362075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39" indent="0" algn="ctr">
              <a:buNone/>
              <a:defRPr>
                <a:solidFill>
                  <a:schemeClr val="tx1">
                    <a:tint val="75000"/>
                  </a:schemeClr>
                </a:solidFill>
              </a:defRPr>
            </a:lvl2pPr>
            <a:lvl3pPr marL="685681" indent="0" algn="ctr">
              <a:buNone/>
              <a:defRPr>
                <a:solidFill>
                  <a:schemeClr val="tx1">
                    <a:tint val="75000"/>
                  </a:schemeClr>
                </a:solidFill>
              </a:defRPr>
            </a:lvl3pPr>
            <a:lvl4pPr marL="1028522" indent="0" algn="ctr">
              <a:buNone/>
              <a:defRPr>
                <a:solidFill>
                  <a:schemeClr val="tx1">
                    <a:tint val="75000"/>
                  </a:schemeClr>
                </a:solidFill>
              </a:defRPr>
            </a:lvl4pPr>
            <a:lvl5pPr marL="1371362" indent="0" algn="ctr">
              <a:buNone/>
              <a:defRPr>
                <a:solidFill>
                  <a:schemeClr val="tx1">
                    <a:tint val="75000"/>
                  </a:schemeClr>
                </a:solidFill>
              </a:defRPr>
            </a:lvl5pPr>
            <a:lvl6pPr marL="1714205" indent="0" algn="ctr">
              <a:buNone/>
              <a:defRPr>
                <a:solidFill>
                  <a:schemeClr val="tx1">
                    <a:tint val="75000"/>
                  </a:schemeClr>
                </a:solidFill>
              </a:defRPr>
            </a:lvl6pPr>
            <a:lvl7pPr marL="2057042" indent="0" algn="ctr">
              <a:buNone/>
              <a:defRPr>
                <a:solidFill>
                  <a:schemeClr val="tx1">
                    <a:tint val="75000"/>
                  </a:schemeClr>
                </a:solidFill>
              </a:defRPr>
            </a:lvl7pPr>
            <a:lvl8pPr marL="2399880" indent="0" algn="ctr">
              <a:buNone/>
              <a:defRPr>
                <a:solidFill>
                  <a:schemeClr val="tx1">
                    <a:tint val="75000"/>
                  </a:schemeClr>
                </a:solidFill>
              </a:defRPr>
            </a:lvl8pPr>
            <a:lvl9pPr marL="27427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325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65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39" indent="0">
              <a:buNone/>
              <a:defRPr sz="1400">
                <a:solidFill>
                  <a:schemeClr val="tx1">
                    <a:tint val="75000"/>
                  </a:schemeClr>
                </a:solidFill>
              </a:defRPr>
            </a:lvl2pPr>
            <a:lvl3pPr marL="685681" indent="0">
              <a:buNone/>
              <a:defRPr sz="1200">
                <a:solidFill>
                  <a:schemeClr val="tx1">
                    <a:tint val="75000"/>
                  </a:schemeClr>
                </a:solidFill>
              </a:defRPr>
            </a:lvl3pPr>
            <a:lvl4pPr marL="1028522" indent="0">
              <a:buNone/>
              <a:defRPr sz="1100">
                <a:solidFill>
                  <a:schemeClr val="tx1">
                    <a:tint val="75000"/>
                  </a:schemeClr>
                </a:solidFill>
              </a:defRPr>
            </a:lvl4pPr>
            <a:lvl5pPr marL="1371362" indent="0">
              <a:buNone/>
              <a:defRPr sz="1100">
                <a:solidFill>
                  <a:schemeClr val="tx1">
                    <a:tint val="75000"/>
                  </a:schemeClr>
                </a:solidFill>
              </a:defRPr>
            </a:lvl5pPr>
            <a:lvl6pPr marL="1714205" indent="0">
              <a:buNone/>
              <a:defRPr sz="1100">
                <a:solidFill>
                  <a:schemeClr val="tx1">
                    <a:tint val="75000"/>
                  </a:schemeClr>
                </a:solidFill>
              </a:defRPr>
            </a:lvl6pPr>
            <a:lvl7pPr marL="2057042" indent="0">
              <a:buNone/>
              <a:defRPr sz="1100">
                <a:solidFill>
                  <a:schemeClr val="tx1">
                    <a:tint val="75000"/>
                  </a:schemeClr>
                </a:solidFill>
              </a:defRPr>
            </a:lvl7pPr>
            <a:lvl8pPr marL="2399880" indent="0">
              <a:buNone/>
              <a:defRPr sz="1100">
                <a:solidFill>
                  <a:schemeClr val="tx1">
                    <a:tint val="75000"/>
                  </a:schemeClr>
                </a:solidFill>
              </a:defRPr>
            </a:lvl8pPr>
            <a:lvl9pPr marL="2742719"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747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539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79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13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533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406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939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052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91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533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14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94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30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51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688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93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39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722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939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337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15478"/>
            <a:ext cx="9144000" cy="51435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sp>
        <p:nvSpPr>
          <p:cNvPr id="7" name="Freeform 5"/>
          <p:cNvSpPr>
            <a:spLocks/>
          </p:cNvSpPr>
          <p:nvPr/>
        </p:nvSpPr>
        <p:spPr bwMode="hidden">
          <a:xfrm>
            <a:off x="6242050" y="4701779"/>
            <a:ext cx="2895600" cy="4572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91436" tIns="45718" rIns="91436" bIns="45718"/>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nvGrpSpPr>
          <p:cNvPr id="8" name="Group 6"/>
          <p:cNvGrpSpPr>
            <a:grpSpLocks/>
          </p:cNvGrpSpPr>
          <p:nvPr/>
        </p:nvGrpSpPr>
        <p:grpSpPr bwMode="auto">
          <a:xfrm>
            <a:off x="-1588" y="4525568"/>
            <a:ext cx="7845426" cy="638175"/>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grpSp>
        <p:nvGrpSpPr>
          <p:cNvPr id="17" name="Group 15"/>
          <p:cNvGrpSpPr>
            <a:grpSpLocks/>
          </p:cNvGrpSpPr>
          <p:nvPr/>
        </p:nvGrpSpPr>
        <p:grpSpPr bwMode="auto">
          <a:xfrm>
            <a:off x="627066" y="4516041"/>
            <a:ext cx="5684837" cy="636984"/>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69654" name="Rectangle 22"/>
          <p:cNvSpPr>
            <a:spLocks noGrp="1" noChangeArrowheads="1"/>
          </p:cNvSpPr>
          <p:nvPr>
            <p:ph type="ctrTitle" sz="quarter"/>
          </p:nvPr>
        </p:nvSpPr>
        <p:spPr>
          <a:xfrm>
            <a:off x="457200" y="1085850"/>
            <a:ext cx="8229600" cy="1302544"/>
          </a:xfrm>
        </p:spPr>
        <p:txBody>
          <a:bodyPr/>
          <a:lstStyle>
            <a:lvl1pPr>
              <a:defRPr sz="5400"/>
            </a:lvl1pPr>
          </a:lstStyle>
          <a:p>
            <a:r>
              <a:rPr lang="en-US"/>
              <a:t>Click to edit Master title style</a:t>
            </a:r>
          </a:p>
        </p:txBody>
      </p:sp>
      <p:sp>
        <p:nvSpPr>
          <p:cNvPr id="69655" name="Rectangle 23"/>
          <p:cNvSpPr>
            <a:spLocks noGrp="1" noChangeArrowheads="1"/>
          </p:cNvSpPr>
          <p:nvPr>
            <p:ph type="subTitle" sz="quarter" idx="1"/>
          </p:nvPr>
        </p:nvSpPr>
        <p:spPr>
          <a:xfrm>
            <a:off x="1371600" y="2571750"/>
            <a:ext cx="6400800" cy="131445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DA60AC15-433D-4883-A004-B10081901DC4}" type="datetimeFigureOut">
              <a:rPr lang="en-US">
                <a:solidFill>
                  <a:srgbClr val="FFFFFF"/>
                </a:solidFill>
              </a:rPr>
              <a:pPr>
                <a:defRPr/>
              </a:pPr>
              <a:t>3/12/2022</a:t>
            </a:fld>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BFFEE6F-E1EB-4426-8C86-EC88B18A609A}"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00480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89E0F291-8E93-4ECF-B5FF-6950B01DFD99}" type="datetimeFigureOut">
              <a:rPr lang="en-US">
                <a:solidFill>
                  <a:srgbClr val="FFFFFF"/>
                </a:solidFill>
              </a:rPr>
              <a:pPr>
                <a:defRPr/>
              </a:pPr>
              <a:t>3/12/2022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1656CCD-97B0-48C4-AC88-8F98803F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52042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34E80D8A-8308-48FF-9376-ED0FFF2DF323}" type="datetimeFigureOut">
              <a:rPr lang="en-US">
                <a:solidFill>
                  <a:srgbClr val="FFFFFF"/>
                </a:solidFill>
              </a:rPr>
              <a:pPr>
                <a:defRPr/>
              </a:pPr>
              <a:t>3/12/2022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21CEBBA-EC4B-4DB1-AD14-F66CE50DC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9251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fld id="{05B43451-EC4B-450A-8D5D-2E346087304C}" type="datetimeFigureOut">
              <a:rPr lang="en-US">
                <a:solidFill>
                  <a:srgbClr val="FFFFFF"/>
                </a:solidFill>
              </a:rPr>
              <a:pPr>
                <a:defRPr/>
              </a:pPr>
              <a:t>3/12/2022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EBC9C023-C55A-4EC9-8601-9FC8C9389B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767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fld id="{191BFBB9-BFCD-4EA1-86A6-9888AE2B8647}" type="datetimeFigureOut">
              <a:rPr lang="en-US">
                <a:solidFill>
                  <a:srgbClr val="FFFFFF"/>
                </a:solidFill>
              </a:rPr>
              <a:pPr>
                <a:defRPr/>
              </a:pPr>
              <a:t>3/12/2022</a:t>
            </a:fld>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7DA49D7E-4C7F-4406-B8CB-95DC30EB8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6217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fld id="{D15F5859-4321-437C-8070-7A26F84EC6B6}" type="datetimeFigureOut">
              <a:rPr lang="en-US">
                <a:solidFill>
                  <a:srgbClr val="FFFFFF"/>
                </a:solidFill>
              </a:rPr>
              <a:pPr>
                <a:defRPr/>
              </a:pPr>
              <a:t>3/12/2022</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8F9FE2C-1C54-4F82-B880-D4A18FA6E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49146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06A1CA7C-A08F-424C-AE05-59B26741AAC4}" type="datetimeFigureOut">
              <a:rPr lang="en-US">
                <a:solidFill>
                  <a:srgbClr val="FFFFFF"/>
                </a:solidFill>
              </a:rPr>
              <a:pPr>
                <a:defRPr/>
              </a:pPr>
              <a:t>3/12/2022</a:t>
            </a:fld>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49E20E6-50B1-4FD0-96E2-5C4A573160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61039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ACA54859-DC68-4140-BC0D-FE875C45B6A1}" type="datetimeFigureOut">
              <a:rPr lang="en-US">
                <a:solidFill>
                  <a:srgbClr val="FFFFFF"/>
                </a:solidFill>
              </a:rPr>
              <a:pPr>
                <a:defRPr/>
              </a:pPr>
              <a:t>3/12/2022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F8C7B41-D259-4B8C-A657-EB06C5C25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4277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3C71BF74-5724-481C-85AC-3AE1AB73B193}" type="datetimeFigureOut">
              <a:rPr lang="en-US">
                <a:solidFill>
                  <a:srgbClr val="FFFFFF"/>
                </a:solidFill>
              </a:rPr>
              <a:pPr>
                <a:defRPr/>
              </a:pPr>
              <a:t>3/12/2022</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ADB6264-F3EE-4775-84A2-543490B40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1428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C336F366-CD25-4A6E-A391-8D8C5946C70E}" type="datetimeFigureOut">
              <a:rPr lang="en-US">
                <a:solidFill>
                  <a:srgbClr val="FFFFFF"/>
                </a:solidFill>
              </a:rPr>
              <a:pPr>
                <a:defRPr/>
              </a:pPr>
              <a:t>3/12/2022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3062D98-2B2D-4AE6-A990-2FDD10B94B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14222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B279EB0F-688A-45B1-BED8-799777C13CBD}" type="datetimeFigureOut">
              <a:rPr lang="en-US">
                <a:solidFill>
                  <a:srgbClr val="FFFFFF"/>
                </a:solidFill>
              </a:rPr>
              <a:pPr>
                <a:defRPr/>
              </a:pPr>
              <a:t>3/12/2022</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F1396DB-F51E-4142-A8E6-6DFC5C751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15995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1450"/>
            <a:ext cx="8229600" cy="4400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fld id="{888D599E-D66F-4FF1-A8F9-FB1450863A10}" type="datetimeFigureOut">
              <a:rPr lang="en-US">
                <a:solidFill>
                  <a:srgbClr val="FFFFFF"/>
                </a:solidFill>
              </a:rPr>
              <a:pPr>
                <a:defRPr/>
              </a:pPr>
              <a:t>3/12/2022</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6EA562B7-5685-4F28-880E-C1C6747436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47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audio" Target="../media/audio1.wav"/><Relationship Id="rId2" Type="http://schemas.openxmlformats.org/officeDocument/2006/relationships/slideLayout" Target="../slideLayouts/slideLayout14.xml"/><Relationship Id="rId16"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audio" Target="../media/audio1.wav"/><Relationship Id="rId2" Type="http://schemas.openxmlformats.org/officeDocument/2006/relationships/slideLayout" Target="../slideLayouts/slideLayout28.xml"/><Relationship Id="rId16"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audio" Target="../media/audio1.wav"/><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t>3/12/2022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sndAc>
          <p:stSnd>
            <p:snd r:embed="rId14" name="chimes.wav"/>
          </p:stSnd>
        </p:sndAc>
      </p:transition>
    </mc:Choice>
    <mc:Fallback xmlns="">
      <p:transition spd="slow">
        <p:split orient="vert"/>
        <p:sndAc>
          <p:stSnd>
            <p:snd r:embed="rId15"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8977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7331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5513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mc:AlternateContent xmlns:mc="http://schemas.openxmlformats.org/markup-compatibility/2006" xmlns:p14="http://schemas.microsoft.com/office/powerpoint/2010/main">
    <mc:Choice Requires="p14">
      <p:transition spd="slow" p14:dur="1500">
        <p:split orient="vert"/>
        <p:sndAc>
          <p:stSnd>
            <p:snd r:embed="rId15" name="chimes.wav"/>
          </p:stSnd>
        </p:sndAc>
      </p:transition>
    </mc:Choice>
    <mc:Fallback xmlns="">
      <p:transition spd="slow">
        <p:split orient="vert"/>
        <p:sndAc>
          <p:stSnd>
            <p:snd r:embed="rId16"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0" tIns="34289" rIns="68570"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68570" tIns="34289" rIns="68570"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70" tIns="34289" rIns="68570" bIns="34289" rtlCol="0" anchor="ctr"/>
          <a:lstStyle>
            <a:lvl1pPr algn="l">
              <a:defRPr sz="900">
                <a:solidFill>
                  <a:schemeClr val="tx1">
                    <a:tint val="75000"/>
                  </a:schemeClr>
                </a:solidFill>
              </a:defRPr>
            </a:lvl1pPr>
          </a:lstStyle>
          <a:p>
            <a:pPr defTabSz="685681"/>
            <a:fld id="{9A57B939-BFC5-4679-87D4-1F8220944E61}" type="datetimeFigureOut">
              <a:rPr lang="en-US" smtClean="0">
                <a:solidFill>
                  <a:prstClr val="black">
                    <a:tint val="75000"/>
                  </a:prstClr>
                </a:solidFill>
              </a:rPr>
              <a:pPr defTabSz="685681"/>
              <a:t>3/12/2022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0" tIns="34289" rIns="68570" bIns="34289" rtlCol="0" anchor="ctr"/>
          <a:lstStyle>
            <a:lvl1pPr algn="ctr">
              <a:defRPr sz="900">
                <a:solidFill>
                  <a:schemeClr val="tx1">
                    <a:tint val="75000"/>
                  </a:schemeClr>
                </a:solidFill>
              </a:defRPr>
            </a:lvl1pPr>
          </a:lstStyle>
          <a:p>
            <a:pPr defTabSz="68568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0" tIns="34289" rIns="68570" bIns="34289" rtlCol="0" anchor="ctr"/>
          <a:lstStyle>
            <a:lvl1pPr algn="r">
              <a:defRPr sz="900">
                <a:solidFill>
                  <a:schemeClr val="tx1">
                    <a:tint val="75000"/>
                  </a:schemeClr>
                </a:solidFill>
              </a:defRPr>
            </a:lvl1pPr>
          </a:lstStyle>
          <a:p>
            <a:pPr defTabSz="685681"/>
            <a:fld id="{418E2CB9-A59C-4577-9C44-AEDAA3E04C2D}" type="slidenum">
              <a:rPr lang="en-US" smtClean="0">
                <a:solidFill>
                  <a:prstClr val="black">
                    <a:tint val="75000"/>
                  </a:prstClr>
                </a:solidFill>
              </a:rPr>
              <a:pPr defTabSz="685681"/>
              <a:t>‹#›</a:t>
            </a:fld>
            <a:endParaRPr lang="en-US">
              <a:solidFill>
                <a:prstClr val="black">
                  <a:tint val="75000"/>
                </a:prstClr>
              </a:solidFill>
            </a:endParaRPr>
          </a:p>
        </p:txBody>
      </p:sp>
    </p:spTree>
    <p:extLst>
      <p:ext uri="{BB962C8B-B14F-4D97-AF65-F5344CB8AC3E}">
        <p14:creationId xmlns:p14="http://schemas.microsoft.com/office/powerpoint/2010/main" val="19415266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685681" rtl="0" eaLnBrk="1" latinLnBrk="0" hangingPunct="1">
        <a:spcBef>
          <a:spcPct val="0"/>
        </a:spcBef>
        <a:buNone/>
        <a:defRPr sz="3300" kern="1200">
          <a:solidFill>
            <a:schemeClr val="tx1"/>
          </a:solidFill>
          <a:latin typeface="+mj-lt"/>
          <a:ea typeface="+mj-ea"/>
          <a:cs typeface="+mj-cs"/>
        </a:defRPr>
      </a:lvl1pPr>
    </p:titleStyle>
    <p:bodyStyle>
      <a:lvl1pPr marL="257132" indent="-257132" algn="l" defTabSz="68568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15" indent="-214278" algn="l" defTabSz="68568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02" indent="-171422" algn="l" defTabSz="68568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40"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79"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621"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462"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02"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45"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9A57B939-BFC5-4679-87D4-1F8220944E61}" type="datetimeFigureOut">
              <a:rPr lang="en-US" smtClean="0">
                <a:solidFill>
                  <a:prstClr val="black">
                    <a:tint val="75000"/>
                  </a:prstClr>
                </a:solidFill>
              </a:rPr>
              <a:pPr defTabSz="685783"/>
              <a:t>3/12/2022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418E2CB9-A59C-4577-9C44-AEDAA3E04C2D}"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208327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51435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686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sp>
        <p:nvSpPr>
          <p:cNvPr id="1027" name="Freeform 5"/>
          <p:cNvSpPr>
            <a:spLocks/>
          </p:cNvSpPr>
          <p:nvPr/>
        </p:nvSpPr>
        <p:spPr bwMode="hidden">
          <a:xfrm>
            <a:off x="6248400" y="4697016"/>
            <a:ext cx="2895600" cy="4572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91436" tIns="45718" rIns="91436" bIns="45718"/>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nvGrpSpPr>
          <p:cNvPr id="1028" name="Group 6"/>
          <p:cNvGrpSpPr>
            <a:grpSpLocks/>
          </p:cNvGrpSpPr>
          <p:nvPr/>
        </p:nvGrpSpPr>
        <p:grpSpPr bwMode="auto">
          <a:xfrm>
            <a:off x="0" y="4514851"/>
            <a:ext cx="7848600" cy="642938"/>
            <a:chOff x="0" y="3792"/>
            <a:chExt cx="4944" cy="540"/>
          </a:xfrm>
        </p:grpSpPr>
        <p:sp>
          <p:nvSpPr>
            <p:cNvPr id="686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686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grpSp>
        <p:nvGrpSpPr>
          <p:cNvPr id="1029" name="Group 15"/>
          <p:cNvGrpSpPr>
            <a:grpSpLocks/>
          </p:cNvGrpSpPr>
          <p:nvPr/>
        </p:nvGrpSpPr>
        <p:grpSpPr bwMode="auto">
          <a:xfrm>
            <a:off x="627066" y="4516041"/>
            <a:ext cx="5684837" cy="636984"/>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68630" name="Rectangle 22"/>
          <p:cNvSpPr>
            <a:spLocks noGrp="1" noChangeArrowheads="1"/>
          </p:cNvSpPr>
          <p:nvPr>
            <p:ph type="title"/>
          </p:nvPr>
        </p:nvSpPr>
        <p:spPr bwMode="auto">
          <a:xfrm>
            <a:off x="457200" y="171450"/>
            <a:ext cx="8229600" cy="85725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200150"/>
            <a:ext cx="8229600" cy="337185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32" name="Rectangle 24"/>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defTabSz="685800" fontAlgn="base">
              <a:spcBef>
                <a:spcPct val="0"/>
              </a:spcBef>
              <a:spcAft>
                <a:spcPct val="0"/>
              </a:spcAft>
              <a:defRPr/>
            </a:pPr>
            <a:fld id="{DEC260F1-19C8-4F4F-A8C9-1CEA01559C9B}" type="datetimeFigureOut">
              <a:rPr lang="en-US" smtClean="0">
                <a:solidFill>
                  <a:srgbClr val="FFFFFF"/>
                </a:solidFill>
              </a:rPr>
              <a:pPr defTabSz="685800" fontAlgn="base">
                <a:spcBef>
                  <a:spcPct val="0"/>
                </a:spcBef>
                <a:spcAft>
                  <a:spcPct val="0"/>
                </a:spcAft>
                <a:defRPr/>
              </a:pPr>
              <a:t>3/12/2022</a:t>
            </a:fld>
            <a:endParaRPr lang="en-US">
              <a:solidFill>
                <a:srgbClr val="FFFFFF"/>
              </a:solidFill>
            </a:endParaRPr>
          </a:p>
        </p:txBody>
      </p:sp>
      <p:sp>
        <p:nvSpPr>
          <p:cNvPr id="68633" name="Rectangle 2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defTabSz="685800" fontAlgn="base">
              <a:spcBef>
                <a:spcPct val="0"/>
              </a:spcBef>
              <a:spcAft>
                <a:spcPct val="0"/>
              </a:spcAft>
              <a:defRPr/>
            </a:pPr>
            <a:endParaRPr lang="en-US">
              <a:solidFill>
                <a:srgbClr val="FFFFFF"/>
              </a:solidFill>
            </a:endParaRPr>
          </a:p>
        </p:txBody>
      </p:sp>
      <p:sp>
        <p:nvSpPr>
          <p:cNvPr id="68634" name="Rectangle 26"/>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defTabSz="685800" fontAlgn="base">
              <a:spcBef>
                <a:spcPct val="0"/>
              </a:spcBef>
              <a:spcAft>
                <a:spcPct val="0"/>
              </a:spcAft>
              <a:defRPr/>
            </a:pPr>
            <a:fld id="{854368F4-6457-4293-873A-5EEC1E74EE56}" type="slidenum">
              <a:rPr lang="en-US" smtClean="0">
                <a:solidFill>
                  <a:srgbClr val="FFFFFF"/>
                </a:solidFill>
              </a:rPr>
              <a:pPr defTabSz="6858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719036710"/>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178"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355"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532"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709"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884" indent="-342884"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lr>
          <a:schemeClr val="tx2"/>
        </a:buClr>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lr>
          <a:schemeClr val="tx2"/>
        </a:buClr>
        <a:buChar char="•"/>
        <a:defRPr sz="2000">
          <a:solidFill>
            <a:schemeClr val="tx1"/>
          </a:solidFill>
          <a:latin typeface="+mn-lt"/>
        </a:defRPr>
      </a:lvl5pPr>
      <a:lvl6pPr marL="2514474" indent="-228588" algn="l" rtl="0" fontAlgn="base">
        <a:spcBef>
          <a:spcPct val="20000"/>
        </a:spcBef>
        <a:spcAft>
          <a:spcPct val="0"/>
        </a:spcAft>
        <a:buClr>
          <a:schemeClr val="tx2"/>
        </a:buClr>
        <a:buChar char="•"/>
        <a:defRPr sz="2000">
          <a:solidFill>
            <a:schemeClr val="tx1"/>
          </a:solidFill>
          <a:latin typeface="+mn-lt"/>
        </a:defRPr>
      </a:lvl6pPr>
      <a:lvl7pPr marL="2971652" indent="-228588" algn="l" rtl="0" fontAlgn="base">
        <a:spcBef>
          <a:spcPct val="20000"/>
        </a:spcBef>
        <a:spcAft>
          <a:spcPct val="0"/>
        </a:spcAft>
        <a:buClr>
          <a:schemeClr val="tx2"/>
        </a:buClr>
        <a:buChar char="•"/>
        <a:defRPr sz="2000">
          <a:solidFill>
            <a:schemeClr val="tx1"/>
          </a:solidFill>
          <a:latin typeface="+mn-lt"/>
        </a:defRPr>
      </a:lvl7pPr>
      <a:lvl8pPr marL="3428829" indent="-228588" algn="l" rtl="0" fontAlgn="base">
        <a:spcBef>
          <a:spcPct val="20000"/>
        </a:spcBef>
        <a:spcAft>
          <a:spcPct val="0"/>
        </a:spcAft>
        <a:buClr>
          <a:schemeClr val="tx2"/>
        </a:buClr>
        <a:buChar char="•"/>
        <a:defRPr sz="2000">
          <a:solidFill>
            <a:schemeClr val="tx1"/>
          </a:solidFill>
          <a:latin typeface="+mn-lt"/>
        </a:defRPr>
      </a:lvl8pPr>
      <a:lvl9pPr marL="3886006" indent="-228588"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8.xml"/><Relationship Id="rId5" Type="http://schemas.openxmlformats.org/officeDocument/2006/relationships/audio" Target="../media/audio1.wav"/><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7.GIF"/><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2.xml"/><Relationship Id="rId5" Type="http://schemas.openxmlformats.org/officeDocument/2006/relationships/audio" Target="../media/audio1.wav"/><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WordArt 26"/>
          <p:cNvSpPr>
            <a:spLocks noChangeArrowheads="1" noChangeShapeType="1" noTextEdit="1"/>
          </p:cNvSpPr>
          <p:nvPr/>
        </p:nvSpPr>
        <p:spPr bwMode="auto">
          <a:xfrm>
            <a:off x="914400" y="1066800"/>
            <a:ext cx="7391400" cy="3619500"/>
          </a:xfrm>
          <a:prstGeom prst="rect">
            <a:avLst/>
          </a:prstGeom>
        </p:spPr>
        <p:txBody>
          <a:bodyPr spcFirstLastPara="1" wrap="none" lIns="91416" tIns="45708" rIns="91416" bIns="45708" fromWordArt="1">
            <a:prstTxWarp prst="textArchUp">
              <a:avLst>
                <a:gd name="adj" fmla="val 11003892"/>
              </a:avLst>
            </a:prstTxWarp>
          </a:bodyPr>
          <a:lstStyle/>
          <a:p>
            <a:pPr algn="ctr"/>
            <a:endParaRPr lang="en-US" sz="6600" b="1" dirty="0">
              <a:ln>
                <a:solidFill>
                  <a:sysClr val="windowText" lastClr="000000"/>
                </a:solidFill>
              </a:ln>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285750" y="4248162"/>
            <a:ext cx="8648700" cy="646331"/>
          </a:xfrm>
          <a:prstGeom prst="rect">
            <a:avLst/>
          </a:prstGeom>
          <a:noFill/>
        </p:spPr>
        <p:txBody>
          <a:bodyPr wrap="square" lIns="91416" tIns="45708" rIns="91416" bIns="45708" rtlCol="0">
            <a:spAutoFit/>
          </a:bodyPr>
          <a:lstStyle/>
          <a:p>
            <a:pPr algn="ctr"/>
            <a:endParaRPr lang="en-US" sz="3600" b="1" dirty="0">
              <a:latin typeface="+mj-lt"/>
              <a:ea typeface="HP001 5Ha" pitchFamily="34" charset="-127"/>
              <a:cs typeface="Arial" panose="020B0604020202020204" pitchFamily="34" charset="0"/>
            </a:endParaRPr>
          </a:p>
        </p:txBody>
      </p:sp>
      <p:sp>
        <p:nvSpPr>
          <p:cNvPr id="23" name="TextBox 22"/>
          <p:cNvSpPr txBox="1"/>
          <p:nvPr/>
        </p:nvSpPr>
        <p:spPr>
          <a:xfrm>
            <a:off x="-76200" y="590551"/>
            <a:ext cx="9144000" cy="1938020"/>
          </a:xfrm>
          <a:prstGeom prst="rect">
            <a:avLst/>
          </a:prstGeom>
          <a:noFill/>
        </p:spPr>
        <p:txBody>
          <a:bodyPr wrap="square" lIns="91416" tIns="45708" rIns="91416" bIns="45708" rtlCol="0">
            <a:spAutoFit/>
          </a:bodyPr>
          <a:lstStyle/>
          <a:p>
            <a:pPr algn="ctr">
              <a:lnSpc>
                <a:spcPct val="150000"/>
              </a:lnSpc>
            </a:pPr>
            <a:r>
              <a:rPr lang="en-US" sz="4800" b="1" dirty="0">
                <a:ln>
                  <a:solidFill>
                    <a:sysClr val="windowText" lastClr="000000"/>
                  </a:solidFill>
                </a:ln>
                <a:solidFill>
                  <a:srgbClr val="8C2FBF"/>
                </a:solidFill>
                <a:latin typeface="Times New Roman" panose="02020603050405020304" pitchFamily="18" charset="0"/>
                <a:cs typeface="Times New Roman" panose="02020603050405020304" pitchFamily="18" charset="0"/>
              </a:rPr>
              <a:t>MÔN KHOA HỌC LỚP 4</a:t>
            </a:r>
          </a:p>
          <a:p>
            <a:pPr algn="ctr">
              <a:defRPr/>
            </a:pPr>
            <a:endParaRPr lang="en-US" sz="48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 name="Picture 1" descr="957f51e0e82cebbe4ab8c07068d989d2"/>
          <p:cNvPicPr>
            <a:picLocks noChangeAspect="1"/>
          </p:cNvPicPr>
          <p:nvPr/>
        </p:nvPicPr>
        <p:blipFill>
          <a:blip r:embed="rId4"/>
          <a:stretch>
            <a:fillRect/>
          </a:stretch>
        </p:blipFill>
        <p:spPr>
          <a:xfrm>
            <a:off x="1981200" y="2096147"/>
            <a:ext cx="5109210" cy="27692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4" y="2262353"/>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5" name="Rectangle 5"/>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6" name="Rectangle 6"/>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7" name="Rectangle 7"/>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8" name="Rectangle 8"/>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9" name="Rectangle 9"/>
          <p:cNvSpPr>
            <a:spLocks noChangeArrowheads="1"/>
          </p:cNvSpPr>
          <p:nvPr/>
        </p:nvSpPr>
        <p:spPr bwMode="auto">
          <a:xfrm>
            <a:off x="4479658" y="2269496"/>
            <a:ext cx="184705"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pPr algn="ctr"/>
            <a:endParaRPr lang="en-US" altLang="en-US" sz="1400"/>
          </a:p>
        </p:txBody>
      </p:sp>
      <p:sp>
        <p:nvSpPr>
          <p:cNvPr id="215050" name="Rectangle 10"/>
          <p:cNvSpPr>
            <a:spLocks noChangeArrowheads="1"/>
          </p:cNvSpPr>
          <p:nvPr/>
        </p:nvSpPr>
        <p:spPr bwMode="auto">
          <a:xfrm>
            <a:off x="1143004" y="-155807"/>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1" name="Rectangle 11"/>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2" name="Rectangle 12"/>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3" name="Rectangle 13"/>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grpSp>
        <p:nvGrpSpPr>
          <p:cNvPr id="215093" name="Group 6"/>
          <p:cNvGrpSpPr/>
          <p:nvPr/>
        </p:nvGrpSpPr>
        <p:grpSpPr bwMode="auto">
          <a:xfrm>
            <a:off x="506095" y="531495"/>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p:cNvSpPr/>
            <p:nvPr/>
          </p:nvSpPr>
          <p:spPr>
            <a:xfrm>
              <a:off x="2288873" y="1246632"/>
              <a:ext cx="2308908"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alt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1</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a:t>
              </a:r>
            </a:p>
          </p:txBody>
        </p:sp>
      </p:grpSp>
      <p:sp>
        <p:nvSpPr>
          <p:cNvPr id="215101" name="WordArt 61"/>
          <p:cNvSpPr>
            <a:spLocks noChangeArrowheads="1" noChangeShapeType="1" noTextEdit="1"/>
          </p:cNvSpPr>
          <p:nvPr/>
        </p:nvSpPr>
        <p:spPr bwMode="auto">
          <a:xfrm>
            <a:off x="1621791" y="1511935"/>
            <a:ext cx="6760210" cy="2628900"/>
          </a:xfrm>
          <a:prstGeom prst="rect">
            <a:avLst/>
          </a:prstGeom>
          <a:extLst>
            <a:ext uri="{AF507438-7753-43E0-B8FC-AC1667EBCBE1}">
              <a14:hiddenEffects xmlns:a14="http://schemas.microsoft.com/office/drawing/2010/main">
                <a:effectLst/>
              </a14:hiddenEffects>
            </a:ext>
          </a:extLst>
        </p:spPr>
        <p:txBody>
          <a:bodyPr wrap="none" lIns="91416" tIns="45708" rIns="91416" bIns="45708" fromWordArt="1">
            <a:prstTxWarp prst="textCanUp">
              <a:avLst>
                <a:gd name="adj" fmla="val 85713"/>
              </a:avLst>
            </a:prstTxWarp>
          </a:bodyPr>
          <a:lstStyle/>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Sự truyền nhiệt của vật</a:t>
            </a:r>
          </a:p>
        </p:txBody>
      </p:sp>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04950"/>
            <a:ext cx="4876800" cy="4019550"/>
          </a:xfrm>
        </p:spPr>
        <p:txBody>
          <a:bodyPr>
            <a:noAutofit/>
          </a:bodyPr>
          <a:lstStyle/>
          <a:p>
            <a:pPr marL="0" indent="0">
              <a:buNone/>
            </a:pPr>
            <a:r>
              <a:rPr lang="vi-VN" altLang="en-US" sz="2400" b="1" i="1">
                <a:latin typeface="Times New Roman" pitchFamily="18" charset="0"/>
                <a:ea typeface="Tahoma" pitchFamily="34" charset="0"/>
                <a:cs typeface="Times New Roman" pitchFamily="18" charset="0"/>
              </a:rPr>
              <a:t>- Tiến hành:</a:t>
            </a:r>
          </a:p>
          <a:p>
            <a:pPr marL="0" indent="0">
              <a:buNone/>
            </a:pPr>
            <a:r>
              <a:rPr lang="en-US" sz="2400">
                <a:latin typeface="Times New Roman" pitchFamily="18" charset="0"/>
                <a:cs typeface="Times New Roman" pitchFamily="18" charset="0"/>
              </a:rPr>
              <a:t>B1: Đặt </a:t>
            </a:r>
            <a:r>
              <a:rPr lang="en-US" sz="2400" dirty="0">
                <a:latin typeface="Times New Roman" pitchFamily="18" charset="0"/>
                <a:cs typeface="Times New Roman" pitchFamily="18" charset="0"/>
              </a:rPr>
              <a:t>một cốc nước nóng vào </a:t>
            </a:r>
            <a:r>
              <a:rPr lang="en-US" sz="2400">
                <a:latin typeface="Times New Roman" pitchFamily="18" charset="0"/>
                <a:cs typeface="Times New Roman" pitchFamily="18" charset="0"/>
              </a:rPr>
              <a:t>trong chậu </a:t>
            </a:r>
            <a:r>
              <a:rPr lang="en-US" sz="2400" dirty="0">
                <a:latin typeface="Times New Roman" pitchFamily="18" charset="0"/>
                <a:cs typeface="Times New Roman" pitchFamily="18" charset="0"/>
              </a:rPr>
              <a:t>nước.</a:t>
            </a:r>
          </a:p>
          <a:p>
            <a:pPr marL="0" indent="0">
              <a:buNone/>
            </a:pPr>
            <a:r>
              <a:rPr lang="en-US" sz="2400">
                <a:latin typeface="Times New Roman" pitchFamily="18" charset="0"/>
                <a:cs typeface="Times New Roman" pitchFamily="18" charset="0"/>
              </a:rPr>
              <a:t>B2: Dự đoán: một </a:t>
            </a:r>
            <a:r>
              <a:rPr lang="en-US" sz="2400" dirty="0">
                <a:latin typeface="Times New Roman" pitchFamily="18" charset="0"/>
                <a:cs typeface="Times New Roman" pitchFamily="18" charset="0"/>
              </a:rPr>
              <a:t>lúc sau mức độ nóng, lạnh của cốc nước và chậu </a:t>
            </a:r>
            <a:r>
              <a:rPr lang="en-US" sz="2400">
                <a:latin typeface="Times New Roman" pitchFamily="18" charset="0"/>
                <a:cs typeface="Times New Roman" pitchFamily="18" charset="0"/>
              </a:rPr>
              <a:t>nước có thay </a:t>
            </a:r>
            <a:r>
              <a:rPr lang="en-US" sz="2400" dirty="0">
                <a:latin typeface="Times New Roman" pitchFamily="18" charset="0"/>
                <a:cs typeface="Times New Roman" pitchFamily="18" charset="0"/>
              </a:rPr>
              <a:t>đổi không. Nếu có thì thay đổi như thế </a:t>
            </a:r>
            <a:r>
              <a:rPr lang="en-US" sz="2400">
                <a:latin typeface="Times New Roman" pitchFamily="18" charset="0"/>
                <a:cs typeface="Times New Roman" pitchFamily="18" charset="0"/>
              </a:rPr>
              <a:t>nào?</a:t>
            </a:r>
          </a:p>
          <a:p>
            <a:pPr marL="0" indent="0">
              <a:buNone/>
            </a:pPr>
            <a:r>
              <a:rPr lang="en-US" sz="2400">
                <a:latin typeface="Times New Roman" pitchFamily="18" charset="0"/>
                <a:cs typeface="Times New Roman" pitchFamily="18" charset="0"/>
              </a:rPr>
              <a:t>B3: Kiểm tra bằng nhiệt kế</a:t>
            </a:r>
            <a:endParaRPr lang="en-US" sz="2400" dirty="0">
              <a:latin typeface="Times New Roman" pitchFamily="18" charset="0"/>
              <a:cs typeface="Times New Roman" pitchFamily="18" charset="0"/>
            </a:endParaRPr>
          </a:p>
        </p:txBody>
      </p:sp>
      <p:pic>
        <p:nvPicPr>
          <p:cNvPr id="1026" name="Picture 2" descr="C:\Documents and Settings\Nguyet_NT\My Documents\Downloads\Nong, lanh va nhiet do.jpg"/>
          <p:cNvPicPr>
            <a:picLocks noChangeAspect="1" noChangeArrowheads="1"/>
          </p:cNvPicPr>
          <p:nvPr/>
        </p:nvPicPr>
        <p:blipFill>
          <a:blip r:embed="rId4" cstate="print"/>
          <a:srcRect/>
          <a:stretch>
            <a:fillRect/>
          </a:stretch>
        </p:blipFill>
        <p:spPr bwMode="auto">
          <a:xfrm>
            <a:off x="5105400" y="742938"/>
            <a:ext cx="3545434" cy="3298213"/>
          </a:xfrm>
          <a:prstGeom prst="rect">
            <a:avLst/>
          </a:prstGeom>
          <a:noFill/>
          <a:ln w="3175">
            <a:solidFill>
              <a:schemeClr val="tx1"/>
            </a:solidFill>
          </a:ln>
        </p:spPr>
      </p:pic>
      <p:sp>
        <p:nvSpPr>
          <p:cNvPr id="4" name="Flowchart: Terminator 3"/>
          <p:cNvSpPr/>
          <p:nvPr/>
        </p:nvSpPr>
        <p:spPr>
          <a:xfrm>
            <a:off x="3124200" y="121867"/>
            <a:ext cx="2808312" cy="621071"/>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14" tIns="45707" rIns="91414" bIns="45707" rtlCol="0" anchor="ctr"/>
          <a:lstStyle/>
          <a:p>
            <a:pPr algn="ctr"/>
            <a:r>
              <a:rPr lang="vi-VN" sz="3100" b="1" dirty="0">
                <a:latin typeface="+mj-lt"/>
              </a:rPr>
              <a:t>Thí nghiệm 1</a:t>
            </a:r>
            <a:endParaRPr lang="en-US" sz="3100" b="1" dirty="0">
              <a:latin typeface="+mj-lt"/>
            </a:endParaRPr>
          </a:p>
        </p:txBody>
      </p:sp>
      <p:sp>
        <p:nvSpPr>
          <p:cNvPr id="6" name="Rectangle 5"/>
          <p:cNvSpPr/>
          <p:nvPr/>
        </p:nvSpPr>
        <p:spPr>
          <a:xfrm>
            <a:off x="304812" y="361952"/>
            <a:ext cx="4800599" cy="1200327"/>
          </a:xfrm>
          <a:prstGeom prst="rect">
            <a:avLst/>
          </a:prstGeom>
        </p:spPr>
        <p:txBody>
          <a:bodyPr wrap="square" lIns="91414" tIns="45707" rIns="91414" bIns="45707">
            <a:spAutoFit/>
          </a:bodyPr>
          <a:lstStyle/>
          <a:p>
            <a:pPr>
              <a:spcBef>
                <a:spcPct val="0"/>
              </a:spcBef>
              <a:defRPr/>
            </a:pPr>
            <a:r>
              <a:rPr lang="vi-VN" altLang="en-US" sz="2400" b="1" i="1">
                <a:solidFill>
                  <a:schemeClr val="tx1">
                    <a:lumMod val="95000"/>
                    <a:lumOff val="5000"/>
                  </a:schemeClr>
                </a:solidFill>
                <a:latin typeface="Times New Roman" pitchFamily="18" charset="0"/>
                <a:ea typeface="Tahoma" pitchFamily="34" charset="0"/>
                <a:cs typeface="Times New Roman" pitchFamily="18" charset="0"/>
              </a:rPr>
              <a:t>- Chuẩn </a:t>
            </a:r>
            <a:r>
              <a:rPr lang="vi-VN" altLang="en-US" sz="2400" b="1" i="1" dirty="0">
                <a:solidFill>
                  <a:schemeClr val="tx1">
                    <a:lumMod val="95000"/>
                    <a:lumOff val="5000"/>
                  </a:schemeClr>
                </a:solidFill>
                <a:latin typeface="Times New Roman" pitchFamily="18" charset="0"/>
                <a:ea typeface="Tahoma" pitchFamily="34" charset="0"/>
                <a:cs typeface="Times New Roman" pitchFamily="18" charset="0"/>
              </a:rPr>
              <a:t>bị:</a:t>
            </a:r>
          </a:p>
          <a:p>
            <a:pPr>
              <a:spcBef>
                <a:spcPct val="0"/>
              </a:spcBef>
              <a:defRPr/>
            </a:pPr>
            <a:r>
              <a:rPr lang="vi-VN" altLang="en-US" sz="2400" dirty="0">
                <a:solidFill>
                  <a:schemeClr val="tx1">
                    <a:lumMod val="95000"/>
                    <a:lumOff val="5000"/>
                  </a:schemeClr>
                </a:solidFill>
                <a:latin typeface="Times New Roman" pitchFamily="18" charset="0"/>
                <a:ea typeface="Tahoma" pitchFamily="34" charset="0"/>
                <a:cs typeface="Times New Roman" pitchFamily="18" charset="0"/>
              </a:rPr>
              <a:t>+ </a:t>
            </a:r>
            <a:r>
              <a:rPr lang="vi-VN" altLang="en-US" sz="2400">
                <a:solidFill>
                  <a:schemeClr val="tx1">
                    <a:lumMod val="95000"/>
                    <a:lumOff val="5000"/>
                  </a:schemeClr>
                </a:solidFill>
                <a:latin typeface="Times New Roman" pitchFamily="18" charset="0"/>
                <a:ea typeface="Tahoma" pitchFamily="34" charset="0"/>
                <a:cs typeface="Times New Roman" pitchFamily="18" charset="0"/>
              </a:rPr>
              <a:t>1 cốc </a:t>
            </a:r>
            <a:r>
              <a:rPr lang="vi-VN" altLang="en-US" sz="2400" dirty="0">
                <a:solidFill>
                  <a:schemeClr val="tx1">
                    <a:lumMod val="95000"/>
                    <a:lumOff val="5000"/>
                  </a:schemeClr>
                </a:solidFill>
                <a:latin typeface="Times New Roman" pitchFamily="18" charset="0"/>
                <a:ea typeface="Tahoma" pitchFamily="34" charset="0"/>
                <a:cs typeface="Times New Roman" pitchFamily="18" charset="0"/>
              </a:rPr>
              <a:t>nước nóng</a:t>
            </a:r>
          </a:p>
          <a:p>
            <a:pPr>
              <a:spcBef>
                <a:spcPct val="0"/>
              </a:spcBef>
              <a:defRPr/>
            </a:pPr>
            <a:r>
              <a:rPr lang="vi-VN" altLang="en-US" sz="2400" dirty="0">
                <a:solidFill>
                  <a:schemeClr val="tx1">
                    <a:lumMod val="95000"/>
                    <a:lumOff val="5000"/>
                  </a:schemeClr>
                </a:solidFill>
                <a:latin typeface="Times New Roman" pitchFamily="18" charset="0"/>
                <a:ea typeface="Tahoma" pitchFamily="34" charset="0"/>
                <a:cs typeface="Times New Roman" pitchFamily="18" charset="0"/>
              </a:rPr>
              <a:t>+ </a:t>
            </a:r>
            <a:r>
              <a:rPr lang="vi-VN" altLang="en-US" sz="2400">
                <a:solidFill>
                  <a:schemeClr val="tx1">
                    <a:lumMod val="95000"/>
                    <a:lumOff val="5000"/>
                  </a:schemeClr>
                </a:solidFill>
                <a:latin typeface="Times New Roman" pitchFamily="18" charset="0"/>
                <a:ea typeface="Tahoma" pitchFamily="34" charset="0"/>
                <a:cs typeface="Times New Roman" pitchFamily="18" charset="0"/>
              </a:rPr>
              <a:t>1 chậu nước</a:t>
            </a:r>
            <a:endParaRPr lang="en-US" altLang="en-US" sz="2400" dirty="0">
              <a:solidFill>
                <a:schemeClr val="tx1">
                  <a:lumMod val="95000"/>
                  <a:lumOff val="5000"/>
                </a:schemeClr>
              </a:solidFill>
              <a:latin typeface="Times New Roman" pitchFamily="18" charset="0"/>
              <a:ea typeface="Tahom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linds(horizontal)">
                                      <p:cBhvr>
                                        <p:cTn id="26" dur="500"/>
                                        <p:tgtEl>
                                          <p:spTgt spid="102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linds(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315465" y="1214133"/>
            <a:ext cx="6609347" cy="2030729"/>
          </a:xfrm>
          <a:prstGeom prst="roundRect">
            <a:avLst/>
          </a:prstGeom>
        </p:spPr>
        <p:style>
          <a:lnRef idx="1">
            <a:schemeClr val="accent2"/>
          </a:lnRef>
          <a:fillRef idx="2">
            <a:schemeClr val="accent2"/>
          </a:fillRef>
          <a:effectRef idx="1">
            <a:schemeClr val="accent2"/>
          </a:effectRef>
          <a:fontRef idx="minor">
            <a:schemeClr val="dk1"/>
          </a:fontRef>
        </p:style>
        <p:txBody>
          <a:bodyPr lIns="91416" tIns="45708" rIns="91416" bIns="45708" rtlCol="0" anchor="ctr"/>
          <a:lstStyle/>
          <a:p>
            <a:pPr algn="just"/>
            <a:r>
              <a:rPr lang="vi-VN" sz="2000" dirty="0">
                <a:solidFill>
                  <a:prstClr val="black"/>
                </a:solidFill>
              </a:rPr>
              <a:t>       </a:t>
            </a:r>
            <a:r>
              <a:rPr lang="vi-VN" sz="2400" dirty="0">
                <a:solidFill>
                  <a:prstClr val="black"/>
                </a:solidFill>
              </a:rPr>
              <a:t>Trong thí nghiệm trên, vật nóng hơn (cốc nước) đã truyền nhiệt cho vật lạnh hơn (chậu nước). Khi đó cốc nước tỏa nhiệt nên lạnh đi, chậu nước thu nhiệt nên nóng lên. </a:t>
            </a:r>
          </a:p>
        </p:txBody>
      </p:sp>
      <p:pic>
        <p:nvPicPr>
          <p:cNvPr id="6" name="Picture 6" descr="aÌ‰nh_17"/>
          <p:cNvPicPr>
            <a:picLocks noChangeAspect="1" noChangeArrowheads="1" noCrop="1"/>
          </p:cNvPicPr>
          <p:nvPr/>
        </p:nvPicPr>
        <p:blipFill>
          <a:blip r:embed="rId4"/>
          <a:srcRect/>
          <a:stretch>
            <a:fillRect/>
          </a:stretch>
        </p:blipFill>
        <p:spPr bwMode="auto">
          <a:xfrm>
            <a:off x="1295400" y="1200151"/>
            <a:ext cx="609600"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5382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286376" y="723043"/>
            <a:ext cx="6837948" cy="46166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square" lIns="91416" tIns="45708" rIns="91416" bIns="45708">
            <a:spAutoFit/>
          </a:bodyPr>
          <a:lstStyle/>
          <a:p>
            <a:pPr algn="l">
              <a:spcBef>
                <a:spcPct val="50000"/>
              </a:spcBef>
            </a:pPr>
            <a:r>
              <a:rPr lang="en-US" altLang="en-US" sz="2400" b="1" dirty="0">
                <a:latin typeface="Times New Roman" panose="02020603050405020304" pitchFamily="18" charset="0"/>
              </a:rPr>
              <a:t>*Nêu một số ví dụ về các vật nóng lên hoặc lạnh đi.</a:t>
            </a:r>
          </a:p>
        </p:txBody>
      </p:sp>
      <p:sp>
        <p:nvSpPr>
          <p:cNvPr id="70662" name="Text Box 6"/>
          <p:cNvSpPr txBox="1">
            <a:spLocks noChangeArrowheads="1"/>
          </p:cNvSpPr>
          <p:nvPr/>
        </p:nvSpPr>
        <p:spPr bwMode="auto">
          <a:xfrm>
            <a:off x="1447811" y="1428751"/>
            <a:ext cx="6268453"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lIns="91416" tIns="45708" rIns="91416" bIns="45708">
            <a:spAutoFit/>
          </a:bodyPr>
          <a:lstStyle/>
          <a:p>
            <a:pPr algn="just">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Các vật nóng lên: rót nước sôi vào cốc, khi cầm vào cốc ta thấy nóng. Múc canh nóng vào bát, ta thấy thìa, bát nóng lên. Cắm bàn là vào ổ điện, bàn là nóng lên,…</a:t>
            </a:r>
          </a:p>
        </p:txBody>
      </p:sp>
      <p:pic>
        <p:nvPicPr>
          <p:cNvPr id="2" name="Picture 1" descr="qustionbig_w"/>
          <p:cNvPicPr>
            <a:picLocks noChangeAspect="1" noChangeArrowheads="1" noCrop="1"/>
          </p:cNvPicPr>
          <p:nvPr/>
        </p:nvPicPr>
        <p:blipFill>
          <a:blip r:embed="rId4"/>
          <a:srcRect/>
          <a:stretch>
            <a:fillRect/>
          </a:stretch>
        </p:blipFill>
        <p:spPr bwMode="auto">
          <a:xfrm>
            <a:off x="419100" y="514362"/>
            <a:ext cx="895350" cy="879029"/>
          </a:xfrm>
          <a:prstGeom prst="rect">
            <a:avLst/>
          </a:prstGeom>
          <a:noFill/>
          <a:ln w="9525">
            <a:noFill/>
            <a:miter lim="800000"/>
            <a:headEnd/>
            <a:tailEnd/>
          </a:ln>
        </p:spPr>
      </p:pic>
      <p:sp>
        <p:nvSpPr>
          <p:cNvPr id="76804" name="Rectangle 4"/>
          <p:cNvSpPr>
            <a:spLocks noChangeArrowheads="1"/>
          </p:cNvSpPr>
          <p:nvPr/>
        </p:nvSpPr>
        <p:spPr bwMode="auto">
          <a:xfrm>
            <a:off x="1463840" y="3181362"/>
            <a:ext cx="6252411" cy="120032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square" lIns="91416" tIns="45708" rIns="91416" bIns="45708">
            <a:spAutoFit/>
          </a:bodyPr>
          <a:lstStyle/>
          <a:p>
            <a:pPr algn="l">
              <a:spcBef>
                <a:spcPct val="50000"/>
              </a:spcBef>
            </a:pPr>
            <a:r>
              <a:rPr lang="en-US" altLang="en-US" sz="2400" b="1" dirty="0">
                <a:latin typeface="Times New Roman" panose="02020603050405020304" pitchFamily="18" charset="0"/>
              </a:rPr>
              <a:t>Các vật </a:t>
            </a:r>
            <a:r>
              <a:rPr lang="en-US" altLang="en-US" sz="2400" b="1">
                <a:latin typeface="Times New Roman" panose="02020603050405020304" pitchFamily="18" charset="0"/>
              </a:rPr>
              <a:t>lạnh đi:để rau, củ </a:t>
            </a:r>
            <a:r>
              <a:rPr lang="en-US" altLang="en-US" sz="2400" b="1" dirty="0">
                <a:latin typeface="Times New Roman" panose="02020603050405020304" pitchFamily="18" charset="0"/>
              </a:rPr>
              <a:t>quả vào tủ lạnh, lúc lấy ra thấy lạnh.</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Cho đá vào cốc, cốc lạnh đi, chườm đá trên trán, trán lạnh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barn(inVertical)">
                                      <p:cBhvr>
                                        <p:cTn id="12" dur="500"/>
                                        <p:tgtEl>
                                          <p:spTgt spid="7066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0662"/>
                                        </p:tgtEl>
                                        <p:attrNameLst>
                                          <p:attrName>style.visibility</p:attrName>
                                        </p:attrNameLst>
                                      </p:cBhvr>
                                      <p:to>
                                        <p:strVal val="visible"/>
                                      </p:to>
                                    </p:set>
                                    <p:animEffect transition="in" filter="randombar(horizontal)">
                                      <p:cBhvr>
                                        <p:cTn id="17" dur="500"/>
                                        <p:tgtEl>
                                          <p:spTgt spid="706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6804"/>
                                        </p:tgtEl>
                                        <p:attrNameLst>
                                          <p:attrName>style.visibility</p:attrName>
                                        </p:attrNameLst>
                                      </p:cBhvr>
                                      <p:to>
                                        <p:strVal val="visible"/>
                                      </p:to>
                                    </p:set>
                                    <p:anim calcmode="lin" valueType="num">
                                      <p:cBhvr additive="base">
                                        <p:cTn id="22" dur="500" fill="hold"/>
                                        <p:tgtEl>
                                          <p:spTgt spid="76804"/>
                                        </p:tgtEl>
                                        <p:attrNameLst>
                                          <p:attrName>ppt_x</p:attrName>
                                        </p:attrNameLst>
                                      </p:cBhvr>
                                      <p:tavLst>
                                        <p:tav tm="0">
                                          <p:val>
                                            <p:strVal val="#ppt_x"/>
                                          </p:val>
                                        </p:tav>
                                        <p:tav tm="100000">
                                          <p:val>
                                            <p:strVal val="#ppt_x"/>
                                          </p:val>
                                        </p:tav>
                                      </p:tavLst>
                                    </p:anim>
                                    <p:anim calcmode="lin" valueType="num">
                                      <p:cBhvr additive="base">
                                        <p:cTn id="2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ldLvl="0" animBg="1"/>
      <p:bldP spid="70662" grpId="0" bldLvl="0" animBg="1"/>
      <p:bldP spid="7680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315465" y="1581150"/>
            <a:ext cx="6609347" cy="1524000"/>
          </a:xfrm>
          <a:prstGeom prst="roundRect">
            <a:avLst/>
          </a:prstGeom>
        </p:spPr>
        <p:style>
          <a:lnRef idx="1">
            <a:schemeClr val="accent2"/>
          </a:lnRef>
          <a:fillRef idx="2">
            <a:schemeClr val="accent2"/>
          </a:fillRef>
          <a:effectRef idx="1">
            <a:schemeClr val="accent2"/>
          </a:effectRef>
          <a:fontRef idx="minor">
            <a:schemeClr val="dk1"/>
          </a:fontRef>
        </p:style>
        <p:txBody>
          <a:bodyPr lIns="91416" tIns="45708" rIns="91416" bIns="45708" rtlCol="0" anchor="ctr"/>
          <a:lstStyle/>
          <a:p>
            <a:pPr algn="just"/>
            <a:r>
              <a:rPr lang="vi-VN" sz="2000">
                <a:solidFill>
                  <a:prstClr val="black"/>
                </a:solidFill>
              </a:rPr>
              <a:t>       </a:t>
            </a:r>
            <a:r>
              <a:rPr lang="vi-VN" sz="2400">
                <a:solidFill>
                  <a:prstClr val="black"/>
                </a:solidFill>
              </a:rPr>
              <a:t>Vật có nhiệt độ cao sẽ truyền nhiệt cho vật có nhiệt độ thấp; các vật thu nhiệt sẽ nóng lên; các vật tỏa nhiệt sẽ lạnh đi.</a:t>
            </a:r>
            <a:endParaRPr lang="vi-VN" sz="2400" dirty="0">
              <a:solidFill>
                <a:prstClr val="black"/>
              </a:solidFill>
            </a:endParaRPr>
          </a:p>
        </p:txBody>
      </p:sp>
      <p:sp>
        <p:nvSpPr>
          <p:cNvPr id="4" name="Flowchart: Terminator 3"/>
          <p:cNvSpPr/>
          <p:nvPr/>
        </p:nvSpPr>
        <p:spPr>
          <a:xfrm>
            <a:off x="3276601" y="733090"/>
            <a:ext cx="2292896" cy="523538"/>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14" tIns="45707" rIns="91414" bIns="45707" rtlCol="0" anchor="ctr"/>
          <a:lstStyle/>
          <a:p>
            <a:pPr algn="ctr"/>
            <a:r>
              <a:rPr lang="vi-VN" sz="3100" b="1">
                <a:latin typeface="+mj-lt"/>
              </a:rPr>
              <a:t>Kết luận</a:t>
            </a:r>
            <a:endParaRPr lang="en-US" sz="3100" b="1" dirty="0">
              <a:latin typeface="+mj-lt"/>
            </a:endParaRPr>
          </a:p>
        </p:txBody>
      </p:sp>
    </p:spTree>
    <p:extLst>
      <p:ext uri="{BB962C8B-B14F-4D97-AF65-F5344CB8AC3E}">
        <p14:creationId xmlns:p14="http://schemas.microsoft.com/office/powerpoint/2010/main" val="10709732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4" y="2262353"/>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5" name="Rectangle 5"/>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6" name="Rectangle 6"/>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7" name="Rectangle 7"/>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8" name="Rectangle 8"/>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9" name="Rectangle 9"/>
          <p:cNvSpPr>
            <a:spLocks noChangeArrowheads="1"/>
          </p:cNvSpPr>
          <p:nvPr/>
        </p:nvSpPr>
        <p:spPr bwMode="auto">
          <a:xfrm>
            <a:off x="4479658" y="2269496"/>
            <a:ext cx="184705"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pPr algn="ctr"/>
            <a:endParaRPr lang="en-US" altLang="en-US" sz="1400"/>
          </a:p>
        </p:txBody>
      </p:sp>
      <p:sp>
        <p:nvSpPr>
          <p:cNvPr id="215050" name="Rectangle 10"/>
          <p:cNvSpPr>
            <a:spLocks noChangeArrowheads="1"/>
          </p:cNvSpPr>
          <p:nvPr/>
        </p:nvSpPr>
        <p:spPr bwMode="auto">
          <a:xfrm>
            <a:off x="1143004" y="-155807"/>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1" name="Rectangle 11"/>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2" name="Rectangle 12"/>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3" name="Rectangle 13"/>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grpSp>
        <p:nvGrpSpPr>
          <p:cNvPr id="215093" name="Group 6"/>
          <p:cNvGrpSpPr/>
          <p:nvPr/>
        </p:nvGrpSpPr>
        <p:grpSpPr bwMode="auto">
          <a:xfrm>
            <a:off x="506095" y="531495"/>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p:cNvSpPr/>
            <p:nvPr/>
          </p:nvSpPr>
          <p:spPr>
            <a:xfrm>
              <a:off x="2298710" y="1246632"/>
              <a:ext cx="2289231"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2:</a:t>
              </a:r>
            </a:p>
          </p:txBody>
        </p:sp>
      </p:grpSp>
      <p:sp>
        <p:nvSpPr>
          <p:cNvPr id="215101" name="WordArt 61"/>
          <p:cNvSpPr>
            <a:spLocks noChangeArrowheads="1" noChangeShapeType="1" noTextEdit="1"/>
          </p:cNvSpPr>
          <p:nvPr/>
        </p:nvSpPr>
        <p:spPr bwMode="auto">
          <a:xfrm>
            <a:off x="1621791" y="1511935"/>
            <a:ext cx="6760210" cy="2628900"/>
          </a:xfrm>
          <a:prstGeom prst="rect">
            <a:avLst/>
          </a:prstGeom>
          <a:extLst>
            <a:ext uri="{AF507438-7753-43E0-B8FC-AC1667EBCBE1}">
              <a14:hiddenEffects xmlns:a14="http://schemas.microsoft.com/office/drawing/2010/main">
                <a:effectLst/>
              </a14:hiddenEffects>
            </a:ext>
          </a:extLst>
        </p:spPr>
        <p:txBody>
          <a:bodyPr wrap="none" lIns="91416" tIns="45708" rIns="91416" bIns="45708" fromWordArt="1">
            <a:prstTxWarp prst="textCanUp">
              <a:avLst>
                <a:gd name="adj" fmla="val 85713"/>
              </a:avLst>
            </a:prstTxWarp>
          </a:bodyPr>
          <a:lstStyle/>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Sự co giãn của nước</a:t>
            </a:r>
          </a:p>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 khi lạnh đi và khi nóng lên</a:t>
            </a:r>
          </a:p>
        </p:txBody>
      </p:sp>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4876800" cy="4019550"/>
          </a:xfrm>
        </p:spPr>
        <p:txBody>
          <a:bodyPr>
            <a:noAutofit/>
          </a:bodyPr>
          <a:lstStyle/>
          <a:p>
            <a:pPr marL="0" indent="0">
              <a:buNone/>
            </a:pPr>
            <a:r>
              <a:rPr lang="vi-VN" altLang="en-US" sz="2400" b="1" i="1">
                <a:latin typeface="Times New Roman" pitchFamily="18" charset="0"/>
                <a:ea typeface="Tahoma" pitchFamily="34" charset="0"/>
                <a:cs typeface="Times New Roman" pitchFamily="18" charset="0"/>
              </a:rPr>
              <a:t>- Tiến hành:</a:t>
            </a:r>
          </a:p>
          <a:p>
            <a:pPr marL="0" indent="0">
              <a:buNone/>
            </a:pPr>
            <a:r>
              <a:rPr lang="en-US" sz="2400">
                <a:latin typeface="Times New Roman" pitchFamily="18" charset="0"/>
                <a:cs typeface="Times New Roman" pitchFamily="18" charset="0"/>
              </a:rPr>
              <a:t>B1: Đặt lọ nước vào cốc nước nóng =&gt; sau 2 phút đánh dấu mực nước.</a:t>
            </a:r>
            <a:endParaRPr lang="en-US" sz="2400" dirty="0">
              <a:latin typeface="Times New Roman" pitchFamily="18" charset="0"/>
              <a:cs typeface="Times New Roman" pitchFamily="18" charset="0"/>
            </a:endParaRPr>
          </a:p>
          <a:p>
            <a:pPr marL="0" indent="0">
              <a:buNone/>
            </a:pPr>
            <a:r>
              <a:rPr lang="en-US" sz="2400">
                <a:latin typeface="Times New Roman" pitchFamily="18" charset="0"/>
                <a:cs typeface="Times New Roman" pitchFamily="18" charset="0"/>
              </a:rPr>
              <a:t>B2: Đặt lọ nước vào nước lạnh =&gt; sau </a:t>
            </a:r>
          </a:p>
          <a:p>
            <a:pPr marL="0" indent="0" algn="just">
              <a:buNone/>
            </a:pPr>
            <a:r>
              <a:rPr lang="en-US" sz="2400">
                <a:latin typeface="Times New Roman" pitchFamily="18" charset="0"/>
                <a:cs typeface="Times New Roman" pitchFamily="18" charset="0"/>
              </a:rPr>
              <a:t>2 phút đánh dấu mực nước.</a:t>
            </a:r>
            <a:endParaRPr lang="en-US" sz="2400" dirty="0">
              <a:latin typeface="Times New Roman" pitchFamily="18" charset="0"/>
              <a:cs typeface="Times New Roman" pitchFamily="18" charset="0"/>
            </a:endParaRPr>
          </a:p>
        </p:txBody>
      </p:sp>
      <p:sp>
        <p:nvSpPr>
          <p:cNvPr id="4" name="Flowchart: Terminator 3"/>
          <p:cNvSpPr/>
          <p:nvPr/>
        </p:nvSpPr>
        <p:spPr>
          <a:xfrm>
            <a:off x="3200400" y="209562"/>
            <a:ext cx="2808312" cy="621071"/>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14" tIns="45707" rIns="91414" bIns="45707" rtlCol="0" anchor="ctr"/>
          <a:lstStyle/>
          <a:p>
            <a:pPr algn="ctr"/>
            <a:r>
              <a:rPr lang="vi-VN" sz="3100" b="1" dirty="0">
                <a:solidFill>
                  <a:prstClr val="white"/>
                </a:solidFill>
                <a:latin typeface="Times New Roman"/>
              </a:rPr>
              <a:t>Thí </a:t>
            </a:r>
            <a:r>
              <a:rPr lang="vi-VN" sz="3100" b="1">
                <a:solidFill>
                  <a:prstClr val="white"/>
                </a:solidFill>
                <a:latin typeface="Times New Roman"/>
              </a:rPr>
              <a:t>nghiệm 2</a:t>
            </a:r>
            <a:endParaRPr lang="en-US" sz="3100" b="1" dirty="0">
              <a:solidFill>
                <a:prstClr val="white"/>
              </a:solidFill>
            </a:endParaRPr>
          </a:p>
        </p:txBody>
      </p:sp>
      <p:sp>
        <p:nvSpPr>
          <p:cNvPr id="6" name="Rectangle 5"/>
          <p:cNvSpPr/>
          <p:nvPr/>
        </p:nvSpPr>
        <p:spPr>
          <a:xfrm>
            <a:off x="152400" y="609425"/>
            <a:ext cx="5410200" cy="1200327"/>
          </a:xfrm>
          <a:prstGeom prst="rect">
            <a:avLst/>
          </a:prstGeom>
        </p:spPr>
        <p:txBody>
          <a:bodyPr wrap="square" lIns="91414" tIns="45707" rIns="91414" bIns="45707">
            <a:spAutoFit/>
          </a:bodyPr>
          <a:lstStyle/>
          <a:p>
            <a:pPr>
              <a:spcBef>
                <a:spcPct val="0"/>
              </a:spcBef>
              <a:defRPr/>
            </a:pPr>
            <a:r>
              <a:rPr lang="vi-VN" altLang="en-US" sz="2400" b="1" i="1">
                <a:solidFill>
                  <a:prstClr val="black">
                    <a:lumMod val="95000"/>
                    <a:lumOff val="5000"/>
                  </a:prstClr>
                </a:solidFill>
                <a:latin typeface="Times New Roman" pitchFamily="18" charset="0"/>
                <a:ea typeface="Tahoma" pitchFamily="34" charset="0"/>
                <a:cs typeface="Times New Roman" pitchFamily="18" charset="0"/>
              </a:rPr>
              <a:t>- Chuẩn </a:t>
            </a:r>
            <a:r>
              <a:rPr lang="vi-VN" altLang="en-US" sz="2400" b="1" i="1" dirty="0">
                <a:solidFill>
                  <a:prstClr val="black">
                    <a:lumMod val="95000"/>
                    <a:lumOff val="5000"/>
                  </a:prstClr>
                </a:solidFill>
                <a:latin typeface="Times New Roman" pitchFamily="18" charset="0"/>
                <a:ea typeface="Tahoma" pitchFamily="34" charset="0"/>
                <a:cs typeface="Times New Roman" pitchFamily="18" charset="0"/>
              </a:rPr>
              <a:t>bị:</a:t>
            </a:r>
          </a:p>
          <a:p>
            <a:pPr>
              <a:spcBef>
                <a:spcPct val="0"/>
              </a:spcBef>
              <a:defRPr/>
            </a:pPr>
            <a:r>
              <a:rPr lang="vi-VN" altLang="en-US" sz="2400" dirty="0">
                <a:solidFill>
                  <a:prstClr val="black">
                    <a:lumMod val="95000"/>
                    <a:lumOff val="5000"/>
                  </a:prstClr>
                </a:solidFill>
                <a:latin typeface="Times New Roman" pitchFamily="18" charset="0"/>
                <a:ea typeface="Tahoma" pitchFamily="34" charset="0"/>
                <a:cs typeface="Times New Roman" pitchFamily="18" charset="0"/>
              </a:rPr>
              <a:t>+ </a:t>
            </a:r>
            <a:r>
              <a:rPr lang="vi-VN" altLang="en-US" sz="2400">
                <a:solidFill>
                  <a:prstClr val="black">
                    <a:lumMod val="95000"/>
                    <a:lumOff val="5000"/>
                  </a:prstClr>
                </a:solidFill>
                <a:latin typeface="Times New Roman" pitchFamily="18" charset="0"/>
                <a:ea typeface="Tahoma" pitchFamily="34" charset="0"/>
                <a:cs typeface="Times New Roman" pitchFamily="18" charset="0"/>
              </a:rPr>
              <a:t>1 cốc nước nóng, một cốc nước lạnh</a:t>
            </a:r>
            <a:endParaRPr lang="vi-VN" altLang="en-US" sz="2400" dirty="0">
              <a:solidFill>
                <a:prstClr val="black">
                  <a:lumMod val="95000"/>
                  <a:lumOff val="5000"/>
                </a:prstClr>
              </a:solidFill>
              <a:latin typeface="Times New Roman" pitchFamily="18" charset="0"/>
              <a:ea typeface="Tahoma" pitchFamily="34" charset="0"/>
              <a:cs typeface="Times New Roman" pitchFamily="18" charset="0"/>
            </a:endParaRPr>
          </a:p>
          <a:p>
            <a:pPr>
              <a:spcBef>
                <a:spcPct val="0"/>
              </a:spcBef>
              <a:defRPr/>
            </a:pPr>
            <a:r>
              <a:rPr lang="vi-VN" altLang="en-US" sz="2400" dirty="0">
                <a:solidFill>
                  <a:prstClr val="black">
                    <a:lumMod val="95000"/>
                    <a:lumOff val="5000"/>
                  </a:prstClr>
                </a:solidFill>
                <a:latin typeface="Times New Roman" pitchFamily="18" charset="0"/>
                <a:ea typeface="Tahoma" pitchFamily="34" charset="0"/>
                <a:cs typeface="Times New Roman" pitchFamily="18" charset="0"/>
              </a:rPr>
              <a:t>+ </a:t>
            </a:r>
            <a:r>
              <a:rPr lang="vi-VN" altLang="en-US" sz="2400">
                <a:solidFill>
                  <a:prstClr val="black">
                    <a:lumMod val="95000"/>
                    <a:lumOff val="5000"/>
                  </a:prstClr>
                </a:solidFill>
                <a:latin typeface="Times New Roman" pitchFamily="18" charset="0"/>
                <a:ea typeface="Tahoma" pitchFamily="34" charset="0"/>
                <a:cs typeface="Times New Roman" pitchFamily="18" charset="0"/>
              </a:rPr>
              <a:t>1 lọ nước có ống </a:t>
            </a:r>
            <a:r>
              <a:rPr lang="vi-VN" altLang="en-US" sz="2400" smtClean="0">
                <a:solidFill>
                  <a:prstClr val="black">
                    <a:lumMod val="95000"/>
                    <a:lumOff val="5000"/>
                  </a:prstClr>
                </a:solidFill>
                <a:latin typeface="Times New Roman" pitchFamily="18" charset="0"/>
                <a:ea typeface="Tahoma" pitchFamily="34" charset="0"/>
                <a:cs typeface="Times New Roman" pitchFamily="18" charset="0"/>
              </a:rPr>
              <a:t>thủy tinh</a:t>
            </a:r>
            <a:endParaRPr lang="en-US" altLang="en-US" sz="2400" dirty="0">
              <a:solidFill>
                <a:prstClr val="black">
                  <a:lumMod val="95000"/>
                  <a:lumOff val="5000"/>
                </a:prstClr>
              </a:solidFill>
              <a:latin typeface="Times New Roman" pitchFamily="18" charset="0"/>
              <a:ea typeface="Tahoma" pitchFamily="34" charset="0"/>
              <a:cs typeface="Times New Roman" pitchFamily="18" charset="0"/>
            </a:endParaRPr>
          </a:p>
        </p:txBody>
      </p:sp>
      <p:pic>
        <p:nvPicPr>
          <p:cNvPr id="7" name="Picture 3" descr="C:\Documents and Settings\Nguyet_NT\My Documents\Downloads\Nong, lanh va nhiet do (2).jpg"/>
          <p:cNvPicPr>
            <a:picLocks noChangeAspect="1" noChangeArrowheads="1"/>
          </p:cNvPicPr>
          <p:nvPr/>
        </p:nvPicPr>
        <p:blipFill>
          <a:blip r:embed="rId4" cstate="print"/>
          <a:srcRect/>
          <a:stretch>
            <a:fillRect/>
          </a:stretch>
        </p:blipFill>
        <p:spPr bwMode="auto">
          <a:xfrm>
            <a:off x="5115560" y="1085215"/>
            <a:ext cx="3733800" cy="3297555"/>
          </a:xfrm>
          <a:prstGeom prst="rect">
            <a:avLst/>
          </a:prstGeom>
          <a:noFill/>
        </p:spPr>
      </p:pic>
      <p:sp>
        <p:nvSpPr>
          <p:cNvPr id="8" name="TextBox 7"/>
          <p:cNvSpPr txBox="1"/>
          <p:nvPr/>
        </p:nvSpPr>
        <p:spPr>
          <a:xfrm>
            <a:off x="5115572" y="4388487"/>
            <a:ext cx="1470025" cy="403954"/>
          </a:xfrm>
          <a:prstGeom prst="rect">
            <a:avLst/>
          </a:prstGeom>
          <a:noFill/>
        </p:spPr>
        <p:txBody>
          <a:bodyPr wrap="square" lIns="91416" tIns="45708" rIns="91416" bIns="45708" rtlCol="0">
            <a:spAutoFit/>
          </a:bodyPr>
          <a:lstStyle/>
          <a:p>
            <a:r>
              <a:rPr lang="en-US" sz="2000" dirty="0">
                <a:solidFill>
                  <a:srgbClr val="00B050"/>
                </a:solidFill>
                <a:latin typeface="Times New Roman Regular" panose="02020603050405020304" charset="0"/>
                <a:cs typeface="Times New Roman Regular" panose="02020603050405020304" charset="0"/>
              </a:rPr>
              <a:t>Lọ nước</a:t>
            </a:r>
          </a:p>
        </p:txBody>
      </p:sp>
      <p:sp>
        <p:nvSpPr>
          <p:cNvPr id="9" name="TextBox 8"/>
          <p:cNvSpPr txBox="1"/>
          <p:nvPr/>
        </p:nvSpPr>
        <p:spPr>
          <a:xfrm>
            <a:off x="6238252" y="4425315"/>
            <a:ext cx="1630045" cy="403954"/>
          </a:xfrm>
          <a:prstGeom prst="rect">
            <a:avLst/>
          </a:prstGeom>
          <a:noFill/>
        </p:spPr>
        <p:txBody>
          <a:bodyPr wrap="square" lIns="91416" tIns="45708" rIns="91416" bIns="45708" rtlCol="0">
            <a:spAutoFit/>
          </a:bodyPr>
          <a:lstStyle/>
          <a:p>
            <a:r>
              <a:rPr lang="en-US" sz="2000" dirty="0">
                <a:solidFill>
                  <a:srgbClr val="C00000"/>
                </a:solidFill>
                <a:latin typeface="Times New Roman Regular" panose="02020603050405020304" charset="0"/>
                <a:cs typeface="Times New Roman Regular" panose="02020603050405020304" charset="0"/>
              </a:rPr>
              <a:t>Nước nóng</a:t>
            </a:r>
          </a:p>
        </p:txBody>
      </p:sp>
      <p:sp>
        <p:nvSpPr>
          <p:cNvPr id="10" name="TextBox 9"/>
          <p:cNvSpPr txBox="1"/>
          <p:nvPr/>
        </p:nvSpPr>
        <p:spPr>
          <a:xfrm>
            <a:off x="7560957" y="4458972"/>
            <a:ext cx="1604645" cy="403954"/>
          </a:xfrm>
          <a:prstGeom prst="rect">
            <a:avLst/>
          </a:prstGeom>
          <a:noFill/>
        </p:spPr>
        <p:txBody>
          <a:bodyPr wrap="square" lIns="91416" tIns="45708" rIns="91416" bIns="45708" rtlCol="0">
            <a:spAutoFit/>
          </a:bodyPr>
          <a:lstStyle/>
          <a:p>
            <a:r>
              <a:rPr lang="en-US" sz="2000" dirty="0">
                <a:solidFill>
                  <a:schemeClr val="tx2"/>
                </a:solidFill>
                <a:latin typeface="Times New Roman Regular" panose="02020603050405020304" charset="0"/>
                <a:cs typeface="Times New Roman Regular" panose="02020603050405020304" charset="0"/>
              </a:rPr>
              <a:t>Nước lạnh</a:t>
            </a:r>
          </a:p>
        </p:txBody>
      </p:sp>
    </p:spTree>
    <p:extLst>
      <p:ext uri="{BB962C8B-B14F-4D97-AF65-F5344CB8AC3E}">
        <p14:creationId xmlns:p14="http://schemas.microsoft.com/office/powerpoint/2010/main" val="13691221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40667" y="781062"/>
            <a:ext cx="851789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lgn="l">
              <a:spcBef>
                <a:spcPct val="50000"/>
              </a:spcBef>
            </a:pP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Nhận xét về mức chất lỏng trong ống nhiệt kế?</a:t>
            </a:r>
          </a:p>
          <a:p>
            <a:pPr algn="l">
              <a:spcBef>
                <a:spcPct val="50000"/>
              </a:spcBef>
            </a:pPr>
            <a:r>
              <a:rPr lang="vi-VN" altLang="en-US" sz="2800" b="1" dirty="0">
                <a:latin typeface="Times New Roman" panose="02020603050405020304" pitchFamily="18" charset="0"/>
              </a:rPr>
              <a:t/>
            </a:r>
            <a:br>
              <a:rPr lang="vi-VN" altLang="en-US" sz="2800" b="1" dirty="0">
                <a:latin typeface="Times New Roman" panose="02020603050405020304" pitchFamily="18" charset="0"/>
              </a:rPr>
            </a:br>
            <a:r>
              <a:rPr lang="en-US" altLang="en-US" sz="2800" b="1">
                <a:latin typeface="Times New Roman" panose="02020603050405020304" pitchFamily="18" charset="0"/>
              </a:rPr>
              <a:t>-</a:t>
            </a:r>
            <a:r>
              <a:rPr lang="vi-VN" altLang="en-US" sz="2800" b="1">
                <a:latin typeface="Times New Roman" panose="02020603050405020304" pitchFamily="18" charset="0"/>
              </a:rPr>
              <a:t> </a:t>
            </a:r>
            <a:r>
              <a:rPr lang="en-US" altLang="en-US" sz="2800" b="1">
                <a:latin typeface="Times New Roman" panose="02020603050405020304" pitchFamily="18" charset="0"/>
              </a:rPr>
              <a:t>Mức </a:t>
            </a:r>
            <a:r>
              <a:rPr lang="en-US" altLang="en-US" sz="2800" b="1" dirty="0">
                <a:latin typeface="Times New Roman" panose="02020603050405020304" pitchFamily="18" charset="0"/>
              </a:rPr>
              <a:t>chất lỏng trong ống </a:t>
            </a:r>
            <a:r>
              <a:rPr lang="en-US" altLang="en-US" sz="2800" b="1">
                <a:latin typeface="Times New Roman" panose="02020603050405020304" pitchFamily="18" charset="0"/>
              </a:rPr>
              <a:t>nhiệt kế thay đổi như thế nào? Vì sao có sự thay đổi đó?</a:t>
            </a:r>
            <a:endParaRPr lang="en-US" altLang="en-US" sz="2800" b="1" dirty="0">
              <a:latin typeface="Times New Roman" panose="02020603050405020304" pitchFamily="18" charset="0"/>
            </a:endParaRPr>
          </a:p>
        </p:txBody>
      </p:sp>
      <p:sp>
        <p:nvSpPr>
          <p:cNvPr id="72710" name="Text Box 6"/>
          <p:cNvSpPr txBox="1">
            <a:spLocks noChangeArrowheads="1"/>
          </p:cNvSpPr>
          <p:nvPr/>
        </p:nvSpPr>
        <p:spPr bwMode="auto">
          <a:xfrm>
            <a:off x="2895601" y="1316357"/>
            <a:ext cx="3256280" cy="460375"/>
          </a:xfrm>
          <a:prstGeom prst="rect">
            <a:avLst/>
          </a:prstGeom>
        </p:spPr>
        <p:style>
          <a:lnRef idx="1">
            <a:schemeClr val="accent4"/>
          </a:lnRef>
          <a:fillRef idx="3">
            <a:schemeClr val="accent4"/>
          </a:fillRef>
          <a:effectRef idx="2">
            <a:schemeClr val="accent4"/>
          </a:effectRef>
          <a:fontRef idx="minor">
            <a:schemeClr val="lt1"/>
          </a:fontRef>
        </p:style>
        <p:txBody>
          <a:bodyPr wrap="square" lIns="91416" tIns="45708" rIns="91416" bIns="45708">
            <a:spAutoFit/>
          </a:bodyPr>
          <a:lstStyle/>
          <a:p>
            <a:pPr>
              <a:spcBef>
                <a:spcPct val="50000"/>
              </a:spcBef>
            </a:pPr>
            <a:r>
              <a:rPr lang="en-US" altLang="en-US" sz="2400" b="1" dirty="0">
                <a:solidFill>
                  <a:schemeClr val="bg1"/>
                </a:solidFill>
                <a:latin typeface="Times New Roman" panose="02020603050405020304" pitchFamily="18" charset="0"/>
              </a:rPr>
              <a:t>Mức chất lỏng thay đổi</a:t>
            </a:r>
          </a:p>
        </p:txBody>
      </p:sp>
      <p:sp>
        <p:nvSpPr>
          <p:cNvPr id="72711" name="Text Box 7"/>
          <p:cNvSpPr txBox="1">
            <a:spLocks noChangeArrowheads="1"/>
          </p:cNvSpPr>
          <p:nvPr/>
        </p:nvSpPr>
        <p:spPr bwMode="auto">
          <a:xfrm>
            <a:off x="685800" y="2952750"/>
            <a:ext cx="7391400"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lIns="91416" tIns="45708" rIns="91416" bIns="45708">
            <a:spAutoFit/>
          </a:bodyPr>
          <a:lstStyle/>
          <a:p>
            <a:pPr algn="just">
              <a:spcBef>
                <a:spcPct val="50000"/>
              </a:spcBef>
            </a:pPr>
            <a:r>
              <a:rPr lang="en-US" altLang="en-US" sz="2400" b="1">
                <a:solidFill>
                  <a:schemeClr val="bg1"/>
                </a:solidFill>
                <a:latin typeface="Times New Roman" panose="02020603050405020304" pitchFamily="18" charset="0"/>
              </a:rPr>
              <a:t>Đặt vào cốc nước nóng mức chất lỏng dâng lên, đặt vào cốc nước lạnh mức chất lỏng hạ xuống. Mức </a:t>
            </a:r>
            <a:r>
              <a:rPr lang="en-US" altLang="en-US" sz="2400" b="1" dirty="0">
                <a:solidFill>
                  <a:schemeClr val="bg1"/>
                </a:solidFill>
                <a:latin typeface="Times New Roman" panose="02020603050405020304" pitchFamily="18" charset="0"/>
              </a:rPr>
              <a:t>chất lỏng thay đổi </a:t>
            </a:r>
            <a:r>
              <a:rPr lang="en-US" altLang="en-US" sz="2400" b="1">
                <a:solidFill>
                  <a:schemeClr val="bg1"/>
                </a:solidFill>
                <a:latin typeface="Times New Roman" panose="02020603050405020304" pitchFamily="18" charset="0"/>
              </a:rPr>
              <a:t>vì  do chất lỏng trong ống nở ra khi gặp nước nóng và co lại khi gặp nước lạnh.</a:t>
            </a:r>
            <a:endParaRPr lang="en-US" altLang="en-US" sz="2400" b="1" dirty="0">
              <a:solidFill>
                <a:schemeClr val="bg1"/>
              </a:solidFill>
              <a:latin typeface="Times New Roman" panose="02020603050405020304" pitchFamily="18" charset="0"/>
            </a:endParaRPr>
          </a:p>
        </p:txBody>
      </p:sp>
      <p:sp>
        <p:nvSpPr>
          <p:cNvPr id="5" name="Text Box 5"/>
          <p:cNvSpPr txBox="1">
            <a:spLocks noChangeArrowheads="1"/>
          </p:cNvSpPr>
          <p:nvPr/>
        </p:nvSpPr>
        <p:spPr bwMode="auto">
          <a:xfrm>
            <a:off x="2895600" y="319397"/>
            <a:ext cx="2743200" cy="46166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square" lIns="91416" tIns="45708" rIns="91416" bIns="45708">
            <a:spAutoFit/>
          </a:bodyPr>
          <a:lstStyle/>
          <a:p>
            <a:pPr>
              <a:spcBef>
                <a:spcPct val="50000"/>
              </a:spcBef>
            </a:pPr>
            <a:r>
              <a:rPr lang="en-US" altLang="en-US" sz="2400" b="1">
                <a:solidFill>
                  <a:srgbClr val="CC00CC"/>
                </a:solidFill>
                <a:latin typeface="Times New Roman" panose="02020603050405020304" pitchFamily="18" charset="0"/>
              </a:rPr>
              <a:t>Quan sát và TLCH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500" fill="hold"/>
                                        <p:tgtEl>
                                          <p:spTgt spid="72710"/>
                                        </p:tgtEl>
                                        <p:attrNameLst>
                                          <p:attrName>ppt_w</p:attrName>
                                        </p:attrNameLst>
                                      </p:cBhvr>
                                      <p:tavLst>
                                        <p:tav tm="0">
                                          <p:val>
                                            <p:fltVal val="0"/>
                                          </p:val>
                                        </p:tav>
                                        <p:tav tm="100000">
                                          <p:val>
                                            <p:strVal val="#ppt_w"/>
                                          </p:val>
                                        </p:tav>
                                      </p:tavLst>
                                    </p:anim>
                                    <p:anim calcmode="lin" valueType="num">
                                      <p:cBhvr>
                                        <p:cTn id="14"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500" fill="hold"/>
                                        <p:tgtEl>
                                          <p:spTgt spid="72711"/>
                                        </p:tgtEl>
                                        <p:attrNameLst>
                                          <p:attrName>ppt_w</p:attrName>
                                        </p:attrNameLst>
                                      </p:cBhvr>
                                      <p:tavLst>
                                        <p:tav tm="0">
                                          <p:val>
                                            <p:fltVal val="0"/>
                                          </p:val>
                                        </p:tav>
                                        <p:tav tm="100000">
                                          <p:val>
                                            <p:strVal val="#ppt_w"/>
                                          </p:val>
                                        </p:tav>
                                      </p:tavLst>
                                    </p:anim>
                                    <p:anim calcmode="lin" valueType="num">
                                      <p:cBhvr>
                                        <p:cTn id="20" dur="500" fill="hold"/>
                                        <p:tgtEl>
                                          <p:spTgt spid="7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ldLvl="0" animBg="1"/>
      <p:bldP spid="72710" grpId="0" bldLvl="0" animBg="1"/>
      <p:bldP spid="727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868680" y="355612"/>
            <a:ext cx="7887970" cy="1246495"/>
          </a:xfrm>
          <a:prstGeom prst="rect">
            <a:avLst/>
          </a:prstGeom>
          <a:noFill/>
        </p:spPr>
        <p:txBody>
          <a:bodyPr wrap="square" rtlCol="0">
            <a:spAutoFit/>
          </a:bodyPr>
          <a:lstStyle/>
          <a:p>
            <a:pPr algn="just">
              <a:buNone/>
            </a:pPr>
            <a:r>
              <a:rPr lang="en-US" sz="2400" dirty="0">
                <a:latin typeface="Times New Roman Regular" panose="02020603050405020304" charset="0"/>
                <a:cs typeface="Times New Roman Regular" panose="02020603050405020304" charset="0"/>
              </a:rPr>
              <a:t>    </a:t>
            </a:r>
            <a:r>
              <a:rPr lang="en-US" sz="2500" dirty="0">
                <a:solidFill>
                  <a:srgbClr val="FF0000"/>
                </a:solidFill>
                <a:latin typeface="Times New Roman" pitchFamily="18" charset="0"/>
                <a:cs typeface="Times New Roman" pitchFamily="18" charset="0"/>
              </a:rPr>
              <a:t>Dựa vào kết quả thí nghiệm, hãy giải thích vì sao mức chất lỏng trong ống nhiệt kế lại thay đổi khi dùng nhiệt kế đo nhiệt độ khác nhau?</a:t>
            </a:r>
          </a:p>
        </p:txBody>
      </p:sp>
      <p:sp>
        <p:nvSpPr>
          <p:cNvPr id="6" name="TextBox 5"/>
          <p:cNvSpPr txBox="1"/>
          <p:nvPr/>
        </p:nvSpPr>
        <p:spPr>
          <a:xfrm>
            <a:off x="329577" y="1815466"/>
            <a:ext cx="8622665" cy="2308322"/>
          </a:xfrm>
          <a:prstGeom prst="rect">
            <a:avLst/>
          </a:prstGeom>
          <a:noFill/>
        </p:spPr>
        <p:txBody>
          <a:bodyPr wrap="square" lIns="91416" tIns="45708" rIns="91416" bIns="45708" rtlCol="0">
            <a:spAutoFit/>
          </a:bodyPr>
          <a:lstStyle/>
          <a:p>
            <a:pPr algn="just">
              <a:buFontTx/>
              <a:buChar char="-"/>
            </a:pPr>
            <a:r>
              <a:rPr lang="en-US" sz="2400" dirty="0">
                <a:solidFill>
                  <a:srgbClr val="0033CC"/>
                </a:solidFill>
                <a:latin typeface="Times New Roman Regular" panose="02020603050405020304" charset="0"/>
                <a:cs typeface="Times New Roman Regular" panose="02020603050405020304" charset="0"/>
              </a:rPr>
              <a:t> Khi dùng nhiệt kế đo các vật nóng, lạnh khác nhau, chất lỏng trong ống sẽ nở ra hay co lại khác nhau nên mực chất lỏng trong ống nhiệt kế cũng khác nhau.</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nóng, mực chất lỏng trong ống nhiệt kế càng dâng cao.</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lạnh, mực chất lỏng trong ống nhiệt kế hạ thấp.</a:t>
            </a:r>
          </a:p>
        </p:txBody>
      </p:sp>
      <p:pic>
        <p:nvPicPr>
          <p:cNvPr id="7" name="Picture 4" descr="qustionbig_w"/>
          <p:cNvPicPr>
            <a:picLocks noChangeAspect="1" noChangeArrowheads="1" noCrop="1"/>
          </p:cNvPicPr>
          <p:nvPr/>
        </p:nvPicPr>
        <p:blipFill>
          <a:blip r:embed="rId4"/>
          <a:srcRect/>
          <a:stretch>
            <a:fillRect/>
          </a:stretch>
        </p:blipFill>
        <p:spPr bwMode="auto">
          <a:xfrm>
            <a:off x="298704" y="333306"/>
            <a:ext cx="835152" cy="819929"/>
          </a:xfrm>
          <a:prstGeom prst="rect">
            <a:avLst/>
          </a:prstGeom>
          <a:noFill/>
          <a:ln w="9525">
            <a:noFill/>
            <a:miter lim="800000"/>
            <a:headEnd/>
            <a:tailEnd/>
          </a:ln>
        </p:spPr>
      </p:pic>
      <p:sp>
        <p:nvSpPr>
          <p:cNvPr id="2" name="TextBox 5"/>
          <p:cNvSpPr txBox="1"/>
          <p:nvPr/>
        </p:nvSpPr>
        <p:spPr>
          <a:xfrm>
            <a:off x="1040765" y="1677948"/>
            <a:ext cx="7656195" cy="861774"/>
          </a:xfrm>
          <a:prstGeom prst="rect">
            <a:avLst/>
          </a:prstGeom>
          <a:noFill/>
        </p:spPr>
        <p:txBody>
          <a:bodyPr wrap="square" lIns="91416" tIns="45708" rIns="91416" bIns="45708" rtlCol="0">
            <a:spAutoFit/>
          </a:bodyPr>
          <a:lstStyle/>
          <a:p>
            <a:r>
              <a:rPr lang="en-US" sz="2500" dirty="0">
                <a:solidFill>
                  <a:srgbClr val="FF0000"/>
                </a:solidFill>
                <a:latin typeface="Times New Roman" pitchFamily="18" charset="0"/>
                <a:cs typeface="Times New Roman" pitchFamily="18" charset="0"/>
              </a:rPr>
              <a:t>Nước và các chất lỏng khác thay đổi như thế nào khi nóng lên và lạnh đi?</a:t>
            </a:r>
          </a:p>
        </p:txBody>
      </p:sp>
      <p:pic>
        <p:nvPicPr>
          <p:cNvPr id="3" name="Picture 4" descr="qustionbig_w"/>
          <p:cNvPicPr>
            <a:picLocks noChangeAspect="1" noChangeArrowheads="1" noCrop="1"/>
          </p:cNvPicPr>
          <p:nvPr/>
        </p:nvPicPr>
        <p:blipFill>
          <a:blip r:embed="rId4"/>
          <a:srcRect/>
          <a:stretch>
            <a:fillRect/>
          </a:stretch>
        </p:blipFill>
        <p:spPr bwMode="auto">
          <a:xfrm>
            <a:off x="300991" y="1770382"/>
            <a:ext cx="749300" cy="676910"/>
          </a:xfrm>
          <a:prstGeom prst="rect">
            <a:avLst/>
          </a:prstGeom>
          <a:noFill/>
          <a:ln w="9525">
            <a:noFill/>
            <a:miter lim="800000"/>
            <a:headEnd/>
            <a:tailEnd/>
          </a:ln>
        </p:spPr>
      </p:pic>
      <p:sp>
        <p:nvSpPr>
          <p:cNvPr id="28684" name="Text Box 12"/>
          <p:cNvSpPr txBox="1">
            <a:spLocks noChangeArrowheads="1"/>
          </p:cNvSpPr>
          <p:nvPr/>
        </p:nvSpPr>
        <p:spPr bwMode="auto">
          <a:xfrm>
            <a:off x="1199515" y="2876562"/>
            <a:ext cx="57632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eaLnBrk="1" hangingPunct="1"/>
            <a:r>
              <a:rPr lang="vi-VN" sz="2800" dirty="0">
                <a:solidFill>
                  <a:srgbClr val="0046D9"/>
                </a:solidFill>
                <a:latin typeface="Times New Roman Regular" panose="02020603050405020304" charset="0"/>
                <a:cs typeface="Times New Roman Regular" panose="02020603050405020304" charset="0"/>
              </a:rPr>
              <a:t>Nước và </a:t>
            </a:r>
            <a:r>
              <a:rPr lang="vi-VN" sz="2800">
                <a:solidFill>
                  <a:srgbClr val="0046D9"/>
                </a:solidFill>
                <a:latin typeface="Times New Roman Regular" panose="02020603050405020304" charset="0"/>
                <a:cs typeface="Times New Roman Regular" panose="02020603050405020304" charset="0"/>
              </a:rPr>
              <a:t>các chất lỏng </a:t>
            </a:r>
            <a:r>
              <a:rPr lang="vi-VN" sz="2800" dirty="0">
                <a:solidFill>
                  <a:srgbClr val="0046D9"/>
                </a:solidFill>
                <a:latin typeface="Times New Roman Regular" panose="02020603050405020304" charset="0"/>
                <a:cs typeface="Times New Roman Regular" panose="02020603050405020304" charset="0"/>
              </a:rPr>
              <a:t>khác nở ra khi nóng lên và co lại khi lạnh đi.</a:t>
            </a:r>
            <a:r>
              <a:rPr lang="en-US" altLang="en-US" sz="2800" dirty="0">
                <a:solidFill>
                  <a:srgbClr val="0046D9"/>
                </a:solidFill>
                <a:latin typeface="Times New Roman Regular" panose="02020603050405020304" charset="0"/>
                <a:cs typeface="Times New Roman Regular" panose="02020603050405020304" charset="0"/>
              </a:rPr>
              <a:t>     </a:t>
            </a:r>
          </a:p>
        </p:txBody>
      </p:sp>
      <p:pic>
        <p:nvPicPr>
          <p:cNvPr id="28688" name="Picture 16" descr="NhieÌ£t_keÌ"/>
          <p:cNvPicPr>
            <a:picLocks noChangeAspect="1" noChangeArrowheads="1" noCrop="1"/>
          </p:cNvPicPr>
          <p:nvPr/>
        </p:nvPicPr>
        <p:blipFill>
          <a:blip r:embed="rId5"/>
          <a:srcRect/>
          <a:stretch>
            <a:fillRect/>
          </a:stretch>
        </p:blipFill>
        <p:spPr bwMode="auto">
          <a:xfrm>
            <a:off x="7399032" y="2514600"/>
            <a:ext cx="102425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aÌ‰nh_17"/>
          <p:cNvPicPr>
            <a:picLocks noChangeAspect="1" noChangeArrowheads="1" noCrop="1"/>
          </p:cNvPicPr>
          <p:nvPr/>
        </p:nvPicPr>
        <p:blipFill>
          <a:blip r:embed="rId6"/>
          <a:srcRect/>
          <a:stretch>
            <a:fillRect/>
          </a:stretch>
        </p:blipFill>
        <p:spPr bwMode="auto">
          <a:xfrm>
            <a:off x="456566" y="2876552"/>
            <a:ext cx="714375"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684"/>
                                        </p:tgtEl>
                                        <p:attrNameLst>
                                          <p:attrName>style.visibility</p:attrName>
                                        </p:attrNameLst>
                                      </p:cBhvr>
                                      <p:to>
                                        <p:strVal val="visible"/>
                                      </p:to>
                                    </p:set>
                                    <p:animEffect transition="in" filter="blinds(horizontal)">
                                      <p:cBhvr>
                                        <p:cTn id="35" dur="500"/>
                                        <p:tgtEl>
                                          <p:spTgt spid="28684"/>
                                        </p:tgtEl>
                                      </p:cBhvr>
                                    </p:animEffect>
                                  </p:childTnLst>
                                </p:cTn>
                              </p:par>
                              <p:par>
                                <p:cTn id="36" presetID="3" presetClass="entr" presetSubtype="10" fill="hold" nodeType="withEffect">
                                  <p:stCondLst>
                                    <p:cond delay="0"/>
                                  </p:stCondLst>
                                  <p:childTnLst>
                                    <p:set>
                                      <p:cBhvr>
                                        <p:cTn id="37" dur="1" fill="hold">
                                          <p:stCondLst>
                                            <p:cond delay="0"/>
                                          </p:stCondLst>
                                        </p:cTn>
                                        <p:tgtEl>
                                          <p:spTgt spid="28688"/>
                                        </p:tgtEl>
                                        <p:attrNameLst>
                                          <p:attrName>style.visibility</p:attrName>
                                        </p:attrNameLst>
                                      </p:cBhvr>
                                      <p:to>
                                        <p:strVal val="visible"/>
                                      </p:to>
                                    </p:set>
                                    <p:animEffect transition="in" filter="blinds(horizontal)">
                                      <p:cBhvr>
                                        <p:cTn id="38" dur="500"/>
                                        <p:tgtEl>
                                          <p:spTgt spid="28688"/>
                                        </p:tgtEl>
                                      </p:cBhvr>
                                    </p:animEffect>
                                  </p:childTnLst>
                                </p:cTn>
                              </p:par>
                              <p:par>
                                <p:cTn id="39" presetID="3" presetClass="entr" presetSubtype="10" fill="hold" nodeType="withEffect">
                                  <p:stCondLst>
                                    <p:cond delay="0"/>
                                  </p:stCondLst>
                                  <p:childTnLst>
                                    <p:set>
                                      <p:cBhvr>
                                        <p:cTn id="40" dur="1" fill="hold">
                                          <p:stCondLst>
                                            <p:cond delay="0"/>
                                          </p:stCondLst>
                                        </p:cTn>
                                        <p:tgtEl>
                                          <p:spTgt spid="28689"/>
                                        </p:tgtEl>
                                        <p:attrNameLst>
                                          <p:attrName>style.visibility</p:attrName>
                                        </p:attrNameLst>
                                      </p:cBhvr>
                                      <p:to>
                                        <p:strVal val="visible"/>
                                      </p:to>
                                    </p:set>
                                    <p:animEffect transition="in" filter="blinds(horizontal)">
                                      <p:cBhvr>
                                        <p:cTn id="41"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6" grpId="1"/>
      <p:bldP spid="2" grpId="0"/>
      <p:bldP spid="2868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9142" name="Rectangle 6"/>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9143" name="Rectangle 7"/>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grpSp>
        <p:nvGrpSpPr>
          <p:cNvPr id="219148" name="Group 6"/>
          <p:cNvGrpSpPr/>
          <p:nvPr/>
        </p:nvGrpSpPr>
        <p:grpSpPr bwMode="auto">
          <a:xfrm>
            <a:off x="476250" y="381000"/>
            <a:ext cx="3771900" cy="1371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p:cNvSpPr/>
            <p:nvPr/>
          </p:nvSpPr>
          <p:spPr>
            <a:xfrm>
              <a:off x="2350739" y="1246632"/>
              <a:ext cx="2185175" cy="48731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3:</a:t>
              </a:r>
            </a:p>
          </p:txBody>
        </p:sp>
      </p:grpSp>
      <p:sp>
        <p:nvSpPr>
          <p:cNvPr id="219165" name="WordArt 29"/>
          <p:cNvSpPr>
            <a:spLocks noChangeArrowheads="1" noChangeShapeType="1" noTextEdit="1"/>
          </p:cNvSpPr>
          <p:nvPr/>
        </p:nvSpPr>
        <p:spPr bwMode="auto">
          <a:xfrm>
            <a:off x="965835" y="2114550"/>
            <a:ext cx="7560310" cy="1428750"/>
          </a:xfrm>
          <a:prstGeom prst="rect">
            <a:avLst/>
          </a:prstGeom>
          <a:extLst>
            <a:ext uri="{AF507438-7753-43E0-B8FC-AC1667EBCBE1}">
              <a14:hiddenEffects xmlns:a14="http://schemas.microsoft.com/office/drawing/2010/main">
                <a:effectLst/>
              </a14:hiddenEffects>
            </a:ext>
          </a:extLst>
        </p:spPr>
        <p:txBody>
          <a:bodyPr wrap="none" lIns="91416" tIns="45708" rIns="91416" bIns="45708" fromWordArt="1">
            <a:prstTxWarp prst="textPlain">
              <a:avLst>
                <a:gd name="adj" fmla="val 50000"/>
              </a:avLst>
            </a:prstTxWarp>
          </a:bodyPr>
          <a:lstStyle/>
          <a:p>
            <a:pPr algn="ctr"/>
            <a:r>
              <a:rPr lang="en-US" sz="2100" kern="1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Times New Roman" panose="02020603050405020304" pitchFamily="18" charset="0"/>
              </a:rPr>
              <a:t>Những ứng dụng trong thực tế</a:t>
            </a:r>
          </a:p>
        </p:txBody>
      </p:sp>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146177" y="905510"/>
            <a:ext cx="6927850" cy="706755"/>
          </a:xfrm>
          <a:prstGeom prst="rect">
            <a:avLst/>
          </a:prstGeom>
          <a:noFill/>
        </p:spPr>
        <p:txBody>
          <a:bodyPr wrap="square" lIns="91416" tIns="45708" rIns="91416" bIns="45708" rtlCol="0">
            <a:prstTxWarp prst="textNoShape">
              <a:avLst/>
            </a:prstTxWarp>
            <a:spAutoFit/>
          </a:bodyPr>
          <a:lstStyle/>
          <a:p>
            <a:pPr algn="ctr"/>
            <a:r>
              <a:rPr lang="vi-VN" altLang="en-US" sz="40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1198" name="Text Box 14"/>
          <p:cNvSpPr txBox="1">
            <a:spLocks noChangeArrowheads="1"/>
          </p:cNvSpPr>
          <p:nvPr/>
        </p:nvSpPr>
        <p:spPr bwMode="auto">
          <a:xfrm>
            <a:off x="219710" y="685811"/>
            <a:ext cx="8583930" cy="360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1</a:t>
            </a:r>
            <a:r>
              <a:rPr lang="en-US" altLang="en-US" sz="2400">
                <a:solidFill>
                  <a:srgbClr val="000066"/>
                </a:solidFill>
                <a:latin typeface="Times New Roman Regular" panose="02020603050405020304" charset="0"/>
                <a:cs typeface="Times New Roman Regular" panose="02020603050405020304" charset="0"/>
              </a:rPr>
              <a:t>: Tại sao khi đun nước, không nên đổ đầy nước vào ấm</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2</a:t>
            </a:r>
            <a:r>
              <a:rPr lang="en-US" altLang="en-US" sz="2400">
                <a:solidFill>
                  <a:srgbClr val="000066"/>
                </a:solidFill>
                <a:latin typeface="Times New Roman Regular" panose="02020603050405020304" charset="0"/>
                <a:cs typeface="Times New Roman Regular" panose="02020603050405020304" charset="0"/>
              </a:rPr>
              <a:t>: Tại sao khi bị sốt người ta lại dùng túi nước đá chườm lên trán?</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3</a:t>
            </a:r>
            <a:r>
              <a:rPr lang="en-US" altLang="en-US" sz="2400">
                <a:solidFill>
                  <a:srgbClr val="000066"/>
                </a:solidFill>
                <a:latin typeface="Times New Roman Regular" panose="02020603050405020304" charset="0"/>
                <a:cs typeface="Times New Roman Regular" panose="02020603050405020304" charset="0"/>
              </a:rPr>
              <a:t>: Khi  muốn uống nước mát mà trong nhà chỉ còn nước sôi trong phích, em làm thế nào để có nước nguội uống nhanh?</a:t>
            </a:r>
          </a:p>
          <a:p>
            <a:pPr algn="just">
              <a:spcBef>
                <a:spcPct val="50000"/>
              </a:spcBef>
            </a:pPr>
            <a:r>
              <a:rPr lang="en-US" altLang="en-US" sz="2400">
                <a:solidFill>
                  <a:srgbClr val="000066"/>
                </a:solidFill>
                <a:latin typeface="Times New Roman Regular" panose="02020603050405020304" charset="0"/>
                <a:cs typeface="Times New Roman Regular" panose="0202060305040502030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2 " pathEditMode="relative" ptsTypes="AA">
                                      <p:cBhvr>
                                        <p:cTn id="6" dur="2000" fill="hold"/>
                                        <p:tgtEl>
                                          <p:spTgt spid="2211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9161" name="AutoShape 9"/>
          <p:cNvSpPr>
            <a:spLocks noChangeArrowheads="1"/>
          </p:cNvSpPr>
          <p:nvPr/>
        </p:nvSpPr>
        <p:spPr bwMode="auto">
          <a:xfrm>
            <a:off x="1959610" y="640716"/>
            <a:ext cx="6487160" cy="1395730"/>
          </a:xfrm>
          <a:prstGeom prst="cloudCallout">
            <a:avLst>
              <a:gd name="adj1" fmla="val -61049"/>
              <a:gd name="adj2" fmla="val 53352"/>
            </a:avLst>
          </a:prstGeom>
          <a:solidFill>
            <a:schemeClr val="accent1">
              <a:lumMod val="40000"/>
              <a:lumOff val="60000"/>
            </a:schemeClr>
          </a:solidFill>
          <a:ln w="9525">
            <a:solidFill>
              <a:schemeClr val="tx1"/>
            </a:solidFill>
            <a:round/>
          </a:ln>
          <a:effectLst/>
        </p:spPr>
        <p:txBody>
          <a:bodyPr lIns="91416" tIns="45708" rIns="91416" bIns="45708"/>
          <a:lstStyle/>
          <a:p>
            <a:pPr algn="ctr"/>
            <a:endParaRPr lang="en-US" altLang="en-US" sz="700">
              <a:latin typeface="Times New Roman Regular" panose="02020603050405020304" charset="0"/>
              <a:cs typeface="Times New Roman Regular" panose="02020603050405020304" charset="0"/>
            </a:endParaRPr>
          </a:p>
        </p:txBody>
      </p:sp>
      <p:sp>
        <p:nvSpPr>
          <p:cNvPr id="49162" name="Text Box 10"/>
          <p:cNvSpPr txBox="1">
            <a:spLocks noChangeArrowheads="1"/>
          </p:cNvSpPr>
          <p:nvPr/>
        </p:nvSpPr>
        <p:spPr bwMode="auto">
          <a:xfrm>
            <a:off x="2943227" y="569595"/>
            <a:ext cx="490156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endParaRPr lang="en-US" altLang="en-US" sz="2400" b="1" dirty="0">
              <a:solidFill>
                <a:srgbClr val="FF0000"/>
              </a:solidFill>
              <a:latin typeface="Times New Roman Bold" panose="02020603050405020304" charset="0"/>
              <a:cs typeface="Times New Roman Bold" panose="02020603050405020304" charset="0"/>
            </a:endParaRPr>
          </a:p>
          <a:p>
            <a:r>
              <a:rPr lang="en-US" altLang="en-US" sz="2400" b="1" dirty="0" err="1">
                <a:solidFill>
                  <a:srgbClr val="8C2FBF"/>
                </a:solidFill>
                <a:latin typeface="Times New Roman Bold" panose="02020603050405020304" charset="0"/>
                <a:cs typeface="Times New Roman Bold" panose="02020603050405020304" charset="0"/>
              </a:rPr>
              <a:t>Tại</a:t>
            </a:r>
            <a:r>
              <a:rPr lang="en-US" altLang="en-US" sz="2400" b="1" dirty="0">
                <a:solidFill>
                  <a:srgbClr val="8C2FBF"/>
                </a:solidFill>
                <a:latin typeface="Times New Roman Bold" panose="02020603050405020304" charset="0"/>
                <a:cs typeface="Times New Roman Bold" panose="02020603050405020304" charset="0"/>
              </a:rPr>
              <a:t> sao </a:t>
            </a:r>
            <a:r>
              <a:rPr lang="en-US" altLang="en-US" sz="2400" b="1" dirty="0" err="1">
                <a:solidFill>
                  <a:srgbClr val="8C2FBF"/>
                </a:solidFill>
                <a:latin typeface="Times New Roman Bold" panose="02020603050405020304" charset="0"/>
                <a:cs typeface="Times New Roman Bold" panose="02020603050405020304" charset="0"/>
              </a:rPr>
              <a:t>khi</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đun</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không</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nên</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đổ</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đầy</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 vào ấm?</a:t>
            </a:r>
            <a:endParaRPr lang="en-US" altLang="en-US" sz="2400" b="1" dirty="0">
              <a:solidFill>
                <a:srgbClr val="8C2FBF"/>
              </a:solidFill>
              <a:latin typeface="Times New Roman Bold" panose="02020603050405020304" charset="0"/>
              <a:cs typeface="Times New Roman Bold" panose="02020603050405020304" charset="0"/>
            </a:endParaRPr>
          </a:p>
          <a:p>
            <a:endParaRPr lang="en-US" altLang="en-US" sz="2400" b="1" dirty="0">
              <a:solidFill>
                <a:srgbClr val="8C2FBF"/>
              </a:solidFill>
              <a:latin typeface="Times New Roman Bold" panose="02020603050405020304" charset="0"/>
              <a:cs typeface="Times New Roman Bold" panose="02020603050405020304" charset="0"/>
            </a:endParaRPr>
          </a:p>
        </p:txBody>
      </p:sp>
      <p:sp>
        <p:nvSpPr>
          <p:cNvPr id="2" name="TextBox 1"/>
          <p:cNvSpPr txBox="1"/>
          <p:nvPr/>
        </p:nvSpPr>
        <p:spPr>
          <a:xfrm>
            <a:off x="507365" y="2357120"/>
            <a:ext cx="8265795" cy="2246769"/>
          </a:xfrm>
          <a:prstGeom prst="rect">
            <a:avLst/>
          </a:prstGeom>
          <a:noFill/>
        </p:spPr>
        <p:txBody>
          <a:bodyPr wrap="square" lIns="91416" tIns="45708" rIns="91416" bIns="45708" rtlCol="0">
            <a:spAutoFit/>
          </a:bodyPr>
          <a:lstStyle/>
          <a:p>
            <a:pPr algn="just"/>
            <a:r>
              <a:rPr lang="en-US" altLang="en-US" sz="2800" b="1" dirty="0">
                <a:latin typeface="Times New Roman Bold Italic" panose="02020603050405020304" charset="0"/>
                <a:cs typeface="Times New Roman Bold Italic" panose="02020603050405020304" charset="0"/>
              </a:rPr>
              <a:t>Khi đun nước không nên đổ đầy nước vào ấm </a:t>
            </a:r>
            <a:r>
              <a:rPr lang="en-US" altLang="en-US" sz="2800" b="1" i="1" dirty="0">
                <a:solidFill>
                  <a:srgbClr val="FF0000"/>
                </a:solidFill>
                <a:latin typeface="Times New Roman Bold Italic" panose="02020603050405020304" charset="0"/>
                <a:cs typeface="Times New Roman Bold Italic" panose="02020603050405020304" charset="0"/>
              </a:rPr>
              <a:t>vì nước ở nhiệt độ cao sẽ nở ra. </a:t>
            </a:r>
            <a:r>
              <a:rPr lang="en-US" altLang="en-US" sz="2800" b="1" i="1">
                <a:solidFill>
                  <a:srgbClr val="FF0000"/>
                </a:solidFill>
                <a:latin typeface="Times New Roman Bold Italic" panose="02020603050405020304" charset="0"/>
                <a:cs typeface="Times New Roman Bold Italic" panose="02020603050405020304" charset="0"/>
              </a:rPr>
              <a:t>Nếu đổ nước  đầy ấm khi nước sôi </a:t>
            </a:r>
            <a:r>
              <a:rPr lang="en-US" altLang="en-US" sz="2800" b="1" i="1" dirty="0">
                <a:solidFill>
                  <a:srgbClr val="FF0000"/>
                </a:solidFill>
                <a:latin typeface="Times New Roman Bold Italic" panose="02020603050405020304" charset="0"/>
                <a:cs typeface="Times New Roman Bold Italic" panose="02020603050405020304" charset="0"/>
              </a:rPr>
              <a:t>sẽ tràn ra ngoài có thể gây bỏng hay tắt bếp, chập điện.   </a:t>
            </a:r>
          </a:p>
          <a:p>
            <a:endParaRPr lang="en-US" altLang="en-US" sz="2800" b="1" i="1" dirty="0">
              <a:solidFill>
                <a:srgbClr val="FF0000"/>
              </a:solidFill>
              <a:latin typeface="Times New Roman Bold Italic" panose="02020603050405020304" charset="0"/>
              <a:cs typeface="Times New Roman Bold Italic"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1143013" y="2302196"/>
            <a:ext cx="184727" cy="2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000">
              <a:latin typeface="Times New Roman Regular" panose="02020603050405020304" charset="0"/>
              <a:cs typeface="Times New Roman Regular" panose="02020603050405020304" charset="0"/>
            </a:endParaRPr>
          </a:p>
        </p:txBody>
      </p:sp>
      <p:sp>
        <p:nvSpPr>
          <p:cNvPr id="222213" name="Rectangle 5"/>
          <p:cNvSpPr>
            <a:spLocks noChangeArrowheads="1"/>
          </p:cNvSpPr>
          <p:nvPr/>
        </p:nvSpPr>
        <p:spPr bwMode="auto">
          <a:xfrm>
            <a:off x="1143013" y="2302196"/>
            <a:ext cx="184727" cy="2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000">
              <a:latin typeface="Times New Roman Regular" panose="02020603050405020304" charset="0"/>
              <a:cs typeface="Times New Roman Regular" panose="02020603050405020304" charset="0"/>
            </a:endParaRPr>
          </a:p>
        </p:txBody>
      </p:sp>
      <p:sp>
        <p:nvSpPr>
          <p:cNvPr id="222214" name="Rectangle 6"/>
          <p:cNvSpPr>
            <a:spLocks noChangeArrowheads="1"/>
          </p:cNvSpPr>
          <p:nvPr/>
        </p:nvSpPr>
        <p:spPr bwMode="auto">
          <a:xfrm>
            <a:off x="1143013" y="2302196"/>
            <a:ext cx="184727" cy="2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000">
              <a:latin typeface="Times New Roman Regular" panose="02020603050405020304" charset="0"/>
              <a:cs typeface="Times New Roman Regular" panose="02020603050405020304" charset="0"/>
            </a:endParaRPr>
          </a:p>
        </p:txBody>
      </p:sp>
      <p:sp>
        <p:nvSpPr>
          <p:cNvPr id="222237" name="Text Box 29"/>
          <p:cNvSpPr txBox="1">
            <a:spLocks noChangeArrowheads="1"/>
          </p:cNvSpPr>
          <p:nvPr/>
        </p:nvSpPr>
        <p:spPr bwMode="auto">
          <a:xfrm>
            <a:off x="316242" y="1352551"/>
            <a:ext cx="839406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spcBef>
                <a:spcPct val="50000"/>
              </a:spcBef>
            </a:pPr>
            <a:r>
              <a:rPr lang="vi-VN" altLang="en-US" sz="2400" dirty="0">
                <a:solidFill>
                  <a:srgbClr val="000066"/>
                </a:solidFill>
                <a:latin typeface="Times New Roman Regular" panose="02020603050405020304" charset="0"/>
                <a:cs typeface="Times New Roman Regular" panose="02020603050405020304" charset="0"/>
              </a:rPr>
              <a:t/>
            </a:r>
            <a:br>
              <a:rPr lang="vi-VN" altLang="en-US" sz="2400" dirty="0">
                <a:solidFill>
                  <a:srgbClr val="000066"/>
                </a:solidFill>
                <a:latin typeface="Times New Roman Regular" panose="02020603050405020304" charset="0"/>
                <a:cs typeface="Times New Roman Regular" panose="02020603050405020304" charset="0"/>
              </a:rPr>
            </a:br>
            <a:r>
              <a:rPr lang="en-US" altLang="en-US" sz="2400" dirty="0">
                <a:latin typeface="Times New Roman Regular" panose="02020603050405020304" charset="0"/>
                <a:cs typeface="Times New Roman Regular" panose="02020603050405020304" charset="0"/>
              </a:rPr>
              <a:t> </a:t>
            </a:r>
            <a:r>
              <a:rPr lang="vi-VN" altLang="en-US" sz="2400" dirty="0">
                <a:latin typeface="Times New Roman Regular" panose="02020603050405020304" charset="0"/>
                <a:cs typeface="Times New Roman Regular" panose="02020603050405020304" charset="0"/>
              </a:rPr>
              <a:t>    </a:t>
            </a:r>
            <a:r>
              <a:rPr lang="en-US" altLang="en-US" sz="2400" dirty="0">
                <a:latin typeface="Times New Roman Regular" panose="02020603050405020304" charset="0"/>
                <a:cs typeface="Times New Roman Regular" panose="02020603050405020304" charset="0"/>
              </a:rPr>
              <a:t>Khi bị sốt, nhiệt độ cơ thể </a:t>
            </a:r>
            <a:r>
              <a:rPr lang="en-US" altLang="en-US" sz="2400">
                <a:latin typeface="Times New Roman Regular" panose="02020603050405020304" charset="0"/>
                <a:cs typeface="Times New Roman Regular" panose="02020603050405020304" charset="0"/>
              </a:rPr>
              <a:t>trên 37</a:t>
            </a:r>
            <a:r>
              <a:rPr lang="en-US" altLang="en-US" sz="2400" baseline="30000">
                <a:latin typeface="Times New Roman Regular" panose="02020603050405020304" charset="0"/>
                <a:cs typeface="Times New Roman Regular" panose="02020603050405020304" charset="0"/>
              </a:rPr>
              <a:t>o</a:t>
            </a:r>
            <a:r>
              <a:rPr lang="en-US" altLang="en-US" sz="2400">
                <a:latin typeface="Times New Roman Regular" panose="02020603050405020304" charset="0"/>
                <a:cs typeface="Times New Roman Regular" panose="02020603050405020304" charset="0"/>
              </a:rPr>
              <a:t>C, nếu sốt cao có </a:t>
            </a:r>
            <a:r>
              <a:rPr lang="en-US" altLang="en-US" sz="2400" dirty="0">
                <a:latin typeface="Times New Roman Regular" panose="02020603050405020304" charset="0"/>
                <a:cs typeface="Times New Roman Regular" panose="02020603050405020304" charset="0"/>
              </a:rPr>
              <a:t>thể gây nguy hiểm đến tính mạng. Muốn giảm nhiệt độ của cơ thể ta dùng nước đá chườm lên trán. Túi nước </a:t>
            </a:r>
            <a:r>
              <a:rPr lang="en-US" altLang="en-US" sz="2400">
                <a:latin typeface="Times New Roman Regular" panose="02020603050405020304" charset="0"/>
                <a:cs typeface="Times New Roman Regular" panose="02020603050405020304" charset="0"/>
              </a:rPr>
              <a:t>đá lạnh sẽ </a:t>
            </a:r>
            <a:r>
              <a:rPr lang="en-US" altLang="en-US" sz="2400" dirty="0">
                <a:latin typeface="Times New Roman Regular" panose="02020603050405020304" charset="0"/>
                <a:cs typeface="Times New Roman Regular" panose="02020603050405020304" charset="0"/>
              </a:rPr>
              <a:t>truyền nhiệt sang cơ thể, làm giảm nhiệt độ cơ thể. </a:t>
            </a:r>
            <a:r>
              <a:rPr lang="en-US" altLang="en-US" sz="2400" dirty="0">
                <a:solidFill>
                  <a:srgbClr val="CC0000"/>
                </a:solidFill>
                <a:latin typeface="Times New Roman Regular" panose="02020603050405020304" charset="0"/>
                <a:cs typeface="Times New Roman Regular" panose="02020603050405020304" charset="0"/>
              </a:rPr>
              <a:t>  </a:t>
            </a:r>
            <a:r>
              <a:rPr lang="en-US" altLang="en-US" sz="2400" dirty="0">
                <a:solidFill>
                  <a:srgbClr val="000066"/>
                </a:solidFill>
                <a:latin typeface="Times New Roman Regular" panose="02020603050405020304" charset="0"/>
                <a:cs typeface="Times New Roman Regular" panose="02020603050405020304" charset="0"/>
              </a:rPr>
              <a:t>   </a:t>
            </a:r>
          </a:p>
        </p:txBody>
      </p:sp>
      <p:sp>
        <p:nvSpPr>
          <p:cNvPr id="2" name="TextBox 1"/>
          <p:cNvSpPr txBox="1"/>
          <p:nvPr/>
        </p:nvSpPr>
        <p:spPr>
          <a:xfrm>
            <a:off x="762002" y="757567"/>
            <a:ext cx="7888605" cy="829945"/>
          </a:xfrm>
          <a:prstGeom prst="rect">
            <a:avLst/>
          </a:prstGeom>
          <a:noFill/>
        </p:spPr>
        <p:txBody>
          <a:bodyPr wrap="square" lIns="91416" tIns="45708" rIns="91416" bIns="45708" rtlCol="0">
            <a:spAutoFit/>
          </a:bodyPr>
          <a:lstStyle/>
          <a:p>
            <a:r>
              <a:rPr lang="en-US" altLang="en-US" sz="2400" b="1" dirty="0">
                <a:solidFill>
                  <a:srgbClr val="CC0000"/>
                </a:solidFill>
                <a:latin typeface="Times New Roman Bold" panose="02020603050405020304" charset="0"/>
                <a:cs typeface="Times New Roman Bold" panose="02020603050405020304" charset="0"/>
              </a:rPr>
              <a:t>Câu 2</a:t>
            </a:r>
            <a:r>
              <a:rPr lang="en-US" altLang="en-US" sz="2400" b="1" dirty="0">
                <a:solidFill>
                  <a:srgbClr val="000066"/>
                </a:solidFill>
                <a:latin typeface="Times New Roman Bold" panose="02020603050405020304" charset="0"/>
                <a:cs typeface="Times New Roman Bold" panose="02020603050405020304" charset="0"/>
              </a:rPr>
              <a:t>: Tại sao khi bị sốt người ta lại dùng túi nước đá chườm lên trán?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2237"/>
                                        </p:tgtEl>
                                        <p:attrNameLst>
                                          <p:attrName>style.visibility</p:attrName>
                                        </p:attrNameLst>
                                      </p:cBhvr>
                                      <p:to>
                                        <p:strVal val="visible"/>
                                      </p:to>
                                    </p:set>
                                    <p:animEffect transition="in" filter="randombar(horizontal)">
                                      <p:cBhvr>
                                        <p:cTn id="12" dur="500"/>
                                        <p:tgtEl>
                                          <p:spTgt spid="22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4259" name="Rectangle 3"/>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60" name="Rectangle 4"/>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61" name="Rectangle 5"/>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62" name="Rectangle 6"/>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74" name="Text Box 18"/>
          <p:cNvSpPr txBox="1">
            <a:spLocks noChangeArrowheads="1"/>
          </p:cNvSpPr>
          <p:nvPr/>
        </p:nvSpPr>
        <p:spPr bwMode="auto">
          <a:xfrm>
            <a:off x="402602" y="561975"/>
            <a:ext cx="85655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lgn="l">
              <a:spcBef>
                <a:spcPct val="50000"/>
              </a:spcBef>
            </a:pPr>
            <a:r>
              <a:rPr lang="en-US" altLang="en-US" sz="2000" dirty="0">
                <a:solidFill>
                  <a:srgbClr val="CC0000"/>
                </a:solidFill>
                <a:latin typeface="Times New Roman Regular" panose="02020603050405020304" charset="0"/>
                <a:cs typeface="Times New Roman Regular" panose="02020603050405020304" charset="0"/>
              </a:rPr>
              <a:t>   </a:t>
            </a:r>
            <a:r>
              <a:rPr lang="en-US" altLang="en-US" sz="2400" b="1" dirty="0">
                <a:solidFill>
                  <a:srgbClr val="CC0000"/>
                </a:solidFill>
                <a:latin typeface="Times New Roman Bold" panose="02020603050405020304" charset="0"/>
                <a:cs typeface="Times New Roman Bold" panose="02020603050405020304" charset="0"/>
              </a:rPr>
              <a:t>Câu 3</a:t>
            </a:r>
            <a:r>
              <a:rPr lang="en-US" altLang="en-US" sz="2400" b="1" dirty="0">
                <a:solidFill>
                  <a:srgbClr val="000066"/>
                </a:solidFill>
                <a:latin typeface="Times New Roman Bold" panose="02020603050405020304" charset="0"/>
                <a:cs typeface="Times New Roman Bold" panose="02020603050405020304" charset="0"/>
              </a:rPr>
              <a:t>: Khi  muốn uống nước mát mà trong nhà chỉ còn nước sôi trong phích, em làm thế nào để có nước nguội uống nhanh?</a:t>
            </a:r>
          </a:p>
          <a:p>
            <a:pPr algn="l">
              <a:spcBef>
                <a:spcPct val="50000"/>
              </a:spcBef>
            </a:pPr>
            <a:r>
              <a:rPr lang="en-US" altLang="en-US" sz="2400" dirty="0">
                <a:latin typeface="Times New Roman Regular" panose="02020603050405020304" charset="0"/>
                <a:cs typeface="Times New Roman Regular" panose="02020603050405020304" charset="0"/>
              </a:rPr>
              <a:t>  + </a:t>
            </a:r>
            <a:r>
              <a:rPr lang="en-US" altLang="en-US" sz="2400">
                <a:latin typeface="Times New Roman Regular" panose="02020603050405020304" charset="0"/>
                <a:cs typeface="Times New Roman Regular" panose="02020603050405020304" charset="0"/>
              </a:rPr>
              <a:t>Rót </a:t>
            </a:r>
            <a:r>
              <a:rPr lang="en-US" altLang="en-US" sz="2400" smtClean="0">
                <a:latin typeface="Times New Roman Regular" panose="02020603050405020304" charset="0"/>
                <a:cs typeface="Times New Roman Regular" panose="02020603050405020304" charset="0"/>
              </a:rPr>
              <a:t>nước </a:t>
            </a:r>
            <a:r>
              <a:rPr lang="en-US" altLang="en-US" sz="2400" dirty="0">
                <a:latin typeface="Times New Roman Regular" panose="02020603050405020304" charset="0"/>
                <a:cs typeface="Times New Roman Regular" panose="02020603050405020304" charset="0"/>
              </a:rPr>
              <a:t>vào cốc rồi cho đá vào.</a:t>
            </a:r>
          </a:p>
          <a:p>
            <a:pPr algn="l">
              <a:spcBef>
                <a:spcPct val="50000"/>
              </a:spcBef>
            </a:pPr>
            <a:r>
              <a:rPr lang="en-US" altLang="en-US" sz="2400" dirty="0">
                <a:latin typeface="Times New Roman Regular" panose="02020603050405020304" charset="0"/>
                <a:cs typeface="Times New Roman Regular" panose="02020603050405020304" charset="0"/>
              </a:rPr>
              <a:t>  + Rót nước vào cốc sau đó đặt cốc nước vào chậu nước lạnh.</a:t>
            </a:r>
            <a:r>
              <a:rPr lang="en-US" altLang="en-US" sz="2400" dirty="0">
                <a:solidFill>
                  <a:srgbClr val="000066"/>
                </a:solidFill>
                <a:latin typeface="Times New Roman Regular" panose="02020603050405020304" charset="0"/>
                <a:cs typeface="Times New Roman Regular" panose="02020603050405020304" charset="0"/>
              </a:rPr>
              <a:t>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4274">
                                            <p:txEl>
                                              <p:pRg st="2" end="2"/>
                                            </p:txEl>
                                          </p:spTgt>
                                        </p:tgtEl>
                                        <p:attrNameLst>
                                          <p:attrName>style.visibility</p:attrName>
                                        </p:attrNameLst>
                                      </p:cBhvr>
                                      <p:to>
                                        <p:strVal val="visible"/>
                                      </p:to>
                                    </p:set>
                                    <p:animEffect transition="in" filter="box(in)">
                                      <p:cBhvr>
                                        <p:cTn id="10" dur="500"/>
                                        <p:tgtEl>
                                          <p:spTgt spid="22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39" y="134480"/>
            <a:ext cx="86698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2552699" y="666750"/>
            <a:ext cx="3657600" cy="532860"/>
          </a:xfrm>
          <a:prstGeom prst="rect">
            <a:avLst/>
          </a:prstGeom>
        </p:spPr>
        <p:txBody>
          <a:bodyPr lIns="60010" tIns="30011" rIns="60010" bIns="30011"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900" b="1" cap="all">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rPr>
              <a:t>Bài học</a:t>
            </a:r>
            <a:endParaRPr lang="en-US" sz="2900" b="1"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endParaRPr>
          </a:p>
        </p:txBody>
      </p:sp>
      <p:sp>
        <p:nvSpPr>
          <p:cNvPr id="396296" name="Rectangle 2"/>
          <p:cNvSpPr>
            <a:spLocks noChangeArrowheads="1"/>
          </p:cNvSpPr>
          <p:nvPr/>
        </p:nvSpPr>
        <p:spPr bwMode="auto">
          <a:xfrm>
            <a:off x="1143007" y="1352556"/>
            <a:ext cx="6781799" cy="13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9" rIns="68568"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sz="2800">
                <a:solidFill>
                  <a:srgbClr val="8C2FBF"/>
                </a:solidFill>
                <a:latin typeface="+mj-lt"/>
              </a:rPr>
              <a:t>Vật có nhiệt độ cao sẽ truyền nhiệt cho vật có nhiệt độ thấp; các vật thu nhiệt sẽ nóng lên; các vật tỏa nhiệt sẽ lạnh đi.</a:t>
            </a:r>
            <a:endParaRPr lang="vi-VN" sz="2800" dirty="0">
              <a:solidFill>
                <a:srgbClr val="8C2FBF"/>
              </a:solidFill>
              <a:latin typeface="+mj-lt"/>
            </a:endParaRPr>
          </a:p>
        </p:txBody>
      </p:sp>
      <p:sp>
        <p:nvSpPr>
          <p:cNvPr id="396297" name="Rectangle 6"/>
          <p:cNvSpPr>
            <a:spLocks noChangeArrowheads="1"/>
          </p:cNvSpPr>
          <p:nvPr/>
        </p:nvSpPr>
        <p:spPr bwMode="auto">
          <a:xfrm>
            <a:off x="1140533" y="2800351"/>
            <a:ext cx="6784273" cy="93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9" rIns="68568"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664"/>
            <a:r>
              <a:rPr lang="vi-VN" altLang="en-US" sz="2800">
                <a:solidFill>
                  <a:srgbClr val="FF0000"/>
                </a:solidFill>
                <a:latin typeface="Times New Roman" panose="02020603050405020304" pitchFamily="18" charset="0"/>
                <a:cs typeface="Times New Roman" panose="02020603050405020304" pitchFamily="18" charset="0"/>
              </a:rPr>
              <a:t>Nước và các chất lỏng khác nở ra khi nóng lên và co lại khi lạnh đi.</a:t>
            </a:r>
            <a:endParaRPr lang="en-US" altLang="en-US" sz="2800" dirty="0">
              <a:solidFill>
                <a:srgbClr val="FF0000"/>
              </a:solidFill>
              <a:latin typeface=".VnTime" pitchFamily="34" charset="0"/>
              <a:cs typeface="Times New Roman" panose="02020603050405020304" pitchFamily="18" charset="0"/>
            </a:endParaRPr>
          </a:p>
        </p:txBody>
      </p:sp>
    </p:spTree>
    <p:extLst>
      <p:ext uri="{BB962C8B-B14F-4D97-AF65-F5344CB8AC3E}">
        <p14:creationId xmlns:p14="http://schemas.microsoft.com/office/powerpoint/2010/main" val="603892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Box 1"/>
          <p:cNvSpPr txBox="1"/>
          <p:nvPr/>
        </p:nvSpPr>
        <p:spPr>
          <a:xfrm>
            <a:off x="990600" y="2190750"/>
            <a:ext cx="6927850" cy="706755"/>
          </a:xfrm>
          <a:prstGeom prst="rect">
            <a:avLst/>
          </a:prstGeom>
          <a:noFill/>
        </p:spPr>
        <p:txBody>
          <a:bodyPr wrap="square" lIns="91416" tIns="45708" rIns="91416" bIns="45708" rtlCol="0">
            <a:prstTxWarp prst="textNoShape">
              <a:avLst/>
            </a:prstTxWarp>
            <a:spAutoFit/>
          </a:bodyPr>
          <a:lstStyle/>
          <a:p>
            <a:pPr algn="ctr"/>
            <a:r>
              <a:rPr lang="vi-VN" altLang="en-US" sz="4000" b="1" smtClean="0">
                <a:solidFill>
                  <a:srgbClr val="FF0000"/>
                </a:solidFill>
                <a:latin typeface="Times New Roman" panose="02020603050405020304" pitchFamily="18" charset="0"/>
                <a:cs typeface="Times New Roman" panose="02020603050405020304" pitchFamily="18" charset="0"/>
              </a:rPr>
              <a:t>VẬN DỤNG</a:t>
            </a:r>
            <a:endParaRPr lang="vi-VN" alt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13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5" y="152400"/>
            <a:ext cx="4343400" cy="38671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152400"/>
            <a:ext cx="4572000" cy="38671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AutoShape 15"/>
          <p:cNvSpPr txBox="1">
            <a:spLocks noChangeArrowheads="1"/>
          </p:cNvSpPr>
          <p:nvPr/>
        </p:nvSpPr>
        <p:spPr>
          <a:xfrm>
            <a:off x="2626425" y="4223163"/>
            <a:ext cx="3505200" cy="558388"/>
          </a:xfrm>
          <a:prstGeom prst="foldedCorner">
            <a:avLst>
              <a:gd name="adj" fmla="val 12500"/>
            </a:avLst>
          </a:prstGeom>
          <a:solidFill>
            <a:schemeClr val="accent6">
              <a:lumMod val="40000"/>
              <a:lumOff val="60000"/>
            </a:schemeClr>
          </a:solidFill>
          <a:extLst/>
        </p:spPr>
        <p:style>
          <a:lnRef idx="1">
            <a:schemeClr val="accent3"/>
          </a:lnRef>
          <a:fillRef idx="2">
            <a:schemeClr val="accent3"/>
          </a:fillRef>
          <a:effectRef idx="1">
            <a:schemeClr val="accent3"/>
          </a:effectRef>
          <a:fontRef idx="minor">
            <a:schemeClr val="dk1"/>
          </a:fontRef>
        </p:style>
        <p:txBody>
          <a:bodyPr vert="horz" lIns="91416" tIns="45708" rIns="91416" bIns="45708"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Tx/>
              <a:buNone/>
            </a:pPr>
            <a:r>
              <a:rPr lang="vi-VN" altLang="en-US" sz="2800" b="1">
                <a:latin typeface="Times New Roman Bold" panose="02020603050405020304" charset="0"/>
                <a:cs typeface="Times New Roman Bold" panose="02020603050405020304" charset="0"/>
              </a:rPr>
              <a:t>   </a:t>
            </a:r>
          </a:p>
          <a:p>
            <a:pPr algn="ctr">
              <a:buFontTx/>
              <a:buNone/>
            </a:pPr>
            <a:r>
              <a:rPr lang="en-US" altLang="en-US" b="1">
                <a:latin typeface="Times New Roman Bold" panose="02020603050405020304" charset="0"/>
                <a:cs typeface="Times New Roman Bold" panose="02020603050405020304" charset="0"/>
              </a:rPr>
              <a:t>    </a:t>
            </a:r>
            <a:r>
              <a:rPr lang="en-US" altLang="en-US" sz="9600" b="1">
                <a:latin typeface="Times New Roman Regular"/>
                <a:cs typeface="Times New Roman Bold" panose="02020603050405020304" charset="0"/>
              </a:rPr>
              <a:t>Đây là hình ảnh gì?</a:t>
            </a:r>
            <a:endParaRPr lang="en-US" altLang="en-US" sz="9600" b="1" dirty="0">
              <a:latin typeface="Times New Roman Regular"/>
              <a:cs typeface="Times New Roman Bold" panose="02020603050405020304" charset="0"/>
            </a:endParaRPr>
          </a:p>
        </p:txBody>
      </p:sp>
      <p:sp>
        <p:nvSpPr>
          <p:cNvPr id="6" name="AutoShape 15"/>
          <p:cNvSpPr txBox="1">
            <a:spLocks noChangeArrowheads="1"/>
          </p:cNvSpPr>
          <p:nvPr/>
        </p:nvSpPr>
        <p:spPr>
          <a:xfrm>
            <a:off x="2638300" y="4248150"/>
            <a:ext cx="3505200" cy="558388"/>
          </a:xfrm>
          <a:prstGeom prst="foldedCorner">
            <a:avLst>
              <a:gd name="adj" fmla="val 12500"/>
            </a:avLst>
          </a:prstGeom>
          <a:solidFill>
            <a:schemeClr val="accent6">
              <a:lumMod val="40000"/>
              <a:lumOff val="60000"/>
            </a:schemeClr>
          </a:solidFill>
          <a:extLst/>
        </p:spPr>
        <p:style>
          <a:lnRef idx="1">
            <a:schemeClr val="accent3"/>
          </a:lnRef>
          <a:fillRef idx="2">
            <a:schemeClr val="accent3"/>
          </a:fillRef>
          <a:effectRef idx="1">
            <a:schemeClr val="accent3"/>
          </a:effectRef>
          <a:fontRef idx="minor">
            <a:schemeClr val="dk1"/>
          </a:fontRef>
        </p:style>
        <p:txBody>
          <a:bodyPr vert="horz" lIns="91416" tIns="45708" rIns="91416" bIns="45708"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Tx/>
              <a:buNone/>
            </a:pPr>
            <a:r>
              <a:rPr lang="vi-VN" altLang="en-US" sz="2800" b="1">
                <a:latin typeface="Times New Roman Bold" panose="02020603050405020304" charset="0"/>
                <a:cs typeface="Times New Roman Bold" panose="02020603050405020304" charset="0"/>
              </a:rPr>
              <a:t>   </a:t>
            </a:r>
          </a:p>
          <a:p>
            <a:pPr algn="ctr">
              <a:buFontTx/>
              <a:buNone/>
            </a:pPr>
            <a:r>
              <a:rPr lang="en-US" altLang="en-US" b="1">
                <a:latin typeface="Times New Roman Bold" panose="02020603050405020304" charset="0"/>
                <a:cs typeface="Times New Roman Bold" panose="02020603050405020304" charset="0"/>
              </a:rPr>
              <a:t>    </a:t>
            </a:r>
            <a:r>
              <a:rPr lang="en-US" altLang="en-US" sz="9600" b="1">
                <a:latin typeface="Times New Roman Regular"/>
                <a:cs typeface="Times New Roman Bold" panose="02020603050405020304" charset="0"/>
              </a:rPr>
              <a:t>Vì sao băng lại tan?</a:t>
            </a:r>
            <a:endParaRPr lang="en-US" altLang="en-US" sz="9600" b="1" dirty="0">
              <a:latin typeface="Times New Roman Regular"/>
              <a:cs typeface="Times New Roman Bold" panose="02020603050405020304" charset="0"/>
            </a:endParaRPr>
          </a:p>
        </p:txBody>
      </p:sp>
    </p:spTree>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16558" y="674730"/>
            <a:ext cx="7041642" cy="3416320"/>
          </a:xfrm>
          <a:prstGeom prst="rect">
            <a:avLst/>
          </a:prstGeom>
          <a:noFill/>
        </p:spPr>
        <p:txBody>
          <a:bodyPr wrap="square" lIns="91416" tIns="45708" rIns="91416" bIns="45708" rtlCol="0">
            <a:spAutoFit/>
          </a:bodyPr>
          <a:lstStyle/>
          <a:p>
            <a:pPr algn="ctr"/>
            <a:r>
              <a:rPr lang="en-US" sz="2400" i="1">
                <a:solidFill>
                  <a:srgbClr val="8C2FBF"/>
                </a:solidFill>
                <a:latin typeface="Times New Roman Regular" panose="02020603050405020304" charset="0"/>
                <a:cs typeface="Times New Roman Regular" panose="02020603050405020304" charset="0"/>
              </a:rPr>
              <a:t>Đúng </a:t>
            </a:r>
            <a:r>
              <a:rPr lang="vi-VN" sz="2400" i="1" dirty="0">
                <a:solidFill>
                  <a:srgbClr val="8C2FBF"/>
                </a:solidFill>
                <a:latin typeface="Times New Roman Regular" panose="02020603050405020304" charset="0"/>
                <a:cs typeface="Times New Roman Regular" panose="02020603050405020304" charset="0"/>
              </a:rPr>
              <a:t>ghi Đ</a:t>
            </a:r>
            <a:r>
              <a:rPr lang="en-US" sz="2400" i="1" dirty="0">
                <a:solidFill>
                  <a:srgbClr val="8C2FBF"/>
                </a:solidFill>
                <a:latin typeface="Times New Roman Regular" panose="02020603050405020304" charset="0"/>
                <a:cs typeface="Times New Roman Regular" panose="02020603050405020304" charset="0"/>
              </a:rPr>
              <a:t> – Sai</a:t>
            </a:r>
            <a:r>
              <a:rPr lang="vi-VN" sz="2400" i="1" dirty="0">
                <a:solidFill>
                  <a:srgbClr val="8C2FBF"/>
                </a:solidFill>
                <a:latin typeface="Times New Roman Regular" panose="02020603050405020304" charset="0"/>
                <a:cs typeface="Times New Roman Regular" panose="02020603050405020304" charset="0"/>
              </a:rPr>
              <a:t> ghi S</a:t>
            </a:r>
            <a:endParaRPr lang="en-US" sz="2400" i="1" dirty="0">
              <a:solidFill>
                <a:srgbClr val="8C2FBF"/>
              </a:solidFill>
              <a:latin typeface="Times New Roman Regular" panose="02020603050405020304" charset="0"/>
              <a:cs typeface="Times New Roman Regular" panose="02020603050405020304" charset="0"/>
            </a:endParaRPr>
          </a:p>
          <a:p>
            <a:pPr marL="257102" indent="-257102" algn="just">
              <a:buAutoNum type="arabicPeriod"/>
            </a:pPr>
            <a:r>
              <a:rPr lang="en-US" sz="2400" dirty="0">
                <a:latin typeface="Times New Roman Regular" panose="02020603050405020304" charset="0"/>
                <a:cs typeface="Times New Roman Regular" panose="02020603050405020304" charset="0"/>
              </a:rPr>
              <a:t>Vật nóng có nhiệt độ cao hơn vật lạnh.</a:t>
            </a:r>
          </a:p>
          <a:p>
            <a:pPr marL="257102" indent="-257102" algn="just">
              <a:buAutoNum type="arabicPeriod"/>
            </a:pPr>
            <a:r>
              <a:rPr lang="en-US" sz="2400" dirty="0">
                <a:latin typeface="Times New Roman Regular" panose="02020603050405020304" charset="0"/>
                <a:cs typeface="Times New Roman Regular" panose="02020603050405020304" charset="0"/>
              </a:rPr>
              <a:t>Nhiệt độ của nước đá đang tan là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02" indent="-257102" algn="just">
              <a:buAutoNum type="arabicPeriod"/>
            </a:pPr>
            <a:r>
              <a:rPr lang="en-US" sz="2400" dirty="0">
                <a:latin typeface="Times New Roman Regular" panose="02020603050405020304" charset="0"/>
                <a:cs typeface="Times New Roman Regular" panose="02020603050405020304" charset="0"/>
              </a:rPr>
              <a:t>Vật nóng hơn truyền nhiệt cho vật lạnh hơn.</a:t>
            </a:r>
          </a:p>
          <a:p>
            <a:pPr marL="257102" indent="-257102" algn="just">
              <a:buFontTx/>
              <a:buAutoNum type="arabicPeriod"/>
            </a:pPr>
            <a:r>
              <a:rPr lang="en-US" sz="2400" dirty="0">
                <a:latin typeface="Times New Roman Regular" panose="02020603050405020304" charset="0"/>
                <a:cs typeface="Times New Roman Regular" panose="02020603050405020304" charset="0"/>
              </a:rPr>
              <a:t>Vật nóng lên do tỏa nhiệt và lạnh đi do thu nhiệt.</a:t>
            </a:r>
          </a:p>
          <a:p>
            <a:pPr marL="257102" indent="-257102" algn="just">
              <a:buAutoNum type="arabicPeriod"/>
            </a:pPr>
            <a:r>
              <a:rPr lang="en-US" sz="2400" dirty="0">
                <a:latin typeface="Times New Roman Regular" panose="02020603050405020304" charset="0"/>
                <a:cs typeface="Times New Roman Regular" panose="02020603050405020304" charset="0"/>
              </a:rPr>
              <a:t>Nước và các chất lỏng khác nở ra khi nóng lên và co lại khi lạnh đi.</a:t>
            </a:r>
          </a:p>
          <a:p>
            <a:pPr marL="257102" indent="-257102" algn="just">
              <a:buFontTx/>
              <a:buAutoNum type="arabicPeriod"/>
            </a:pPr>
            <a:r>
              <a:rPr lang="en-US" sz="2400" dirty="0">
                <a:latin typeface="Times New Roman Regular" panose="02020603050405020304" charset="0"/>
                <a:cs typeface="Times New Roman Regular" panose="02020603050405020304" charset="0"/>
              </a:rPr>
              <a:t>Nhiệt độ của hơi nước đang sôi và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02" indent="-257102" algn="just"/>
            <a:endParaRPr lang="en-US" sz="2400" dirty="0">
              <a:latin typeface="Times New Roman Regular" panose="02020603050405020304" charset="0"/>
              <a:cs typeface="Times New Roman Regular" panose="02020603050405020304" charset="0"/>
            </a:endParaRPr>
          </a:p>
        </p:txBody>
      </p:sp>
      <p:sp>
        <p:nvSpPr>
          <p:cNvPr id="2" name="TextBox 1"/>
          <p:cNvSpPr txBox="1"/>
          <p:nvPr/>
        </p:nvSpPr>
        <p:spPr>
          <a:xfrm>
            <a:off x="1141476" y="1054018"/>
            <a:ext cx="476250" cy="461665"/>
          </a:xfrm>
          <a:prstGeom prst="rect">
            <a:avLst/>
          </a:prstGeom>
          <a:noFill/>
        </p:spPr>
        <p:txBody>
          <a:bodyPr wrap="square" lIns="91416" tIns="45708" rIns="91416" bIns="45708" rtlCol="0">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5" name="Rectangle 4"/>
          <p:cNvSpPr/>
          <p:nvPr/>
        </p:nvSpPr>
        <p:spPr>
          <a:xfrm>
            <a:off x="1141478" y="1796968"/>
            <a:ext cx="556689" cy="461665"/>
          </a:xfrm>
          <a:prstGeom prst="rect">
            <a:avLst/>
          </a:prstGeom>
        </p:spPr>
        <p:txBody>
          <a:bodyPr wrap="square" lIns="91416" tIns="45708" rIns="91416" bIns="45708">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5" name="Rectangle 14"/>
          <p:cNvSpPr/>
          <p:nvPr/>
        </p:nvSpPr>
        <p:spPr>
          <a:xfrm>
            <a:off x="1141476" y="2546825"/>
            <a:ext cx="407484" cy="461665"/>
          </a:xfrm>
          <a:prstGeom prst="rect">
            <a:avLst/>
          </a:prstGeom>
        </p:spPr>
        <p:txBody>
          <a:bodyPr wrap="none" lIns="91416" tIns="45708" rIns="91416" bIns="45708">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6" name="Rectangle 15"/>
          <p:cNvSpPr/>
          <p:nvPr/>
        </p:nvSpPr>
        <p:spPr>
          <a:xfrm>
            <a:off x="1167744" y="3261069"/>
            <a:ext cx="407484" cy="461665"/>
          </a:xfrm>
          <a:prstGeom prst="rect">
            <a:avLst/>
          </a:prstGeom>
        </p:spPr>
        <p:txBody>
          <a:bodyPr wrap="none" lIns="91416" tIns="45708" rIns="91416" bIns="45708">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7" name="Rectangle 16"/>
          <p:cNvSpPr/>
          <p:nvPr/>
        </p:nvSpPr>
        <p:spPr>
          <a:xfrm>
            <a:off x="1141476" y="1437775"/>
            <a:ext cx="389850" cy="461665"/>
          </a:xfrm>
          <a:prstGeom prst="rect">
            <a:avLst/>
          </a:prstGeom>
        </p:spPr>
        <p:txBody>
          <a:bodyPr wrap="none" lIns="91416" tIns="45708" rIns="91416" bIns="45708">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
        <p:nvSpPr>
          <p:cNvPr id="18" name="Rectangle 17"/>
          <p:cNvSpPr/>
          <p:nvPr/>
        </p:nvSpPr>
        <p:spPr>
          <a:xfrm>
            <a:off x="1150293" y="2143025"/>
            <a:ext cx="389850" cy="461665"/>
          </a:xfrm>
          <a:prstGeom prst="rect">
            <a:avLst/>
          </a:prstGeom>
        </p:spPr>
        <p:txBody>
          <a:bodyPr wrap="none" lIns="91416" tIns="45708" rIns="91416" bIns="45708">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down)">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anim calcmode="lin" valueType="num">
                                      <p:cBhvr>
                                        <p:cTn id="66" dur="2000" fill="hold"/>
                                        <p:tgtEl>
                                          <p:spTgt spid="18"/>
                                        </p:tgtEl>
                                        <p:attrNameLst>
                                          <p:attrName>ppt_w</p:attrName>
                                        </p:attrNameLst>
                                      </p:cBhvr>
                                      <p:tavLst>
                                        <p:tav tm="0" fmla="#ppt_w*sin(2.5*pi*$)">
                                          <p:val>
                                            <p:fltVal val="0"/>
                                          </p:val>
                                        </p:tav>
                                        <p:tav tm="100000">
                                          <p:val>
                                            <p:fltVal val="1"/>
                                          </p:val>
                                        </p:tav>
                                      </p:tavLst>
                                    </p:anim>
                                    <p:anim calcmode="lin" valueType="num">
                                      <p:cBhvr>
                                        <p:cTn id="6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heel(1)">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circle(in)">
                                      <p:cBhvr>
                                        <p:cTn id="85" dur="2000"/>
                                        <p:tgtEl>
                                          <p:spTgt spid="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51"/>
            <a:ext cx="8153400" cy="3394472"/>
          </a:xfrm>
        </p:spPr>
        <p:txBody>
          <a:bodyPr>
            <a:normAutofit/>
          </a:bodyPr>
          <a:lstStyle/>
          <a:p>
            <a:pPr marL="0" indent="0" algn="just">
              <a:buNone/>
            </a:pPr>
            <a:r>
              <a:rPr lang="vi-VN" altLang="en-US" sz="2800">
                <a:latin typeface="Times New Roman" panose="02020603050405020304" pitchFamily="18" charset="0"/>
                <a:cs typeface="Times New Roman" panose="02020603050405020304" pitchFamily="18" charset="0"/>
              </a:rPr>
              <a:t>- HS biết và n</a:t>
            </a:r>
            <a:r>
              <a:rPr lang="en-US" sz="2800">
                <a:latin typeface="Times New Roman" panose="02020603050405020304" pitchFamily="18" charset="0"/>
                <a:cs typeface="Times New Roman" panose="02020603050405020304" pitchFamily="18" charset="0"/>
              </a:rPr>
              <a:t>êu được ví dụ về các vật  thu nhiệt sẽ nóng lên các vật tỏa nhiệt sẽ lạnh đi, về sự truyền nhiệt.</a:t>
            </a:r>
          </a:p>
          <a:p>
            <a:pPr marL="0" indent="0" algn="just">
              <a:buNone/>
            </a:pPr>
            <a:endParaRPr lang="vi-VN" altLang="en-US" sz="2800">
              <a:latin typeface="Times New Roman" panose="02020603050405020304" pitchFamily="18" charset="0"/>
              <a:cs typeface="Times New Roman" panose="02020603050405020304" pitchFamily="18" charset="0"/>
            </a:endParaRPr>
          </a:p>
          <a:p>
            <a:pPr marL="0" indent="0" algn="just">
              <a:buNone/>
            </a:pPr>
            <a:r>
              <a:rPr lang="vi-VN" altLang="en-US" sz="2800">
                <a:latin typeface="Times New Roman" panose="02020603050405020304" pitchFamily="18" charset="0"/>
                <a:cs typeface="Times New Roman" panose="02020603050405020304" pitchFamily="18" charset="0"/>
              </a:rPr>
              <a:t>- HS</a:t>
            </a:r>
            <a:r>
              <a:rPr lang="en-US" sz="2800">
                <a:latin typeface="Times New Roman" panose="02020603050405020304" pitchFamily="18" charset="0"/>
                <a:cs typeface="Times New Roman" panose="02020603050405020304" pitchFamily="18" charset="0"/>
              </a:rPr>
              <a:t> giải thích được một số hiện tượng đơn giản liên quan đến sự co giãn vì nóng lạnh của chất lỏng. Thực hành trong thực tế.</a:t>
            </a:r>
          </a:p>
        </p:txBody>
      </p:sp>
      <p:pic>
        <p:nvPicPr>
          <p:cNvPr id="4" name="Content Placeholder 1" descr="Capture"/>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6823" y="742950"/>
            <a:ext cx="1127760" cy="1493520"/>
          </a:xfrm>
          <a:prstGeom prst="rect">
            <a:avLst/>
          </a:prstGeom>
        </p:spPr>
      </p:pic>
      <p:pic>
        <p:nvPicPr>
          <p:cNvPr id="5" name="Content Placeholder 1" descr="Capture"/>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1969" y="2388870"/>
            <a:ext cx="1127760" cy="1493520"/>
          </a:xfrm>
          <a:prstGeom prst="rect">
            <a:avLst/>
          </a:prstGeom>
        </p:spPr>
      </p:pic>
    </p:spTree>
    <p:extLst>
      <p:ext uri="{BB962C8B-B14F-4D97-AF65-F5344CB8AC3E}">
        <p14:creationId xmlns:p14="http://schemas.microsoft.com/office/powerpoint/2010/main" val="10619253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4" name="Text Box 12"/>
          <p:cNvSpPr txBox="1">
            <a:spLocks noChangeArrowheads="1"/>
          </p:cNvSpPr>
          <p:nvPr/>
        </p:nvSpPr>
        <p:spPr bwMode="auto">
          <a:xfrm>
            <a:off x="609600" y="2400300"/>
            <a:ext cx="7924800" cy="400110"/>
          </a:xfrm>
          <a:prstGeom prst="rect">
            <a:avLst/>
          </a:prstGeom>
          <a:noFill/>
          <a:ln w="9525">
            <a:noFill/>
            <a:miter lim="800000"/>
            <a:headEnd/>
            <a:tailEnd/>
          </a:ln>
        </p:spPr>
        <p:txBody>
          <a:bodyPr lIns="91432" tIns="45716" rIns="91432" bIns="45716">
            <a:spAutoFit/>
          </a:bodyPr>
          <a:lstStyle/>
          <a:p>
            <a:pPr defTabSz="914355" eaLnBrk="0" fontAlgn="base" hangingPunct="0">
              <a:spcBef>
                <a:spcPct val="50000"/>
              </a:spcBef>
              <a:spcAft>
                <a:spcPct val="0"/>
              </a:spcAft>
            </a:pP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Địa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hình</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của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dải</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ồng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bằng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duyên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hải</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miền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Trung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có</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ặc</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iểm</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gì</a:t>
            </a:r>
            <a:r>
              <a:rPr lang="en-US" sz="2000" dirty="0">
                <a:solidFill>
                  <a:srgbClr val="FFFFFF"/>
                </a:solidFill>
                <a:latin typeface="Times New Roman" pitchFamily="18" charset="0"/>
                <a:cs typeface="Times New Roman" pitchFamily="18"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6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p:cNvSpPr txBox="1">
            <a:spLocks noChangeArrowheads="1"/>
          </p:cNvSpPr>
          <p:nvPr/>
        </p:nvSpPr>
        <p:spPr bwMode="auto">
          <a:xfrm>
            <a:off x="609600" y="2400300"/>
            <a:ext cx="7924800" cy="400110"/>
          </a:xfrm>
          <a:prstGeom prst="rect">
            <a:avLst/>
          </a:prstGeom>
          <a:noFill/>
          <a:ln w="9525">
            <a:noFill/>
            <a:miter lim="800000"/>
            <a:headEnd/>
            <a:tailEnd/>
          </a:ln>
        </p:spPr>
        <p:txBody>
          <a:bodyPr lIns="91432" tIns="45716" rIns="91432" bIns="45716">
            <a:spAutoFit/>
          </a:bodyPr>
          <a:lstStyle/>
          <a:p>
            <a:pPr defTabSz="914355" eaLnBrk="0" fontAlgn="base" hangingPunct="0">
              <a:spcBef>
                <a:spcPct val="50000"/>
              </a:spcBef>
              <a:spcAft>
                <a:spcPct val="0"/>
              </a:spcAft>
            </a:pP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Địa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hình</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của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dải</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ồng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bằng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duyên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hải</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miền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Trung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có</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ặc</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iểm</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gì</a:t>
            </a:r>
            <a:r>
              <a:rPr lang="en-US" sz="2000" dirty="0">
                <a:solidFill>
                  <a:srgbClr val="FFFFFF"/>
                </a:solidFill>
                <a:latin typeface="Times New Roman" pitchFamily="18" charset="0"/>
                <a:cs typeface="Times New Roman" pitchFamily="18" charset="0"/>
              </a:rPr>
              <a:t>?</a:t>
            </a:r>
          </a:p>
        </p:txBody>
      </p:sp>
      <p:sp>
        <p:nvSpPr>
          <p:cNvPr id="8" name="Rounded Rectangle 7"/>
          <p:cNvSpPr/>
          <p:nvPr/>
        </p:nvSpPr>
        <p:spPr>
          <a:xfrm>
            <a:off x="1143000" y="471488"/>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defTabSz="914355" eaLnBrk="0" fontAlgn="base" hangingPunct="0">
              <a:spcBef>
                <a:spcPct val="0"/>
              </a:spcBef>
              <a:spcAft>
                <a:spcPct val="0"/>
              </a:spcAft>
              <a:defRPr/>
            </a:pPr>
            <a:r>
              <a:rPr lang="en-US" b="1" dirty="0">
                <a:solidFill>
                  <a:srgbClr val="002060"/>
                </a:solidFill>
                <a:latin typeface="Times New Roman" panose="02020603050405020304" pitchFamily="18" charset="0"/>
                <a:cs typeface="Times New Roman" panose="02020603050405020304" pitchFamily="18" charset="0"/>
              </a:rPr>
              <a:t>GHI VỞ</a:t>
            </a:r>
          </a:p>
        </p:txBody>
      </p:sp>
      <p:sp>
        <p:nvSpPr>
          <p:cNvPr id="9" name="TextBox 3"/>
          <p:cNvSpPr txBox="1">
            <a:spLocks noChangeArrowheads="1"/>
          </p:cNvSpPr>
          <p:nvPr/>
        </p:nvSpPr>
        <p:spPr bwMode="auto">
          <a:xfrm>
            <a:off x="1422400" y="471490"/>
            <a:ext cx="7086600"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defTabSz="914355" eaLnBrk="0" fontAlgn="base" hangingPunct="0">
              <a:spcBef>
                <a:spcPct val="0"/>
              </a:spcBef>
              <a:spcAft>
                <a:spcPct val="0"/>
              </a:spcAft>
            </a:pPr>
            <a:r>
              <a:rPr lang="en-US" altLang="en-US" sz="2400" b="1">
                <a:solidFill>
                  <a:srgbClr val="000000"/>
                </a:solidFill>
                <a:cs typeface="Times New Roman" pitchFamily="18" charset="0"/>
              </a:rPr>
              <a:t>Thứ    ngày   tháng 3 năm 2022</a:t>
            </a:r>
          </a:p>
          <a:p>
            <a:pPr algn="ctr" defTabSz="914355" eaLnBrk="0" fontAlgn="base" hangingPunct="0">
              <a:spcBef>
                <a:spcPct val="0"/>
              </a:spcBef>
              <a:spcAft>
                <a:spcPct val="0"/>
              </a:spcAft>
            </a:pPr>
            <a:r>
              <a:rPr lang="en-US" altLang="en-US" sz="2400" b="1">
                <a:solidFill>
                  <a:srgbClr val="000000"/>
                </a:solidFill>
                <a:cs typeface="Times New Roman" pitchFamily="18" charset="0"/>
              </a:rPr>
              <a:t>Khoa học</a:t>
            </a:r>
          </a:p>
          <a:p>
            <a:pPr algn="ctr" defTabSz="914355" eaLnBrk="0" fontAlgn="base" hangingPunct="0">
              <a:spcBef>
                <a:spcPct val="0"/>
              </a:spcBef>
              <a:spcAft>
                <a:spcPct val="0"/>
              </a:spcAft>
            </a:pPr>
            <a:r>
              <a:rPr lang="en-US" altLang="en-US" sz="2400" b="1" smtClean="0">
                <a:solidFill>
                  <a:srgbClr val="FF0000"/>
                </a:solidFill>
                <a:cs typeface="Times New Roman" pitchFamily="18" charset="0"/>
              </a:rPr>
              <a:t>Nóng lạnh và nhiệt độ (Tiếp - 102)</a:t>
            </a:r>
            <a:endParaRPr lang="en-US" altLang="en-US" sz="2400" b="1">
              <a:solidFill>
                <a:srgbClr val="FF0000"/>
              </a:solidFill>
              <a:cs typeface="Times New Roman" pitchFamily="18" charset="0"/>
            </a:endParaRPr>
          </a:p>
        </p:txBody>
      </p:sp>
      <p:sp>
        <p:nvSpPr>
          <p:cNvPr id="10" name="Rectangle 1"/>
          <p:cNvSpPr>
            <a:spLocks noChangeArrowheads="1"/>
          </p:cNvSpPr>
          <p:nvPr/>
        </p:nvSpPr>
        <p:spPr bwMode="auto">
          <a:xfrm>
            <a:off x="609600" y="1885950"/>
            <a:ext cx="8128000"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algn="just" defTabSz="914355"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1. </a:t>
            </a:r>
            <a:r>
              <a:rPr lang="en-US" sz="2400" b="1" smtClean="0">
                <a:solidFill>
                  <a:srgbClr val="000000"/>
                </a:solidFill>
                <a:latin typeface="Times New Roman" pitchFamily="18" charset="0"/>
                <a:cs typeface="Times New Roman" pitchFamily="18" charset="0"/>
              </a:rPr>
              <a:t>Vật có nhiệt độ cao truyền nhiệt cho vật có nhiệt độ thấp.</a:t>
            </a:r>
            <a:endParaRPr lang="en-US" sz="2400" b="1">
              <a:solidFill>
                <a:srgbClr val="000000"/>
              </a:solidFill>
              <a:latin typeface="Times New Roman" pitchFamily="18" charset="0"/>
              <a:cs typeface="Times New Roman" pitchFamily="18" charset="0"/>
            </a:endParaRPr>
          </a:p>
          <a:p>
            <a:pPr algn="just" defTabSz="914355" eaLnBrk="0" fontAlgn="base" hangingPunct="0">
              <a:spcBef>
                <a:spcPct val="0"/>
              </a:spcBef>
              <a:spcAft>
                <a:spcPct val="0"/>
              </a:spcAft>
            </a:pPr>
            <a:r>
              <a:rPr lang="en-US" altLang="en-US" sz="2400" b="1" smtClean="0">
                <a:solidFill>
                  <a:srgbClr val="000000"/>
                </a:solidFill>
                <a:latin typeface="Times New Roman" pitchFamily="18" charset="0"/>
                <a:cs typeface="Times New Roman" pitchFamily="18" charset="0"/>
              </a:rPr>
              <a:t>2</a:t>
            </a:r>
            <a:r>
              <a:rPr lang="en-US" altLang="en-US" sz="2400" b="1">
                <a:solidFill>
                  <a:srgbClr val="000000"/>
                </a:solidFill>
                <a:latin typeface="Times New Roman" pitchFamily="18" charset="0"/>
                <a:cs typeface="Times New Roman" pitchFamily="18" charset="0"/>
              </a:rPr>
              <a:t>. </a:t>
            </a:r>
            <a:r>
              <a:rPr lang="en-US" altLang="en-US" sz="2400" b="1" smtClean="0">
                <a:solidFill>
                  <a:srgbClr val="000000"/>
                </a:solidFill>
                <a:latin typeface="Times New Roman" pitchFamily="18" charset="0"/>
                <a:cs typeface="Times New Roman" pitchFamily="18" charset="0"/>
              </a:rPr>
              <a:t>Vật thu nhiệt sẽ nóng lên, vật tỏa nhiệt sẽ lạnh đi.</a:t>
            </a:r>
          </a:p>
          <a:p>
            <a:pPr algn="just" defTabSz="914355" eaLnBrk="0" fontAlgn="base" hangingPunct="0">
              <a:spcBef>
                <a:spcPct val="0"/>
              </a:spcBef>
              <a:spcAft>
                <a:spcPct val="0"/>
              </a:spcAft>
            </a:pPr>
            <a:r>
              <a:rPr lang="en-US" altLang="en-US" sz="2400" b="1" smtClean="0">
                <a:solidFill>
                  <a:srgbClr val="000000"/>
                </a:solidFill>
                <a:latin typeface="Times New Roman" pitchFamily="18" charset="0"/>
                <a:cs typeface="Times New Roman" pitchFamily="18" charset="0"/>
              </a:rPr>
              <a:t>3. Chất lỏng nở ra khi nóng lên, co lại khi lạnh đi.</a:t>
            </a:r>
            <a:endParaRPr lang="en-US" altLang="en-US"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7006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0844"/>
                                        </p:tgtEl>
                                        <p:attrNameLst>
                                          <p:attrName>style.visibility</p:attrName>
                                        </p:attrNameLst>
                                      </p:cBhvr>
                                      <p:to>
                                        <p:strVal val="visible"/>
                                      </p:to>
                                    </p:set>
                                    <p:animEffect transition="in" filter="diamond(in)">
                                      <p:cBhvr>
                                        <p:cTn id="7" dur="2000"/>
                                        <p:tgtEl>
                                          <p:spTgt spid="120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20844"/>
                                        </p:tgtEl>
                                      </p:cBhvr>
                                    </p:animEffect>
                                    <p:set>
                                      <p:cBhvr>
                                        <p:cTn id="12" dur="1" fill="hold">
                                          <p:stCondLst>
                                            <p:cond delay="499"/>
                                          </p:stCondLst>
                                        </p:cTn>
                                        <p:tgtEl>
                                          <p:spTgt spid="1208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p:bldP spid="120844"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3581400" y="666762"/>
            <a:ext cx="3962400" cy="2300605"/>
          </a:xfrm>
          <a:prstGeom prst="wedgeEllipseCallout">
            <a:avLst>
              <a:gd name="adj1" fmla="val -47609"/>
              <a:gd name="adj2" fmla="val 512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lnSpc>
                <a:spcPct val="120000"/>
              </a:lnSpc>
            </a:pP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a:solidFill>
                  <a:schemeClr val="tx1"/>
                </a:solidFill>
                <a:latin typeface="Times New Roman" panose="02020603050405020304" pitchFamily="18" charset="0"/>
                <a:cs typeface="Times New Roman" panose="02020603050405020304" pitchFamily="18" charset="0"/>
              </a:rPr>
              <a:t>, của người</a:t>
            </a:r>
            <a:r>
              <a:rPr lang="en-US" sz="2400" dirty="0">
                <a:solidFill>
                  <a:schemeClr val="tx1"/>
                </a:solidFill>
                <a:latin typeface="Times New Roman" panose="02020603050405020304" pitchFamily="18" charset="0"/>
                <a:cs typeface="Times New Roman" panose="02020603050405020304" pitchFamily="18" charset="0"/>
              </a:rPr>
              <a:t>,</a:t>
            </a:r>
          </a:p>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cụ</a:t>
            </a:r>
            <a:r>
              <a:rPr lang="en-US" sz="2400">
                <a:solidFill>
                  <a:schemeClr val="tx1"/>
                </a:solidFill>
                <a:latin typeface="Times New Roman" panose="02020603050405020304" pitchFamily="18" charset="0"/>
                <a:cs typeface="Times New Roman" panose="02020603050405020304" pitchFamily="18" charset="0"/>
              </a:rPr>
              <a:t> gì?</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1" y="2033907"/>
            <a:ext cx="3393440" cy="283591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62" tIns="34289" rIns="68562" bIns="34289" fromWordArt="1">
            <a:prstTxWarp prst="textWave1">
              <a:avLst>
                <a:gd name="adj1" fmla="val 13005"/>
                <a:gd name="adj2" fmla="val 0"/>
              </a:avLst>
            </a:prstTxWarp>
          </a:bodyPr>
          <a:lstStyle/>
          <a:p>
            <a:pPr algn="ctr"/>
            <a:r>
              <a:rPr lang="vi-VN" sz="2700" kern="10" dirty="0">
                <a:ln w="9525">
                  <a:solidFill>
                    <a:srgbClr val="CC99FF"/>
                  </a:solidFill>
                  <a:rou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0" y="361950"/>
            <a:ext cx="3539490" cy="211963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9604" b="15707"/>
          <a:stretch>
            <a:fillRect/>
          </a:stretch>
        </p:blipFill>
        <p:spPr>
          <a:xfrm>
            <a:off x="702312" y="2660015"/>
            <a:ext cx="3536950" cy="204025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2" y="361316"/>
            <a:ext cx="4158615" cy="436054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4251960" y="339726"/>
            <a:ext cx="4587240" cy="270256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lnSpc>
                <a:spcPct val="120000"/>
              </a:lnSpc>
            </a:pPr>
            <a:endParaRPr lang="en-US" sz="4400">
              <a:solidFill>
                <a:schemeClr val="tx1"/>
              </a:solidFill>
            </a:endParaRPr>
          </a:p>
        </p:txBody>
      </p:sp>
      <p:sp>
        <p:nvSpPr>
          <p:cNvPr id="3" name="TextBox 2"/>
          <p:cNvSpPr txBox="1"/>
          <p:nvPr/>
        </p:nvSpPr>
        <p:spPr>
          <a:xfrm>
            <a:off x="4800612" y="895351"/>
            <a:ext cx="2820035" cy="1770380"/>
          </a:xfrm>
          <a:prstGeom prst="rect">
            <a:avLst/>
          </a:prstGeom>
          <a:noFill/>
        </p:spPr>
        <p:txBody>
          <a:bodyPr wrap="square" lIns="91416" tIns="45708" rIns="91416" bIns="45708"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4648200" y="895362"/>
            <a:ext cx="3597910" cy="1370965"/>
          </a:xfrm>
          <a:prstGeom prst="rect">
            <a:avLst/>
          </a:prstGeom>
          <a:noFill/>
        </p:spPr>
        <p:txBody>
          <a:bodyPr wrap="square" lIns="91416" tIns="45708" rIns="91416" bIns="45708"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100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7"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769757" y="1873897"/>
            <a:ext cx="3231515" cy="2949575"/>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5090807" y="339737"/>
            <a:ext cx="3519805" cy="2757805"/>
          </a:xfrm>
          <a:prstGeom prst="wedgeEllipseCallout">
            <a:avLst>
              <a:gd name="adj1" fmla="val -86568"/>
              <a:gd name="adj2" fmla="val 272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lnSpc>
                <a:spcPct val="120000"/>
              </a:lnSpc>
            </a:pPr>
            <a:endParaRPr lang="en-US" sz="4400">
              <a:solidFill>
                <a:schemeClr val="tx1"/>
              </a:solidFill>
            </a:endParaRPr>
          </a:p>
        </p:txBody>
      </p:sp>
      <p:sp>
        <p:nvSpPr>
          <p:cNvPr id="3" name="TextBox 2"/>
          <p:cNvSpPr txBox="1"/>
          <p:nvPr/>
        </p:nvSpPr>
        <p:spPr>
          <a:xfrm>
            <a:off x="5506097" y="976630"/>
            <a:ext cx="2647315" cy="1770380"/>
          </a:xfrm>
          <a:prstGeom prst="rect">
            <a:avLst/>
          </a:prstGeom>
          <a:noFill/>
        </p:spPr>
        <p:txBody>
          <a:bodyPr wrap="square" lIns="91416" tIns="45708" rIns="91416" bIns="45708"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5692140" y="822972"/>
            <a:ext cx="2461260" cy="2011045"/>
          </a:xfrm>
          <a:prstGeom prst="rect">
            <a:avLst/>
          </a:prstGeom>
          <a:noFill/>
        </p:spPr>
        <p:txBody>
          <a:bodyPr wrap="square" lIns="91416" tIns="45708" rIns="91416" bIns="45708"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tan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8" name="Content Placeholder 7"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1" y="2033907"/>
            <a:ext cx="3393440" cy="283591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1101102" y="613411"/>
            <a:ext cx="6885305" cy="1568450"/>
          </a:xfrm>
          <a:prstGeom prst="rect">
            <a:avLst/>
          </a:prstGeom>
          <a:noFill/>
        </p:spPr>
        <p:txBody>
          <a:bodyPr wrap="square" lIns="91416" tIns="45708" rIns="91416" bIns="45708" rtlCol="0">
            <a:spAutoFit/>
          </a:bodyPr>
          <a:lstStyle/>
          <a:p>
            <a:pPr algn="ctr"/>
            <a:r>
              <a:rPr lang="vi-VN" altLang="en-US" sz="3200" b="1">
                <a:latin typeface="Times New Roman" panose="02020603050405020304" pitchFamily="18" charset="0"/>
                <a:cs typeface="Times New Roman" panose="02020603050405020304" pitchFamily="18" charset="0"/>
              </a:rPr>
              <a:t>Thứ ... ngày... tháng 3 năm 2022</a:t>
            </a:r>
          </a:p>
          <a:p>
            <a:pPr algn="ctr"/>
            <a:r>
              <a:rPr lang="vi-VN" altLang="en-US" sz="3200" b="1">
                <a:latin typeface="Times New Roman" panose="02020603050405020304" pitchFamily="18" charset="0"/>
                <a:cs typeface="Times New Roman" panose="02020603050405020304" pitchFamily="18" charset="0"/>
              </a:rPr>
              <a:t>Khoa học</a:t>
            </a:r>
          </a:p>
          <a:p>
            <a:pPr algn="ctr"/>
            <a:r>
              <a:rPr lang="vi-VN" altLang="en-US" sz="3200" b="1">
                <a:solidFill>
                  <a:srgbClr val="FF0000"/>
                </a:solidFill>
                <a:latin typeface="Times New Roman" panose="02020603050405020304" pitchFamily="18" charset="0"/>
                <a:cs typeface="Times New Roman" panose="02020603050405020304" pitchFamily="18" charset="0"/>
              </a:rPr>
              <a:t>Nóng, lạnh và nhiệt độ (tiếp theo)</a:t>
            </a:r>
          </a:p>
        </p:txBody>
      </p:sp>
      <p:pic>
        <p:nvPicPr>
          <p:cNvPr id="8194" name="Picture 2" descr="C:\Users\Welcome\Desktop\DẠY HỌC ONL\hình\88041905-avec-la-bande-dessinée-de-caractère-de-thermomètre-de-mégaphone-.jpg"/>
          <p:cNvPicPr>
            <a:picLocks noChangeAspect="1" noChangeArrowheads="1"/>
          </p:cNvPicPr>
          <p:nvPr/>
        </p:nvPicPr>
        <p:blipFill>
          <a:blip r:embed="rId4"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6226810" y="1845310"/>
            <a:ext cx="3298190" cy="3298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51"/>
            <a:ext cx="8153400" cy="3394472"/>
          </a:xfrm>
        </p:spPr>
        <p:txBody>
          <a:bodyPr>
            <a:normAutofit/>
          </a:bodyPr>
          <a:lstStyle/>
          <a:p>
            <a:pPr marL="0" indent="0" algn="just">
              <a:buNone/>
            </a:pPr>
            <a:r>
              <a:rPr lang="vi-VN" altLang="en-US" sz="2800">
                <a:latin typeface="Times New Roman" panose="02020603050405020304" pitchFamily="18" charset="0"/>
                <a:cs typeface="Times New Roman" panose="02020603050405020304" pitchFamily="18" charset="0"/>
              </a:rPr>
              <a:t>- HS biết và n</a:t>
            </a:r>
            <a:r>
              <a:rPr lang="en-US" sz="2800">
                <a:latin typeface="Times New Roman" panose="02020603050405020304" pitchFamily="18" charset="0"/>
                <a:cs typeface="Times New Roman" panose="02020603050405020304" pitchFamily="18" charset="0"/>
              </a:rPr>
              <a:t>êu được ví dụ về các vật  thu nhiệt sẽ nóng lên các vật tỏa nhiệt sẽ lạnh đi, về sự truyền nhiệt.</a:t>
            </a:r>
          </a:p>
          <a:p>
            <a:pPr marL="0" indent="0" algn="just">
              <a:buNone/>
            </a:pPr>
            <a:r>
              <a:rPr lang="vi-VN" altLang="en-US" sz="2800">
                <a:latin typeface="Times New Roman" panose="02020603050405020304" pitchFamily="18" charset="0"/>
                <a:cs typeface="Times New Roman" panose="02020603050405020304" pitchFamily="18" charset="0"/>
              </a:rPr>
              <a:t>- HS</a:t>
            </a:r>
            <a:r>
              <a:rPr lang="en-US" sz="2800">
                <a:latin typeface="Times New Roman" panose="02020603050405020304" pitchFamily="18" charset="0"/>
                <a:cs typeface="Times New Roman" panose="02020603050405020304" pitchFamily="18" charset="0"/>
              </a:rPr>
              <a:t> giải thích được một số hiện tượng đơn giản liên quan đến sự co giãn vì nóng lạnh của chất lỏng. Thực hành trong thực tế.</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1232</Words>
  <Application>Microsoft Office PowerPoint</Application>
  <PresentationFormat>On-screen Show (16:9)</PresentationFormat>
  <Paragraphs>107</Paragraphs>
  <Slides>30</Slides>
  <Notes>5</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Office Theme</vt:lpstr>
      <vt:lpstr>1_Office Theme</vt:lpstr>
      <vt:lpstr>2_Office Theme</vt:lpstr>
      <vt:lpstr>3_Office Theme</vt:lpstr>
      <vt:lpstr>5_Office Theme</vt:lpstr>
      <vt:lpstr>6_Office Theme</vt:lpstr>
      <vt:lpstr>6_Mountain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cp:lastModifiedBy>
  <cp:revision>402</cp:revision>
  <dcterms:created xsi:type="dcterms:W3CDTF">2022-03-06T00:24:00Z</dcterms:created>
  <dcterms:modified xsi:type="dcterms:W3CDTF">2022-03-12T01:30:16Z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1033-11.2.0.11029</vt:lpwstr>
  </property>
  <property fmtid="{D5CDD505-2E9C-101B-9397-08002B2CF9AE}" pid="3" name="ICV">
    <vt:lpwstr>8127DDFF39B542AAB26A8C38A853356A</vt:lpwstr>
  </property>
</Properties>
</file>