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66" r:id="rId3"/>
    <p:sldId id="275" r:id="rId4"/>
    <p:sldId id="257" r:id="rId5"/>
    <p:sldId id="259" r:id="rId6"/>
    <p:sldId id="277" r:id="rId7"/>
    <p:sldId id="268" r:id="rId8"/>
    <p:sldId id="272" r:id="rId9"/>
    <p:sldId id="271" r:id="rId10"/>
    <p:sldId id="260" r:id="rId11"/>
    <p:sldId id="263" r:id="rId12"/>
    <p:sldId id="278" r:id="rId13"/>
    <p:sldId id="262" r:id="rId14"/>
    <p:sldId id="264" r:id="rId15"/>
    <p:sldId id="265" r:id="rId16"/>
    <p:sldId id="273"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90"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8DA52-FBA0-4045-A5C5-80060B63DD27}"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31BAD-87EF-4868-A2A2-2918853C1358}" type="slidenum">
              <a:rPr lang="en-US" smtClean="0"/>
              <a:t>‹#›</a:t>
            </a:fld>
            <a:endParaRPr lang="en-US"/>
          </a:p>
        </p:txBody>
      </p:sp>
    </p:spTree>
    <p:extLst>
      <p:ext uri="{BB962C8B-B14F-4D97-AF65-F5344CB8AC3E}">
        <p14:creationId xmlns:p14="http://schemas.microsoft.com/office/powerpoint/2010/main" val="115022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40931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2797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6E794B-0B84-4B82-9C26-8E53E69CC3B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65048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794B-0B84-4B82-9C26-8E53E69CC3B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170010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794B-0B84-4B82-9C26-8E53E69CC3B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54552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794B-0B84-4B82-9C26-8E53E69CC3B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212026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E794B-0B84-4B82-9C26-8E53E69CC3B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247966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6E794B-0B84-4B82-9C26-8E53E69CC3B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315224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6E794B-0B84-4B82-9C26-8E53E69CC3BE}"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33193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6E794B-0B84-4B82-9C26-8E53E69CC3BE}"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367711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E794B-0B84-4B82-9C26-8E53E69CC3BE}"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93673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E794B-0B84-4B82-9C26-8E53E69CC3B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195738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E794B-0B84-4B82-9C26-8E53E69CC3B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F5A6-8480-42A1-9BB5-F4FBAC0FFA4B}" type="slidenum">
              <a:rPr lang="en-US" smtClean="0"/>
              <a:t>‹#›</a:t>
            </a:fld>
            <a:endParaRPr lang="en-US"/>
          </a:p>
        </p:txBody>
      </p:sp>
    </p:spTree>
    <p:extLst>
      <p:ext uri="{BB962C8B-B14F-4D97-AF65-F5344CB8AC3E}">
        <p14:creationId xmlns:p14="http://schemas.microsoft.com/office/powerpoint/2010/main" val="406335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E794B-0B84-4B82-9C26-8E53E69CC3BE}"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1F5A6-8480-42A1-9BB5-F4FBAC0FFA4B}" type="slidenum">
              <a:rPr lang="en-US" smtClean="0"/>
              <a:t>‹#›</a:t>
            </a:fld>
            <a:endParaRPr lang="en-US"/>
          </a:p>
        </p:txBody>
      </p:sp>
    </p:spTree>
    <p:extLst>
      <p:ext uri="{BB962C8B-B14F-4D97-AF65-F5344CB8AC3E}">
        <p14:creationId xmlns:p14="http://schemas.microsoft.com/office/powerpoint/2010/main" val="393412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730" y="471949"/>
            <a:ext cx="10515600" cy="3819832"/>
          </a:xfrm>
        </p:spPr>
        <p:txBody>
          <a:bodyPr>
            <a:noAutofit/>
          </a:bodyPr>
          <a:lstStyle/>
          <a:p>
            <a:pPr algn="ctr"/>
            <a:br>
              <a:rPr lang="en-US" sz="5400" b="1">
                <a:solidFill>
                  <a:srgbClr val="FF0000"/>
                </a:solidFill>
                <a:latin typeface="Times New Roman" panose="02020603050405020304" pitchFamily="18" charset="0"/>
                <a:cs typeface="Times New Roman" panose="02020603050405020304" pitchFamily="18" charset="0"/>
              </a:rPr>
            </a:br>
            <a:r>
              <a:rPr lang="en-US" sz="5400" b="1">
                <a:solidFill>
                  <a:srgbClr val="FF0000"/>
                </a:solidFill>
                <a:latin typeface="Times New Roman" panose="02020603050405020304" pitchFamily="18" charset="0"/>
                <a:cs typeface="Times New Roman" panose="02020603050405020304" pitchFamily="18" charset="0"/>
              </a:rPr>
              <a:t>CHÀO MỪNG CÁC EM ĐẾN VỚI TIẾT TIẾNG VIỆT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3938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365125"/>
            <a:ext cx="9182100" cy="1325563"/>
          </a:xfrm>
        </p:spPr>
        <p:txBody>
          <a:bodyPr/>
          <a:lstStyle/>
          <a:p>
            <a:r>
              <a:rPr lang="en-US" b="1">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Tìm những chữ cái còn thiếu trong bảng. Học thuộc tên các chữ cái.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0826104"/>
              </p:ext>
            </p:extLst>
          </p:nvPr>
        </p:nvGraphicFramePr>
        <p:xfrm>
          <a:off x="670775" y="2215166"/>
          <a:ext cx="5240628" cy="3657599"/>
        </p:xfrm>
        <a:graphic>
          <a:graphicData uri="http://schemas.openxmlformats.org/drawingml/2006/table">
            <a:tbl>
              <a:tblPr firstRow="1" bandRow="1">
                <a:tableStyleId>{5C22544A-7EE6-4342-B048-85BDC9FD1C3A}</a:tableStyleId>
              </a:tblPr>
              <a:tblGrid>
                <a:gridCol w="1746876">
                  <a:extLst>
                    <a:ext uri="{9D8B030D-6E8A-4147-A177-3AD203B41FA5}">
                      <a16:colId xmlns:a16="http://schemas.microsoft.com/office/drawing/2014/main" val="20000"/>
                    </a:ext>
                  </a:extLst>
                </a:gridCol>
                <a:gridCol w="1746876">
                  <a:extLst>
                    <a:ext uri="{9D8B030D-6E8A-4147-A177-3AD203B41FA5}">
                      <a16:colId xmlns:a16="http://schemas.microsoft.com/office/drawing/2014/main" val="20001"/>
                    </a:ext>
                  </a:extLst>
                </a:gridCol>
                <a:gridCol w="1746876">
                  <a:extLst>
                    <a:ext uri="{9D8B030D-6E8A-4147-A177-3AD203B41FA5}">
                      <a16:colId xmlns:a16="http://schemas.microsoft.com/office/drawing/2014/main" val="20002"/>
                    </a:ext>
                  </a:extLst>
                </a:gridCol>
              </a:tblGrid>
              <a:tr h="574754">
                <a:tc>
                  <a:txBody>
                    <a:bodyPr/>
                    <a:lstStyle/>
                    <a:p>
                      <a:pPr algn="ctr"/>
                      <a:r>
                        <a:rPr lang="en-US" sz="2400" dirty="0">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Chữ cái</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16569">
                <a:tc>
                  <a:txBody>
                    <a:bodyPr/>
                    <a:lstStyle/>
                    <a:p>
                      <a:pPr algn="ctr"/>
                      <a:r>
                        <a:rPr lang="en-US" sz="2400" dirty="0">
                          <a:latin typeface="Times New Roman" panose="02020603050405020304" pitchFamily="18" charset="0"/>
                          <a:cs typeface="Times New Roman" panose="02020603050405020304" pitchFamily="18" charset="0"/>
                        </a:rPr>
                        <a:t>10</a:t>
                      </a:r>
                    </a:p>
                  </a:txBody>
                  <a:tcPr/>
                </a:tc>
                <a:tc>
                  <a:txBody>
                    <a:bodyPr/>
                    <a:lstStyle/>
                    <a:p>
                      <a:pPr algn="ctr"/>
                      <a:r>
                        <a:rPr lang="en-US" sz="2400" dirty="0">
                          <a:latin typeface="Times New Roman" panose="02020603050405020304" pitchFamily="18" charset="0"/>
                          <a:cs typeface="Times New Roman" panose="02020603050405020304" pitchFamily="18" charset="0"/>
                        </a:rPr>
                        <a:t>g</a:t>
                      </a:r>
                    </a:p>
                  </a:txBody>
                  <a:tcPr/>
                </a:tc>
                <a:tc>
                  <a:txBody>
                    <a:bodyPr/>
                    <a:lstStyle/>
                    <a:p>
                      <a:pPr algn="ctr"/>
                      <a:r>
                        <a:rPr lang="en-US" sz="2400" dirty="0">
                          <a:latin typeface="Times New Roman" panose="02020603050405020304" pitchFamily="18" charset="0"/>
                          <a:cs typeface="Times New Roman" panose="02020603050405020304" pitchFamily="18" charset="0"/>
                        </a:rPr>
                        <a:t>giê</a:t>
                      </a:r>
                    </a:p>
                  </a:txBody>
                  <a:tcPr/>
                </a:tc>
                <a:extLst>
                  <a:ext uri="{0D108BD9-81ED-4DB2-BD59-A6C34878D82A}">
                    <a16:rowId xmlns:a16="http://schemas.microsoft.com/office/drawing/2014/main" val="10001"/>
                  </a:ext>
                </a:extLst>
              </a:tr>
              <a:tr h="616569">
                <a:tc>
                  <a:txBody>
                    <a:bodyPr/>
                    <a:lstStyle/>
                    <a:p>
                      <a:pPr algn="ctr"/>
                      <a:r>
                        <a:rPr lang="en-US" sz="2400" dirty="0">
                          <a:latin typeface="Times New Roman" panose="02020603050405020304" pitchFamily="18" charset="0"/>
                          <a:cs typeface="Times New Roman" panose="02020603050405020304" pitchFamily="18" charset="0"/>
                        </a:rPr>
                        <a:t>11</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hát</a:t>
                      </a:r>
                    </a:p>
                  </a:txBody>
                  <a:tcPr/>
                </a:tc>
                <a:extLst>
                  <a:ext uri="{0D108BD9-81ED-4DB2-BD59-A6C34878D82A}">
                    <a16:rowId xmlns:a16="http://schemas.microsoft.com/office/drawing/2014/main" val="10002"/>
                  </a:ext>
                </a:extLst>
              </a:tr>
              <a:tr h="616569">
                <a:tc>
                  <a:txBody>
                    <a:bodyPr/>
                    <a:lstStyle/>
                    <a:p>
                      <a:pPr algn="ctr"/>
                      <a:r>
                        <a:rPr lang="en-US" sz="2400" dirty="0">
                          <a:latin typeface="Times New Roman" panose="02020603050405020304" pitchFamily="18" charset="0"/>
                          <a:cs typeface="Times New Roman" panose="02020603050405020304" pitchFamily="18" charset="0"/>
                        </a:rPr>
                        <a:t>12</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val="10003"/>
                  </a:ext>
                </a:extLst>
              </a:tr>
              <a:tr h="616569">
                <a:tc>
                  <a:txBody>
                    <a:bodyPr/>
                    <a:lstStyle/>
                    <a:p>
                      <a:pPr algn="ctr"/>
                      <a:r>
                        <a:rPr lang="en-US" sz="2400" dirty="0">
                          <a:latin typeface="Times New Roman" panose="02020603050405020304" pitchFamily="18" charset="0"/>
                          <a:cs typeface="Times New Roman" panose="02020603050405020304" pitchFamily="18" charset="0"/>
                        </a:rPr>
                        <a:t>13</a:t>
                      </a:r>
                    </a:p>
                  </a:txBody>
                  <a:tcPr/>
                </a:tc>
                <a:tc>
                  <a:txBody>
                    <a:bodyPr/>
                    <a:lstStyle/>
                    <a:p>
                      <a:pPr algn="ctr"/>
                      <a:r>
                        <a:rPr lang="en-US" sz="2400" dirty="0">
                          <a:latin typeface="Times New Roman" panose="02020603050405020304" pitchFamily="18" charset="0"/>
                          <a:cs typeface="Times New Roman" panose="02020603050405020304" pitchFamily="18" charset="0"/>
                        </a:rPr>
                        <a:t>k</a:t>
                      </a:r>
                    </a:p>
                  </a:txBody>
                  <a:tcPr/>
                </a:tc>
                <a:tc>
                  <a:txBody>
                    <a:bodyPr/>
                    <a:lstStyle/>
                    <a:p>
                      <a:pPr algn="ctr"/>
                      <a:r>
                        <a:rPr lang="en-US" sz="2400" dirty="0">
                          <a:latin typeface="Times New Roman" panose="02020603050405020304" pitchFamily="18" charset="0"/>
                          <a:cs typeface="Times New Roman" panose="02020603050405020304" pitchFamily="18" charset="0"/>
                        </a:rPr>
                        <a:t>ca</a:t>
                      </a:r>
                    </a:p>
                  </a:txBody>
                  <a:tcPr/>
                </a:tc>
                <a:extLst>
                  <a:ext uri="{0D108BD9-81ED-4DB2-BD59-A6C34878D82A}">
                    <a16:rowId xmlns:a16="http://schemas.microsoft.com/office/drawing/2014/main" val="10004"/>
                  </a:ext>
                </a:extLst>
              </a:tr>
              <a:tr h="616569">
                <a:tc>
                  <a:txBody>
                    <a:bodyPr/>
                    <a:lstStyle/>
                    <a:p>
                      <a:pPr algn="ctr"/>
                      <a:r>
                        <a:rPr lang="en-US" sz="2400" dirty="0">
                          <a:latin typeface="Times New Roman" panose="02020603050405020304" pitchFamily="18" charset="0"/>
                          <a:cs typeface="Times New Roman" panose="02020603050405020304" pitchFamily="18" charset="0"/>
                        </a:rPr>
                        <a:t>14</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e-lờ</a:t>
                      </a: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6459296"/>
              </p:ext>
            </p:extLst>
          </p:nvPr>
        </p:nvGraphicFramePr>
        <p:xfrm>
          <a:off x="6462333" y="2215168"/>
          <a:ext cx="5205927" cy="3593202"/>
        </p:xfrm>
        <a:graphic>
          <a:graphicData uri="http://schemas.openxmlformats.org/drawingml/2006/table">
            <a:tbl>
              <a:tblPr firstRow="1" bandRow="1">
                <a:tableStyleId>{5C22544A-7EE6-4342-B048-85BDC9FD1C3A}</a:tableStyleId>
              </a:tblPr>
              <a:tblGrid>
                <a:gridCol w="1735309">
                  <a:extLst>
                    <a:ext uri="{9D8B030D-6E8A-4147-A177-3AD203B41FA5}">
                      <a16:colId xmlns:a16="http://schemas.microsoft.com/office/drawing/2014/main" val="20000"/>
                    </a:ext>
                  </a:extLst>
                </a:gridCol>
                <a:gridCol w="1735309">
                  <a:extLst>
                    <a:ext uri="{9D8B030D-6E8A-4147-A177-3AD203B41FA5}">
                      <a16:colId xmlns:a16="http://schemas.microsoft.com/office/drawing/2014/main" val="20001"/>
                    </a:ext>
                  </a:extLst>
                </a:gridCol>
                <a:gridCol w="1735309">
                  <a:extLst>
                    <a:ext uri="{9D8B030D-6E8A-4147-A177-3AD203B41FA5}">
                      <a16:colId xmlns:a16="http://schemas.microsoft.com/office/drawing/2014/main" val="20002"/>
                    </a:ext>
                  </a:extLst>
                </a:gridCol>
              </a:tblGrid>
              <a:tr h="598867">
                <a:tc>
                  <a:txBody>
                    <a:bodyPr/>
                    <a:lstStyle/>
                    <a:p>
                      <a:pPr algn="ctr"/>
                      <a:r>
                        <a:rPr lang="en-US" sz="2400" dirty="0">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Chữ cái</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98867">
                <a:tc>
                  <a:txBody>
                    <a:bodyPr/>
                    <a:lstStyle/>
                    <a:p>
                      <a:pPr algn="ctr"/>
                      <a:r>
                        <a:rPr lang="en-US" sz="2400" dirty="0">
                          <a:latin typeface="Times New Roman" panose="02020603050405020304" pitchFamily="18" charset="0"/>
                          <a:cs typeface="Times New Roman" panose="02020603050405020304" pitchFamily="18" charset="0"/>
                        </a:rPr>
                        <a:t>15</a:t>
                      </a:r>
                    </a:p>
                  </a:txBody>
                  <a:tcPr/>
                </a:tc>
                <a:tc>
                  <a:txBody>
                    <a:bodyPr/>
                    <a:lstStyle/>
                    <a:p>
                      <a:pPr algn="ctr"/>
                      <a:r>
                        <a:rPr lang="en-US" sz="2400" dirty="0">
                          <a:latin typeface="Times New Roman" panose="02020603050405020304" pitchFamily="18" charset="0"/>
                          <a:cs typeface="Times New Roman" panose="02020603050405020304" pitchFamily="18" charset="0"/>
                        </a:rPr>
                        <a:t>m</a:t>
                      </a:r>
                    </a:p>
                  </a:txBody>
                  <a:tcPr/>
                </a:tc>
                <a:tc>
                  <a:txBody>
                    <a:bodyPr/>
                    <a:lstStyle/>
                    <a:p>
                      <a:pPr algn="ctr"/>
                      <a:r>
                        <a:rPr lang="en-US" sz="2400" dirty="0">
                          <a:latin typeface="Times New Roman" panose="02020603050405020304" pitchFamily="18" charset="0"/>
                          <a:cs typeface="Times New Roman" panose="02020603050405020304" pitchFamily="18" charset="0"/>
                        </a:rPr>
                        <a:t>em-mờ</a:t>
                      </a:r>
                    </a:p>
                  </a:txBody>
                  <a:tcPr/>
                </a:tc>
                <a:extLst>
                  <a:ext uri="{0D108BD9-81ED-4DB2-BD59-A6C34878D82A}">
                    <a16:rowId xmlns:a16="http://schemas.microsoft.com/office/drawing/2014/main" val="10001"/>
                  </a:ext>
                </a:extLst>
              </a:tr>
              <a:tr h="598867">
                <a:tc>
                  <a:txBody>
                    <a:bodyPr/>
                    <a:lstStyle/>
                    <a:p>
                      <a:pPr algn="ctr"/>
                      <a:r>
                        <a:rPr lang="en-US" sz="2400" dirty="0">
                          <a:latin typeface="Times New Roman" panose="02020603050405020304" pitchFamily="18" charset="0"/>
                          <a:cs typeface="Times New Roman" panose="02020603050405020304" pitchFamily="18" charset="0"/>
                        </a:rPr>
                        <a:t>16</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en-nờ</a:t>
                      </a:r>
                    </a:p>
                  </a:txBody>
                  <a:tcPr/>
                </a:tc>
                <a:extLst>
                  <a:ext uri="{0D108BD9-81ED-4DB2-BD59-A6C34878D82A}">
                    <a16:rowId xmlns:a16="http://schemas.microsoft.com/office/drawing/2014/main" val="10002"/>
                  </a:ext>
                </a:extLst>
              </a:tr>
              <a:tr h="598867">
                <a:tc>
                  <a:txBody>
                    <a:bodyPr/>
                    <a:lstStyle/>
                    <a:p>
                      <a:pPr algn="ctr"/>
                      <a:r>
                        <a:rPr lang="en-US" sz="2400" dirty="0">
                          <a:latin typeface="Times New Roman" panose="02020603050405020304" pitchFamily="18" charset="0"/>
                          <a:cs typeface="Times New Roman" panose="02020603050405020304" pitchFamily="18" charset="0"/>
                        </a:rPr>
                        <a:t>17</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val="10003"/>
                  </a:ext>
                </a:extLst>
              </a:tr>
              <a:tr h="598867">
                <a:tc>
                  <a:txBody>
                    <a:bodyPr/>
                    <a:lstStyle/>
                    <a:p>
                      <a:pPr algn="ctr"/>
                      <a:r>
                        <a:rPr lang="en-US" sz="2400" dirty="0">
                          <a:latin typeface="Times New Roman" panose="02020603050405020304" pitchFamily="18" charset="0"/>
                          <a:cs typeface="Times New Roman" panose="02020603050405020304" pitchFamily="18" charset="0"/>
                        </a:rPr>
                        <a:t>18</a:t>
                      </a:r>
                    </a:p>
                  </a:txBody>
                  <a:tcPr/>
                </a:tc>
                <a:tc>
                  <a:txBody>
                    <a:bodyPr/>
                    <a:lstStyle/>
                    <a:p>
                      <a:pPr algn="ctr"/>
                      <a:r>
                        <a:rPr lang="en-US" sz="2400" dirty="0">
                          <a:latin typeface="Times New Roman" panose="02020603050405020304" pitchFamily="18" charset="0"/>
                          <a:cs typeface="Times New Roman" panose="02020603050405020304" pitchFamily="18" charset="0"/>
                        </a:rPr>
                        <a:t>ô</a:t>
                      </a:r>
                    </a:p>
                  </a:txBody>
                  <a:tcPr/>
                </a:tc>
                <a:tc>
                  <a:txBody>
                    <a:bodyPr/>
                    <a:lstStyle/>
                    <a:p>
                      <a:pPr algn="ctr"/>
                      <a:r>
                        <a:rPr lang="en-US" sz="2400" dirty="0">
                          <a:latin typeface="Times New Roman" panose="02020603050405020304" pitchFamily="18" charset="0"/>
                          <a:cs typeface="Times New Roman" panose="02020603050405020304" pitchFamily="18" charset="0"/>
                        </a:rPr>
                        <a:t>ô</a:t>
                      </a:r>
                    </a:p>
                  </a:txBody>
                  <a:tcPr/>
                </a:tc>
                <a:extLst>
                  <a:ext uri="{0D108BD9-81ED-4DB2-BD59-A6C34878D82A}">
                    <a16:rowId xmlns:a16="http://schemas.microsoft.com/office/drawing/2014/main" val="10004"/>
                  </a:ext>
                </a:extLst>
              </a:tr>
              <a:tr h="598867">
                <a:tc>
                  <a:txBody>
                    <a:bodyPr/>
                    <a:lstStyle/>
                    <a:p>
                      <a:pPr algn="ctr"/>
                      <a:r>
                        <a:rPr lang="en-US" sz="2400" dirty="0">
                          <a:latin typeface="Times New Roman" panose="02020603050405020304" pitchFamily="18" charset="0"/>
                          <a:cs typeface="Times New Roman" panose="02020603050405020304" pitchFamily="18" charset="0"/>
                        </a:rPr>
                        <a:t>19</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39512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7438" y="365125"/>
            <a:ext cx="9486900" cy="1325563"/>
          </a:xfrm>
        </p:spPr>
        <p:txBody>
          <a:bodyPr>
            <a:normAutofit/>
          </a:bodyPr>
          <a:lstStyle/>
          <a:p>
            <a:r>
              <a:rPr lang="en-US" b="1">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Tìm những chữ cái còn thiếu trong bảng. Học thuộc tên các chữ cái.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818355"/>
              </p:ext>
            </p:extLst>
          </p:nvPr>
        </p:nvGraphicFramePr>
        <p:xfrm>
          <a:off x="670775" y="2215166"/>
          <a:ext cx="5240628" cy="3657599"/>
        </p:xfrm>
        <a:graphic>
          <a:graphicData uri="http://schemas.openxmlformats.org/drawingml/2006/table">
            <a:tbl>
              <a:tblPr firstRow="1" bandRow="1">
                <a:tableStyleId>{5C22544A-7EE6-4342-B048-85BDC9FD1C3A}</a:tableStyleId>
              </a:tblPr>
              <a:tblGrid>
                <a:gridCol w="1746876">
                  <a:extLst>
                    <a:ext uri="{9D8B030D-6E8A-4147-A177-3AD203B41FA5}">
                      <a16:colId xmlns:a16="http://schemas.microsoft.com/office/drawing/2014/main" val="20000"/>
                    </a:ext>
                  </a:extLst>
                </a:gridCol>
                <a:gridCol w="1746876">
                  <a:extLst>
                    <a:ext uri="{9D8B030D-6E8A-4147-A177-3AD203B41FA5}">
                      <a16:colId xmlns:a16="http://schemas.microsoft.com/office/drawing/2014/main" val="20001"/>
                    </a:ext>
                  </a:extLst>
                </a:gridCol>
                <a:gridCol w="1746876">
                  <a:extLst>
                    <a:ext uri="{9D8B030D-6E8A-4147-A177-3AD203B41FA5}">
                      <a16:colId xmlns:a16="http://schemas.microsoft.com/office/drawing/2014/main" val="20002"/>
                    </a:ext>
                  </a:extLst>
                </a:gridCol>
              </a:tblGrid>
              <a:tr h="574754">
                <a:tc>
                  <a:txBody>
                    <a:bodyPr/>
                    <a:lstStyle/>
                    <a:p>
                      <a:pPr algn="ctr"/>
                      <a:r>
                        <a:rPr lang="en-US" sz="2400" dirty="0">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Chữ cái</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16569">
                <a:tc>
                  <a:txBody>
                    <a:bodyPr/>
                    <a:lstStyle/>
                    <a:p>
                      <a:pPr algn="ctr"/>
                      <a:r>
                        <a:rPr lang="en-US" sz="2400" dirty="0">
                          <a:latin typeface="Times New Roman" panose="02020603050405020304" pitchFamily="18" charset="0"/>
                          <a:cs typeface="Times New Roman" panose="02020603050405020304" pitchFamily="18" charset="0"/>
                        </a:rPr>
                        <a:t>10</a:t>
                      </a:r>
                    </a:p>
                  </a:txBody>
                  <a:tcPr/>
                </a:tc>
                <a:tc>
                  <a:txBody>
                    <a:bodyPr/>
                    <a:lstStyle/>
                    <a:p>
                      <a:pPr algn="ctr"/>
                      <a:r>
                        <a:rPr lang="en-US" sz="2400" dirty="0">
                          <a:latin typeface="Times New Roman" panose="02020603050405020304" pitchFamily="18" charset="0"/>
                          <a:cs typeface="Times New Roman" panose="02020603050405020304" pitchFamily="18" charset="0"/>
                        </a:rPr>
                        <a:t>g</a:t>
                      </a:r>
                    </a:p>
                  </a:txBody>
                  <a:tcPr/>
                </a:tc>
                <a:tc>
                  <a:txBody>
                    <a:bodyPr/>
                    <a:lstStyle/>
                    <a:p>
                      <a:pPr algn="ctr"/>
                      <a:r>
                        <a:rPr lang="en-US" sz="2400" dirty="0">
                          <a:latin typeface="Times New Roman" panose="02020603050405020304" pitchFamily="18" charset="0"/>
                          <a:cs typeface="Times New Roman" panose="02020603050405020304" pitchFamily="18" charset="0"/>
                        </a:rPr>
                        <a:t>giê</a:t>
                      </a:r>
                    </a:p>
                  </a:txBody>
                  <a:tcPr/>
                </a:tc>
                <a:extLst>
                  <a:ext uri="{0D108BD9-81ED-4DB2-BD59-A6C34878D82A}">
                    <a16:rowId xmlns:a16="http://schemas.microsoft.com/office/drawing/2014/main" val="10001"/>
                  </a:ext>
                </a:extLst>
              </a:tr>
              <a:tr h="616569">
                <a:tc>
                  <a:txBody>
                    <a:bodyPr/>
                    <a:lstStyle/>
                    <a:p>
                      <a:pPr algn="ctr"/>
                      <a:r>
                        <a:rPr lang="en-US" sz="2400" dirty="0">
                          <a:latin typeface="Times New Roman" panose="02020603050405020304" pitchFamily="18" charset="0"/>
                          <a:cs typeface="Times New Roman" panose="02020603050405020304" pitchFamily="18" charset="0"/>
                        </a:rPr>
                        <a:t>11</a:t>
                      </a:r>
                    </a:p>
                  </a:txBody>
                  <a:tcPr/>
                </a:tc>
                <a:tc>
                  <a:txBody>
                    <a:bodyP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hát</a:t>
                      </a:r>
                    </a:p>
                  </a:txBody>
                  <a:tcPr/>
                </a:tc>
                <a:extLst>
                  <a:ext uri="{0D108BD9-81ED-4DB2-BD59-A6C34878D82A}">
                    <a16:rowId xmlns:a16="http://schemas.microsoft.com/office/drawing/2014/main" val="10002"/>
                  </a:ext>
                </a:extLst>
              </a:tr>
              <a:tr h="616569">
                <a:tc>
                  <a:txBody>
                    <a:bodyPr/>
                    <a:lstStyle/>
                    <a:p>
                      <a:pPr algn="ctr"/>
                      <a:r>
                        <a:rPr lang="en-US" sz="2400" dirty="0">
                          <a:latin typeface="Times New Roman" panose="02020603050405020304" pitchFamily="18" charset="0"/>
                          <a:cs typeface="Times New Roman" panose="02020603050405020304" pitchFamily="18" charset="0"/>
                        </a:rPr>
                        <a:t>12</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val="10003"/>
                  </a:ext>
                </a:extLst>
              </a:tr>
              <a:tr h="616569">
                <a:tc>
                  <a:txBody>
                    <a:bodyPr/>
                    <a:lstStyle/>
                    <a:p>
                      <a:pPr algn="ctr"/>
                      <a:r>
                        <a:rPr lang="en-US" sz="2400" dirty="0">
                          <a:latin typeface="Times New Roman" panose="02020603050405020304" pitchFamily="18" charset="0"/>
                          <a:cs typeface="Times New Roman" panose="02020603050405020304" pitchFamily="18" charset="0"/>
                        </a:rPr>
                        <a:t>13</a:t>
                      </a:r>
                    </a:p>
                  </a:txBody>
                  <a:tcPr/>
                </a:tc>
                <a:tc>
                  <a:txBody>
                    <a:bodyPr/>
                    <a:lstStyle/>
                    <a:p>
                      <a:pPr algn="ctr"/>
                      <a:r>
                        <a:rPr lang="en-US" sz="2400" dirty="0">
                          <a:latin typeface="Times New Roman" panose="02020603050405020304" pitchFamily="18" charset="0"/>
                          <a:cs typeface="Times New Roman" panose="02020603050405020304" pitchFamily="18" charset="0"/>
                        </a:rPr>
                        <a:t>k</a:t>
                      </a:r>
                    </a:p>
                  </a:txBody>
                  <a:tcPr/>
                </a:tc>
                <a:tc>
                  <a:txBody>
                    <a:bodyPr/>
                    <a:lstStyle/>
                    <a:p>
                      <a:pPr algn="ctr"/>
                      <a:r>
                        <a:rPr lang="en-US" sz="2400" dirty="0">
                          <a:latin typeface="Times New Roman" panose="02020603050405020304" pitchFamily="18" charset="0"/>
                          <a:cs typeface="Times New Roman" panose="02020603050405020304" pitchFamily="18" charset="0"/>
                        </a:rPr>
                        <a:t>ca</a:t>
                      </a:r>
                    </a:p>
                  </a:txBody>
                  <a:tcPr/>
                </a:tc>
                <a:extLst>
                  <a:ext uri="{0D108BD9-81ED-4DB2-BD59-A6C34878D82A}">
                    <a16:rowId xmlns:a16="http://schemas.microsoft.com/office/drawing/2014/main" val="10004"/>
                  </a:ext>
                </a:extLst>
              </a:tr>
              <a:tr h="616569">
                <a:tc>
                  <a:txBody>
                    <a:bodyPr/>
                    <a:lstStyle/>
                    <a:p>
                      <a:pPr algn="ctr"/>
                      <a:r>
                        <a:rPr lang="en-US" sz="2400" dirty="0">
                          <a:latin typeface="Times New Roman" panose="02020603050405020304" pitchFamily="18" charset="0"/>
                          <a:cs typeface="Times New Roman" panose="02020603050405020304" pitchFamily="18" charset="0"/>
                        </a:rPr>
                        <a:t>14</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e-lờ</a:t>
                      </a: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95423423"/>
              </p:ext>
            </p:extLst>
          </p:nvPr>
        </p:nvGraphicFramePr>
        <p:xfrm>
          <a:off x="6462333" y="2215168"/>
          <a:ext cx="5205927" cy="3593202"/>
        </p:xfrm>
        <a:graphic>
          <a:graphicData uri="http://schemas.openxmlformats.org/drawingml/2006/table">
            <a:tbl>
              <a:tblPr firstRow="1" bandRow="1">
                <a:tableStyleId>{5C22544A-7EE6-4342-B048-85BDC9FD1C3A}</a:tableStyleId>
              </a:tblPr>
              <a:tblGrid>
                <a:gridCol w="1735309">
                  <a:extLst>
                    <a:ext uri="{9D8B030D-6E8A-4147-A177-3AD203B41FA5}">
                      <a16:colId xmlns:a16="http://schemas.microsoft.com/office/drawing/2014/main" val="20000"/>
                    </a:ext>
                  </a:extLst>
                </a:gridCol>
                <a:gridCol w="1735309">
                  <a:extLst>
                    <a:ext uri="{9D8B030D-6E8A-4147-A177-3AD203B41FA5}">
                      <a16:colId xmlns:a16="http://schemas.microsoft.com/office/drawing/2014/main" val="20001"/>
                    </a:ext>
                  </a:extLst>
                </a:gridCol>
                <a:gridCol w="1735309">
                  <a:extLst>
                    <a:ext uri="{9D8B030D-6E8A-4147-A177-3AD203B41FA5}">
                      <a16:colId xmlns:a16="http://schemas.microsoft.com/office/drawing/2014/main" val="20002"/>
                    </a:ext>
                  </a:extLst>
                </a:gridCol>
              </a:tblGrid>
              <a:tr h="598867">
                <a:tc>
                  <a:txBody>
                    <a:bodyPr/>
                    <a:lstStyle/>
                    <a:p>
                      <a:pPr algn="ctr"/>
                      <a:r>
                        <a:rPr lang="en-US" sz="2400" dirty="0">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thứ tự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Chữ cái</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Tên</a:t>
                      </a:r>
                      <a:r>
                        <a:rPr lang="en-US" sz="2400" baseline="0" dirty="0">
                          <a:latin typeface="Times New Roman" panose="02020603050405020304" pitchFamily="18" charset="0"/>
                          <a:cs typeface="Times New Roman" panose="02020603050405020304" pitchFamily="18" charset="0"/>
                        </a:rPr>
                        <a:t> chữ cái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98867">
                <a:tc>
                  <a:txBody>
                    <a:bodyPr/>
                    <a:lstStyle/>
                    <a:p>
                      <a:pPr algn="ctr"/>
                      <a:r>
                        <a:rPr lang="en-US" sz="2400" dirty="0">
                          <a:latin typeface="Times New Roman" panose="02020603050405020304" pitchFamily="18" charset="0"/>
                          <a:cs typeface="Times New Roman" panose="02020603050405020304" pitchFamily="18" charset="0"/>
                        </a:rPr>
                        <a:t>15</a:t>
                      </a:r>
                    </a:p>
                  </a:txBody>
                  <a:tcPr/>
                </a:tc>
                <a:tc>
                  <a:txBody>
                    <a:bodyPr/>
                    <a:lstStyle/>
                    <a:p>
                      <a:pPr algn="ctr"/>
                      <a:r>
                        <a:rPr lang="en-US" sz="2400" dirty="0">
                          <a:latin typeface="Times New Roman" panose="02020603050405020304" pitchFamily="18" charset="0"/>
                          <a:cs typeface="Times New Roman" panose="02020603050405020304" pitchFamily="18" charset="0"/>
                        </a:rPr>
                        <a:t>m</a:t>
                      </a:r>
                    </a:p>
                  </a:txBody>
                  <a:tcPr/>
                </a:tc>
                <a:tc>
                  <a:txBody>
                    <a:bodyPr/>
                    <a:lstStyle/>
                    <a:p>
                      <a:pPr algn="ctr"/>
                      <a:r>
                        <a:rPr lang="en-US" sz="2400" dirty="0">
                          <a:latin typeface="Times New Roman" panose="02020603050405020304" pitchFamily="18" charset="0"/>
                          <a:cs typeface="Times New Roman" panose="02020603050405020304" pitchFamily="18" charset="0"/>
                        </a:rPr>
                        <a:t>em-mờ</a:t>
                      </a:r>
                    </a:p>
                  </a:txBody>
                  <a:tcPr/>
                </a:tc>
                <a:extLst>
                  <a:ext uri="{0D108BD9-81ED-4DB2-BD59-A6C34878D82A}">
                    <a16:rowId xmlns:a16="http://schemas.microsoft.com/office/drawing/2014/main" val="10001"/>
                  </a:ext>
                </a:extLst>
              </a:tr>
              <a:tr h="598867">
                <a:tc>
                  <a:txBody>
                    <a:bodyPr/>
                    <a:lstStyle/>
                    <a:p>
                      <a:pPr algn="ctr"/>
                      <a:r>
                        <a:rPr lang="en-US" sz="2400" dirty="0">
                          <a:latin typeface="Times New Roman" panose="02020603050405020304" pitchFamily="18" charset="0"/>
                          <a:cs typeface="Times New Roman" panose="02020603050405020304" pitchFamily="18" charset="0"/>
                        </a:rPr>
                        <a:t>16</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en-nờ</a:t>
                      </a:r>
                    </a:p>
                  </a:txBody>
                  <a:tcPr/>
                </a:tc>
                <a:extLst>
                  <a:ext uri="{0D108BD9-81ED-4DB2-BD59-A6C34878D82A}">
                    <a16:rowId xmlns:a16="http://schemas.microsoft.com/office/drawing/2014/main" val="10002"/>
                  </a:ext>
                </a:extLst>
              </a:tr>
              <a:tr h="598867">
                <a:tc>
                  <a:txBody>
                    <a:bodyPr/>
                    <a:lstStyle/>
                    <a:p>
                      <a:pPr algn="ctr"/>
                      <a:r>
                        <a:rPr lang="en-US" sz="2400" dirty="0">
                          <a:latin typeface="Times New Roman" panose="02020603050405020304" pitchFamily="18" charset="0"/>
                          <a:cs typeface="Times New Roman" panose="02020603050405020304" pitchFamily="18" charset="0"/>
                        </a:rPr>
                        <a:t>17</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val="10003"/>
                  </a:ext>
                </a:extLst>
              </a:tr>
              <a:tr h="598867">
                <a:tc>
                  <a:txBody>
                    <a:bodyPr/>
                    <a:lstStyle/>
                    <a:p>
                      <a:pPr algn="ctr"/>
                      <a:r>
                        <a:rPr lang="en-US" sz="2400" dirty="0">
                          <a:latin typeface="Times New Roman" panose="02020603050405020304" pitchFamily="18" charset="0"/>
                          <a:cs typeface="Times New Roman" panose="02020603050405020304" pitchFamily="18" charset="0"/>
                        </a:rPr>
                        <a:t>18</a:t>
                      </a:r>
                    </a:p>
                  </a:txBody>
                  <a:tcPr/>
                </a:tc>
                <a:tc>
                  <a:txBody>
                    <a:bodyPr/>
                    <a:lstStyle/>
                    <a:p>
                      <a:pPr algn="ctr"/>
                      <a:r>
                        <a:rPr lang="en-US" sz="2400" dirty="0">
                          <a:latin typeface="Times New Roman" panose="02020603050405020304" pitchFamily="18" charset="0"/>
                          <a:cs typeface="Times New Roman" panose="02020603050405020304" pitchFamily="18" charset="0"/>
                        </a:rPr>
                        <a:t>ô</a:t>
                      </a:r>
                    </a:p>
                  </a:txBody>
                  <a:tcPr/>
                </a:tc>
                <a:tc>
                  <a:txBody>
                    <a:bodyPr/>
                    <a:lstStyle/>
                    <a:p>
                      <a:pPr algn="ctr"/>
                      <a:r>
                        <a:rPr lang="en-US" sz="2400" dirty="0">
                          <a:latin typeface="Times New Roman" panose="02020603050405020304" pitchFamily="18" charset="0"/>
                          <a:cs typeface="Times New Roman" panose="02020603050405020304" pitchFamily="18" charset="0"/>
                        </a:rPr>
                        <a:t>ô</a:t>
                      </a:r>
                    </a:p>
                  </a:txBody>
                  <a:tcPr/>
                </a:tc>
                <a:extLst>
                  <a:ext uri="{0D108BD9-81ED-4DB2-BD59-A6C34878D82A}">
                    <a16:rowId xmlns:a16="http://schemas.microsoft.com/office/drawing/2014/main" val="10004"/>
                  </a:ext>
                </a:extLst>
              </a:tr>
              <a:tr h="598867">
                <a:tc>
                  <a:txBody>
                    <a:bodyPr/>
                    <a:lstStyle/>
                    <a:p>
                      <a:pPr algn="ctr"/>
                      <a:r>
                        <a:rPr lang="en-US" sz="2400" dirty="0">
                          <a:latin typeface="Times New Roman" panose="02020603050405020304" pitchFamily="18" charset="0"/>
                          <a:cs typeface="Times New Roman" panose="02020603050405020304" pitchFamily="18" charset="0"/>
                        </a:rPr>
                        <a:t>19</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155324" y="3554569"/>
            <a:ext cx="68258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a:t>
            </a:r>
          </a:p>
        </p:txBody>
      </p:sp>
      <p:sp>
        <p:nvSpPr>
          <p:cNvPr id="6" name="TextBox 5"/>
          <p:cNvSpPr txBox="1"/>
          <p:nvPr/>
        </p:nvSpPr>
        <p:spPr>
          <a:xfrm>
            <a:off x="3155324" y="4121239"/>
            <a:ext cx="68258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a:t>
            </a:r>
          </a:p>
        </p:txBody>
      </p:sp>
      <p:sp>
        <p:nvSpPr>
          <p:cNvPr id="7" name="TextBox 6"/>
          <p:cNvSpPr txBox="1"/>
          <p:nvPr/>
        </p:nvSpPr>
        <p:spPr>
          <a:xfrm>
            <a:off x="3155324" y="5318975"/>
            <a:ext cx="92727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a:t>
            </a:r>
          </a:p>
        </p:txBody>
      </p:sp>
      <p:sp>
        <p:nvSpPr>
          <p:cNvPr id="8" name="TextBox 7"/>
          <p:cNvSpPr txBox="1"/>
          <p:nvPr/>
        </p:nvSpPr>
        <p:spPr>
          <a:xfrm>
            <a:off x="8860664" y="3554568"/>
            <a:ext cx="3992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a:t>
            </a:r>
          </a:p>
        </p:txBody>
      </p:sp>
      <p:sp>
        <p:nvSpPr>
          <p:cNvPr id="9" name="TextBox 8"/>
          <p:cNvSpPr txBox="1"/>
          <p:nvPr/>
        </p:nvSpPr>
        <p:spPr>
          <a:xfrm>
            <a:off x="8860664" y="4158887"/>
            <a:ext cx="83712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o</a:t>
            </a:r>
          </a:p>
        </p:txBody>
      </p:sp>
      <p:sp>
        <p:nvSpPr>
          <p:cNvPr id="10" name="TextBox 9"/>
          <p:cNvSpPr txBox="1"/>
          <p:nvPr/>
        </p:nvSpPr>
        <p:spPr>
          <a:xfrm>
            <a:off x="8873544" y="5318974"/>
            <a:ext cx="82424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ơ</a:t>
            </a:r>
          </a:p>
        </p:txBody>
      </p:sp>
    </p:spTree>
    <p:extLst>
      <p:ext uri="{BB962C8B-B14F-4D97-AF65-F5344CB8AC3E}">
        <p14:creationId xmlns:p14="http://schemas.microsoft.com/office/powerpoint/2010/main" val="1284290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51" y="65959"/>
            <a:ext cx="11902450" cy="1325563"/>
          </a:xfrm>
        </p:spPr>
        <p:txBody>
          <a:bodyPr>
            <a:normAutofit/>
          </a:bodyPr>
          <a:lstStyle/>
          <a:p>
            <a:r>
              <a:rPr lang="en-US" sz="3600" b="1" i="0">
                <a:solidFill>
                  <a:srgbClr val="FF0000"/>
                </a:solidFill>
                <a:effectLst/>
                <a:latin typeface="Times New Roman" panose="02020603050405020304" pitchFamily="18" charset="0"/>
              </a:rPr>
              <a:t>3. Dựa </a:t>
            </a:r>
            <a:r>
              <a:rPr lang="en-US" sz="3600" b="1" i="0" dirty="0">
                <a:solidFill>
                  <a:srgbClr val="FF0000"/>
                </a:solidFill>
                <a:effectLst/>
                <a:latin typeface="Times New Roman" panose="02020603050405020304" pitchFamily="18" charset="0"/>
              </a:rPr>
              <a:t>vào chữ cái đầu tiên, sắp xếp tên các cuốn sách theo thứ tự trong bảng </a:t>
            </a:r>
            <a:r>
              <a:rPr lang="en-US" sz="3600" b="1" i="0">
                <a:solidFill>
                  <a:srgbClr val="FF0000"/>
                </a:solidFill>
                <a:effectLst/>
                <a:latin typeface="Times New Roman" panose="02020603050405020304" pitchFamily="18" charset="0"/>
              </a:rPr>
              <a:t>chữ cái.</a:t>
            </a:r>
            <a:endParaRPr lang="en-US" sz="3600" b="1" dirty="0">
              <a:solidFill>
                <a:srgbClr val="FF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9725"/>
          <a:stretch/>
        </p:blipFill>
        <p:spPr>
          <a:xfrm>
            <a:off x="289550" y="1391523"/>
            <a:ext cx="11476838" cy="3665670"/>
          </a:xfrm>
        </p:spPr>
      </p:pic>
      <p:sp>
        <p:nvSpPr>
          <p:cNvPr id="5" name="Title 1"/>
          <p:cNvSpPr txBox="1">
            <a:spLocks/>
          </p:cNvSpPr>
          <p:nvPr/>
        </p:nvSpPr>
        <p:spPr>
          <a:xfrm>
            <a:off x="1794921" y="5229483"/>
            <a:ext cx="809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3600" b="1">
                <a:solidFill>
                  <a:srgbClr val="7030A0"/>
                </a:solidFill>
                <a:latin typeface="Times New Roman" panose="02020603050405020304" pitchFamily="18" charset="0"/>
              </a:rPr>
              <a:t>Con hãy sắp xếp tên các cuốn sách bằng </a:t>
            </a:r>
          </a:p>
          <a:p>
            <a:r>
              <a:rPr lang="en-US" sz="3600" b="1">
                <a:solidFill>
                  <a:srgbClr val="7030A0"/>
                </a:solidFill>
                <a:latin typeface="Times New Roman" panose="02020603050405020304" pitchFamily="18" charset="0"/>
              </a:rPr>
              <a:t>        cách đánh số thứ tự từ 1 đến 5.</a:t>
            </a:r>
            <a:endParaRPr lang="en-US" sz="3600" b="1" dirty="0">
              <a:solidFill>
                <a:srgbClr val="7030A0"/>
              </a:solidFill>
            </a:endParaRPr>
          </a:p>
        </p:txBody>
      </p:sp>
    </p:spTree>
    <p:extLst>
      <p:ext uri="{BB962C8B-B14F-4D97-AF65-F5344CB8AC3E}">
        <p14:creationId xmlns:p14="http://schemas.microsoft.com/office/powerpoint/2010/main" val="1390533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51" y="65959"/>
            <a:ext cx="11902450" cy="1325563"/>
          </a:xfrm>
        </p:spPr>
        <p:txBody>
          <a:bodyPr>
            <a:normAutofit/>
          </a:bodyPr>
          <a:lstStyle/>
          <a:p>
            <a:r>
              <a:rPr lang="en-US" sz="3600" b="1" i="0">
                <a:solidFill>
                  <a:srgbClr val="FF0000"/>
                </a:solidFill>
                <a:effectLst/>
                <a:latin typeface="Times New Roman" panose="02020603050405020304" pitchFamily="18" charset="0"/>
              </a:rPr>
              <a:t>3.Dựa </a:t>
            </a:r>
            <a:r>
              <a:rPr lang="en-US" sz="3600" b="1" i="0" dirty="0">
                <a:solidFill>
                  <a:srgbClr val="FF0000"/>
                </a:solidFill>
                <a:effectLst/>
                <a:latin typeface="Times New Roman" panose="02020603050405020304" pitchFamily="18" charset="0"/>
              </a:rPr>
              <a:t>vào chữ cái đầu tiên, sắp xếp tên các cuốn sách theo thứ tự trong bảng </a:t>
            </a:r>
            <a:r>
              <a:rPr lang="en-US" sz="3600" b="1" i="0">
                <a:solidFill>
                  <a:srgbClr val="FF0000"/>
                </a:solidFill>
                <a:effectLst/>
                <a:latin typeface="Times New Roman" panose="02020603050405020304" pitchFamily="18" charset="0"/>
              </a:rPr>
              <a:t>chữ cái.</a:t>
            </a:r>
            <a:endParaRPr lang="en-US" sz="3600" b="1" dirty="0">
              <a:solidFill>
                <a:srgbClr val="FF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9725"/>
          <a:stretch/>
        </p:blipFill>
        <p:spPr>
          <a:xfrm>
            <a:off x="289550" y="1391523"/>
            <a:ext cx="11476838" cy="3665670"/>
          </a:xfrm>
        </p:spPr>
      </p:pic>
      <p:sp>
        <p:nvSpPr>
          <p:cNvPr id="3" name="Oval 2">
            <a:extLst>
              <a:ext uri="{FF2B5EF4-FFF2-40B4-BE49-F238E27FC236}">
                <a16:creationId xmlns:a16="http://schemas.microsoft.com/office/drawing/2014/main" id="{CB69F9BA-59C1-B355-7923-384D77FCBAFF}"/>
              </a:ext>
            </a:extLst>
          </p:cNvPr>
          <p:cNvSpPr/>
          <p:nvPr/>
        </p:nvSpPr>
        <p:spPr>
          <a:xfrm>
            <a:off x="3862873" y="3973985"/>
            <a:ext cx="1057621" cy="10576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a:solidFill>
                  <a:srgbClr val="FF0000"/>
                </a:solidFill>
              </a:rPr>
              <a:t>1</a:t>
            </a:r>
          </a:p>
        </p:txBody>
      </p:sp>
      <p:sp>
        <p:nvSpPr>
          <p:cNvPr id="7" name="Oval 6">
            <a:extLst>
              <a:ext uri="{FF2B5EF4-FFF2-40B4-BE49-F238E27FC236}">
                <a16:creationId xmlns:a16="http://schemas.microsoft.com/office/drawing/2014/main" id="{6914FCAD-0B4C-AEAF-F20B-7BE8B510170E}"/>
              </a:ext>
            </a:extLst>
          </p:cNvPr>
          <p:cNvSpPr/>
          <p:nvPr/>
        </p:nvSpPr>
        <p:spPr>
          <a:xfrm>
            <a:off x="1965724" y="4427518"/>
            <a:ext cx="1057621" cy="10576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a:solidFill>
                  <a:srgbClr val="FF0000"/>
                </a:solidFill>
              </a:rPr>
              <a:t>2</a:t>
            </a:r>
          </a:p>
        </p:txBody>
      </p:sp>
      <p:sp>
        <p:nvSpPr>
          <p:cNvPr id="8" name="Oval 7">
            <a:extLst>
              <a:ext uri="{FF2B5EF4-FFF2-40B4-BE49-F238E27FC236}">
                <a16:creationId xmlns:a16="http://schemas.microsoft.com/office/drawing/2014/main" id="{D88C66C2-BB3F-E3B0-4553-0C29A8144BBA}"/>
              </a:ext>
            </a:extLst>
          </p:cNvPr>
          <p:cNvSpPr/>
          <p:nvPr/>
        </p:nvSpPr>
        <p:spPr>
          <a:xfrm>
            <a:off x="9697465" y="4213545"/>
            <a:ext cx="1057621" cy="10576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a:solidFill>
                  <a:srgbClr val="FF0000"/>
                </a:solidFill>
              </a:rPr>
              <a:t>3</a:t>
            </a:r>
          </a:p>
        </p:txBody>
      </p:sp>
      <p:sp>
        <p:nvSpPr>
          <p:cNvPr id="9" name="Oval 8">
            <a:extLst>
              <a:ext uri="{FF2B5EF4-FFF2-40B4-BE49-F238E27FC236}">
                <a16:creationId xmlns:a16="http://schemas.microsoft.com/office/drawing/2014/main" id="{8170D57E-2181-739C-62E0-B12842C0FCAE}"/>
              </a:ext>
            </a:extLst>
          </p:cNvPr>
          <p:cNvSpPr/>
          <p:nvPr/>
        </p:nvSpPr>
        <p:spPr>
          <a:xfrm>
            <a:off x="7814630" y="3155924"/>
            <a:ext cx="1057621" cy="10576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a:solidFill>
                  <a:srgbClr val="FF0000"/>
                </a:solidFill>
              </a:rPr>
              <a:t>4</a:t>
            </a:r>
          </a:p>
        </p:txBody>
      </p:sp>
      <p:sp>
        <p:nvSpPr>
          <p:cNvPr id="10" name="Oval 9">
            <a:extLst>
              <a:ext uri="{FF2B5EF4-FFF2-40B4-BE49-F238E27FC236}">
                <a16:creationId xmlns:a16="http://schemas.microsoft.com/office/drawing/2014/main" id="{E293B23E-47C5-A163-1A96-73ADAD4AF26C}"/>
              </a:ext>
            </a:extLst>
          </p:cNvPr>
          <p:cNvSpPr/>
          <p:nvPr/>
        </p:nvSpPr>
        <p:spPr>
          <a:xfrm>
            <a:off x="6436810" y="4408856"/>
            <a:ext cx="1057621" cy="105762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a:solidFill>
                  <a:srgbClr val="FF0000"/>
                </a:solidFill>
              </a:rPr>
              <a:t>5</a:t>
            </a:r>
          </a:p>
        </p:txBody>
      </p:sp>
    </p:spTree>
    <p:extLst>
      <p:ext uri="{BB962C8B-B14F-4D97-AF65-F5344CB8AC3E}">
        <p14:creationId xmlns:p14="http://schemas.microsoft.com/office/powerpoint/2010/main" val="3428957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31" y="0"/>
            <a:ext cx="2993568" cy="26766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314" y="702847"/>
            <a:ext cx="2793931" cy="27939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474" y="1842388"/>
            <a:ext cx="2692395" cy="25485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2128" y="2427521"/>
            <a:ext cx="2629848" cy="267558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8752" y="4081341"/>
            <a:ext cx="2589989" cy="2956903"/>
          </a:xfrm>
          <a:prstGeom prst="rect">
            <a:avLst/>
          </a:prstGeom>
        </p:spPr>
      </p:pic>
    </p:spTree>
    <p:extLst>
      <p:ext uri="{BB962C8B-B14F-4D97-AF65-F5344CB8AC3E}">
        <p14:creationId xmlns:p14="http://schemas.microsoft.com/office/powerpoint/2010/main" val="21513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804" y="1071563"/>
            <a:ext cx="7723434" cy="1310156"/>
          </a:xfrm>
        </p:spPr>
        <p:txBody>
          <a:bodyPr>
            <a:normAutofit fontScale="90000"/>
          </a:bodyPr>
          <a:lstStyle/>
          <a:p>
            <a:r>
              <a:rPr lang="en-US" sz="8000" b="1">
                <a:solidFill>
                  <a:srgbClr val="FF0000"/>
                </a:solidFill>
                <a:latin typeface="Times New Roman" panose="02020603050405020304" pitchFamily="18" charset="0"/>
                <a:cs typeface="Times New Roman" panose="02020603050405020304" pitchFamily="18" charset="0"/>
              </a:rPr>
              <a:t>Củng cố - dặn dòv</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2177804" y="2538413"/>
            <a:ext cx="7723434" cy="183356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7800" b="1">
                <a:solidFill>
                  <a:schemeClr val="accent5"/>
                </a:solidFill>
                <a:latin typeface="Times New Roman" panose="02020603050405020304" pitchFamily="18" charset="0"/>
                <a:cs typeface="Times New Roman" panose="02020603050405020304" pitchFamily="18" charset="0"/>
              </a:rPr>
              <a:t>Xem</a:t>
            </a:r>
            <a:r>
              <a:rPr lang="en-US" sz="10400" b="1">
                <a:solidFill>
                  <a:schemeClr val="accent5"/>
                </a:solidFill>
                <a:latin typeface="Times New Roman" panose="02020603050405020304" pitchFamily="18" charset="0"/>
                <a:cs typeface="Times New Roman" panose="02020603050405020304" pitchFamily="18" charset="0"/>
              </a:rPr>
              <a:t> </a:t>
            </a:r>
            <a:r>
              <a:rPr lang="en-US" sz="8000" b="1">
                <a:solidFill>
                  <a:schemeClr val="accent5"/>
                </a:solidFill>
                <a:latin typeface="Times New Roman" panose="02020603050405020304" pitchFamily="18" charset="0"/>
                <a:cs typeface="Times New Roman" panose="02020603050405020304" pitchFamily="18" charset="0"/>
              </a:rPr>
              <a:t>trước bài sau</a:t>
            </a:r>
          </a:p>
          <a:p>
            <a:pPr algn="ctr"/>
            <a:r>
              <a:rPr lang="en-US" sz="8000" b="1">
                <a:solidFill>
                  <a:srgbClr val="00B050"/>
                </a:solidFill>
                <a:latin typeface="Times New Roman" panose="02020603050405020304" pitchFamily="18" charset="0"/>
                <a:cs typeface="Times New Roman" panose="02020603050405020304" pitchFamily="18" charset="0"/>
              </a:rPr>
              <a:t>"Một</a:t>
            </a:r>
            <a:r>
              <a:rPr lang="en-US" sz="8000" b="1">
                <a:solidFill>
                  <a:schemeClr val="accent5"/>
                </a:solidFill>
                <a:latin typeface="Times New Roman" panose="02020603050405020304" pitchFamily="18" charset="0"/>
                <a:cs typeface="Times New Roman" panose="02020603050405020304" pitchFamily="18" charset="0"/>
              </a:rPr>
              <a:t> </a:t>
            </a:r>
            <a:r>
              <a:rPr lang="en-US" sz="8000" b="1">
                <a:solidFill>
                  <a:srgbClr val="00B050"/>
                </a:solidFill>
                <a:latin typeface="Times New Roman" panose="02020603050405020304" pitchFamily="18" charset="0"/>
                <a:cs typeface="Times New Roman" panose="02020603050405020304" pitchFamily="18" charset="0"/>
              </a:rPr>
              <a:t>giờ học"</a:t>
            </a:r>
            <a:endParaRPr lang="en-US" sz="8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0727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8915" y="3337232"/>
            <a:ext cx="7723589" cy="1569660"/>
          </a:xfrm>
          <a:prstGeom prst="rect">
            <a:avLst/>
          </a:prstGeom>
        </p:spPr>
        <p:txBody>
          <a:bodyPr wrap="none">
            <a:prstTxWarp prst="textArchUp">
              <a:avLst/>
            </a:prstTxWarp>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CHÚC CÁC CON </a:t>
            </a:r>
          </a:p>
          <a:p>
            <a:pPr algn="ctr"/>
            <a:r>
              <a:rPr lang="en-US" sz="4800" b="1" dirty="0">
                <a:solidFill>
                  <a:srgbClr val="FF0000"/>
                </a:solidFill>
                <a:latin typeface="Times New Roman" panose="02020603050405020304" pitchFamily="18" charset="0"/>
                <a:cs typeface="Times New Roman" panose="02020603050405020304" pitchFamily="18" charset="0"/>
              </a:rPr>
              <a:t>CHĂM NGOAN HỌC GIỎI</a:t>
            </a:r>
          </a:p>
        </p:txBody>
      </p:sp>
    </p:spTree>
    <p:extLst>
      <p:ext uri="{BB962C8B-B14F-4D97-AF65-F5344CB8AC3E}">
        <p14:creationId xmlns:p14="http://schemas.microsoft.com/office/powerpoint/2010/main" val="9110746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328099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657" y="-1"/>
            <a:ext cx="7556500" cy="6086475"/>
          </a:xfrm>
          <a:prstGeom prst="rect">
            <a:avLst/>
          </a:prstGeom>
        </p:spPr>
      </p:pic>
      <p:pic>
        <p:nvPicPr>
          <p:cNvPr id="3" name="congatro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552843" y="1029389"/>
            <a:ext cx="6426201" cy="3614738"/>
          </a:xfrm>
          <a:prstGeom prst="rect">
            <a:avLst/>
          </a:prstGeom>
        </p:spPr>
      </p:pic>
    </p:spTree>
    <p:extLst>
      <p:ext uri="{BB962C8B-B14F-4D97-AF65-F5344CB8AC3E}">
        <p14:creationId xmlns:p14="http://schemas.microsoft.com/office/powerpoint/2010/main" val="676510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690" y="517421"/>
            <a:ext cx="11422245" cy="4351338"/>
          </a:xfrm>
        </p:spPr>
        <p:txBody>
          <a:bodyPr>
            <a:normAutofit lnSpcReduction="10000"/>
          </a:bodyPr>
          <a:lstStyle/>
          <a:p>
            <a:pPr marL="0" indent="0" algn="ctr">
              <a:buNone/>
            </a:pPr>
            <a:r>
              <a:rPr lang="en-US" sz="4000" dirty="0">
                <a:latin typeface="Arial-SGK-TV" pitchFamily="2" charset="0"/>
                <a:cs typeface="Arial-SGK-TV" pitchFamily="2" charset="0"/>
              </a:rPr>
              <a:t>Làm việc thật là vui </a:t>
            </a:r>
          </a:p>
          <a:p>
            <a:pPr marL="0" indent="0">
              <a:lnSpc>
                <a:spcPct val="130000"/>
              </a:lnSpc>
              <a:spcBef>
                <a:spcPts val="0"/>
              </a:spcBef>
              <a:buNone/>
            </a:pPr>
            <a:r>
              <a:rPr lang="en-US" sz="4000" b="1">
                <a:latin typeface="Arial-SGK-TV" pitchFamily="2" charset="0"/>
                <a:cs typeface="Arial-SGK-TV" pitchFamily="2" charset="0"/>
              </a:rPr>
              <a:t>       </a:t>
            </a:r>
            <a:r>
              <a:rPr lang="en-US" sz="4000">
                <a:latin typeface="Arial-SGK-TV" pitchFamily="2" charset="0"/>
                <a:cs typeface="Arial-SGK-TV" pitchFamily="2" charset="0"/>
              </a:rPr>
              <a:t>Quanh </a:t>
            </a:r>
            <a:r>
              <a:rPr lang="en-US" sz="4000" dirty="0">
                <a:latin typeface="Arial-SGK-TV" pitchFamily="2" charset="0"/>
                <a:cs typeface="Arial-SGK-TV" pitchFamily="2" charset="0"/>
              </a:rPr>
              <a:t>ta, mọi vật, mọi người đều làm việc. </a:t>
            </a:r>
            <a:br>
              <a:rPr lang="en-US" sz="4000">
                <a:latin typeface="Arial-SGK-TV" pitchFamily="2" charset="0"/>
                <a:cs typeface="Arial-SGK-TV" pitchFamily="2" charset="0"/>
              </a:rPr>
            </a:br>
            <a:r>
              <a:rPr lang="en-US" sz="4000">
                <a:latin typeface="Arial-SGK-TV" pitchFamily="2" charset="0"/>
                <a:cs typeface="Arial-SGK-TV" pitchFamily="2" charset="0"/>
              </a:rPr>
              <a:t>       Cái </a:t>
            </a:r>
            <a:r>
              <a:rPr lang="en-US" sz="4000" dirty="0">
                <a:latin typeface="Arial-SGK-TV" pitchFamily="2" charset="0"/>
                <a:cs typeface="Arial-SGK-TV" pitchFamily="2" charset="0"/>
              </a:rPr>
              <a:t>đồng hồ báo phút, báo giờ. Con gà trống gáy vang báo trời sắp sáng. Con tu hú gọi mùa vải chín. Cành đào nở hoa cho sắc xuân thêm rực rỡ, ngày xuân thêm tưng bừng. </a:t>
            </a:r>
          </a:p>
        </p:txBody>
      </p:sp>
      <p:sp>
        <p:nvSpPr>
          <p:cNvPr id="4" name="Rectangle 3"/>
          <p:cNvSpPr/>
          <p:nvPr/>
        </p:nvSpPr>
        <p:spPr>
          <a:xfrm>
            <a:off x="810451" y="5066384"/>
            <a:ext cx="9778639" cy="766557"/>
          </a:xfrm>
          <a:prstGeom prst="rect">
            <a:avLst/>
          </a:prstGeom>
        </p:spPr>
        <p:txBody>
          <a:bodyPr wrap="none">
            <a:spAutoFit/>
          </a:bodyPr>
          <a:lstStyle/>
          <a:p>
            <a:pPr>
              <a:lnSpc>
                <a:spcPct val="120000"/>
              </a:lnSpc>
              <a:spcAft>
                <a:spcPts val="0"/>
              </a:spcAft>
            </a:pPr>
            <a:r>
              <a:rPr lang="vi-VN" sz="4000" b="1" i="1">
                <a:solidFill>
                  <a:srgbClr val="7030A0"/>
                </a:solidFill>
                <a:latin typeface="Times New Roman" panose="02020603050405020304" pitchFamily="18" charset="0"/>
                <a:ea typeface="Times New Roman" panose="02020603050405020304" pitchFamily="18" charset="0"/>
              </a:rPr>
              <a:t>Đoạn viết nhắc tới các đồ vật và con vật nào?</a:t>
            </a:r>
            <a:endParaRPr lang="en-US" sz="3600" b="1">
              <a:solidFill>
                <a:srgbClr val="7030A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810452" y="5195843"/>
            <a:ext cx="10571097" cy="1274195"/>
          </a:xfrm>
          <a:prstGeom prst="rect">
            <a:avLst/>
          </a:prstGeom>
        </p:spPr>
        <p:txBody>
          <a:bodyPr wrap="square">
            <a:spAutoFit/>
          </a:bodyPr>
          <a:lstStyle/>
          <a:p>
            <a:pPr algn="just">
              <a:lnSpc>
                <a:spcPct val="120000"/>
              </a:lnSpc>
              <a:spcAft>
                <a:spcPts val="0"/>
              </a:spcAft>
              <a:tabLst>
                <a:tab pos="1190625" algn="l"/>
              </a:tabLst>
            </a:pPr>
            <a:r>
              <a:rPr lang="vi-VN"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viết nhắc đến cái đồng hồ, co</a:t>
            </a:r>
            <a:r>
              <a:rPr lang="en-US"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vi-VN"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gà trống, con chim tu hú, cành đào.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141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710" y="299479"/>
            <a:ext cx="11436993" cy="4351338"/>
          </a:xfrm>
        </p:spPr>
        <p:txBody>
          <a:bodyPr>
            <a:normAutofit/>
          </a:bodyPr>
          <a:lstStyle/>
          <a:p>
            <a:pPr marL="0" indent="0" algn="ctr">
              <a:lnSpc>
                <a:spcPct val="130000"/>
              </a:lnSpc>
              <a:spcBef>
                <a:spcPts val="0"/>
              </a:spcBef>
              <a:buNone/>
              <a:tabLst>
                <a:tab pos="3314700" algn="l"/>
              </a:tabLst>
            </a:pPr>
            <a:r>
              <a:rPr lang="en-US" sz="3600">
                <a:latin typeface="Arial-SGK-TV" pitchFamily="2" charset="0"/>
                <a:cs typeface="Arial-SGK-TV" pitchFamily="2" charset="0"/>
              </a:rPr>
              <a:t>Làm việc thật là vui </a:t>
            </a:r>
          </a:p>
          <a:p>
            <a:pPr marL="0" indent="0">
              <a:lnSpc>
                <a:spcPct val="130000"/>
              </a:lnSpc>
              <a:spcBef>
                <a:spcPts val="0"/>
              </a:spcBef>
              <a:buNone/>
            </a:pPr>
            <a:r>
              <a:rPr lang="en-US" sz="3600">
                <a:latin typeface="Arial-SGK-TV" pitchFamily="2" charset="0"/>
                <a:cs typeface="Arial-SGK-TV" pitchFamily="2" charset="0"/>
              </a:rPr>
              <a:t>      Quanh ta, mọi vật, mọi người đều làm việc. </a:t>
            </a:r>
            <a:br>
              <a:rPr lang="en-US" sz="3600">
                <a:latin typeface="Arial-SGK-TV" pitchFamily="2" charset="0"/>
                <a:cs typeface="Arial-SGK-TV" pitchFamily="2" charset="0"/>
              </a:rPr>
            </a:br>
            <a:r>
              <a:rPr lang="en-US" sz="3600">
                <a:latin typeface="Arial-SGK-TV" pitchFamily="2" charset="0"/>
                <a:cs typeface="Arial-SGK-TV" pitchFamily="2" charset="0"/>
              </a:rPr>
              <a:t>      Cái đồng hồ báo phút, báo giờ. Con gà trống gáy vang báo trời sắp sáng. Con tu hú gọi mùa vải chín. Cành đào nở hoa cho sắc xuân thêm rực rỡ, ngày xuân thêm tưng bừng. </a:t>
            </a:r>
            <a:endParaRPr lang="en-US" sz="3600" dirty="0">
              <a:latin typeface="Arial-SGK-TV" pitchFamily="2" charset="0"/>
              <a:cs typeface="Arial-SGK-TV" pitchFamily="2" charset="0"/>
            </a:endParaRPr>
          </a:p>
        </p:txBody>
      </p:sp>
      <p:sp>
        <p:nvSpPr>
          <p:cNvPr id="5" name="Rectangle 4"/>
          <p:cNvSpPr/>
          <p:nvPr/>
        </p:nvSpPr>
        <p:spPr>
          <a:xfrm>
            <a:off x="2049801" y="5234222"/>
            <a:ext cx="10571097" cy="641266"/>
          </a:xfrm>
          <a:prstGeom prst="rect">
            <a:avLst/>
          </a:prstGeom>
        </p:spPr>
        <p:txBody>
          <a:bodyPr wrap="square">
            <a:spAutoFit/>
          </a:bodyPr>
          <a:lstStyle/>
          <a:p>
            <a:pPr algn="just">
              <a:lnSpc>
                <a:spcPct val="120000"/>
              </a:lnSpc>
              <a:spcAft>
                <a:spcPts val="0"/>
              </a:spcAft>
              <a:tabLst>
                <a:tab pos="1190625" algn="l"/>
              </a:tabLst>
            </a:pPr>
            <a:r>
              <a:rPr lang="en-US"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 đ</a:t>
            </a:r>
            <a:r>
              <a:rPr lang="vi-VN"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oạn viết</a:t>
            </a:r>
            <a:r>
              <a:rPr lang="en-US"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 chữ nào phải viết hoa?</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61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710" y="299479"/>
            <a:ext cx="11436993" cy="4351338"/>
          </a:xfrm>
        </p:spPr>
        <p:txBody>
          <a:bodyPr>
            <a:normAutofit/>
          </a:bodyPr>
          <a:lstStyle/>
          <a:p>
            <a:pPr marL="0" indent="0" algn="ctr">
              <a:lnSpc>
                <a:spcPct val="130000"/>
              </a:lnSpc>
              <a:spcBef>
                <a:spcPts val="0"/>
              </a:spcBef>
              <a:buNone/>
              <a:tabLst>
                <a:tab pos="3314700" algn="l"/>
              </a:tabLst>
            </a:pPr>
            <a:r>
              <a:rPr lang="en-US" sz="3600">
                <a:solidFill>
                  <a:srgbClr val="FF0000"/>
                </a:solidFill>
                <a:latin typeface="Arial-SGK-TV" pitchFamily="2" charset="0"/>
                <a:cs typeface="Arial-SGK-TV" pitchFamily="2" charset="0"/>
              </a:rPr>
              <a:t>Làm</a:t>
            </a:r>
            <a:r>
              <a:rPr lang="en-US" sz="3600">
                <a:latin typeface="Arial-SGK-TV" pitchFamily="2" charset="0"/>
                <a:cs typeface="Arial-SGK-TV" pitchFamily="2" charset="0"/>
              </a:rPr>
              <a:t> việc thật là vui </a:t>
            </a:r>
          </a:p>
          <a:p>
            <a:pPr marL="0" indent="0">
              <a:lnSpc>
                <a:spcPct val="130000"/>
              </a:lnSpc>
              <a:spcBef>
                <a:spcPts val="0"/>
              </a:spcBef>
              <a:buNone/>
            </a:pPr>
            <a:r>
              <a:rPr lang="en-US" sz="3600">
                <a:latin typeface="Arial-SGK-TV" pitchFamily="2" charset="0"/>
                <a:cs typeface="Arial-SGK-TV" pitchFamily="2" charset="0"/>
              </a:rPr>
              <a:t>      </a:t>
            </a:r>
            <a:r>
              <a:rPr lang="en-US" sz="3600">
                <a:solidFill>
                  <a:srgbClr val="FF0000"/>
                </a:solidFill>
                <a:latin typeface="Arial-SGK-TV" pitchFamily="2" charset="0"/>
                <a:cs typeface="Arial-SGK-TV" pitchFamily="2" charset="0"/>
              </a:rPr>
              <a:t>Quanh</a:t>
            </a:r>
            <a:r>
              <a:rPr lang="en-US" sz="3600">
                <a:latin typeface="Arial-SGK-TV" pitchFamily="2" charset="0"/>
                <a:cs typeface="Arial-SGK-TV" pitchFamily="2" charset="0"/>
              </a:rPr>
              <a:t> ta, mọi vật, mọi người đều làm việc. </a:t>
            </a:r>
            <a:br>
              <a:rPr lang="en-US" sz="3600">
                <a:latin typeface="Arial-SGK-TV" pitchFamily="2" charset="0"/>
                <a:cs typeface="Arial-SGK-TV" pitchFamily="2" charset="0"/>
              </a:rPr>
            </a:br>
            <a:r>
              <a:rPr lang="en-US" sz="3600">
                <a:latin typeface="Arial-SGK-TV" pitchFamily="2" charset="0"/>
                <a:cs typeface="Arial-SGK-TV" pitchFamily="2" charset="0"/>
              </a:rPr>
              <a:t>      </a:t>
            </a:r>
            <a:r>
              <a:rPr lang="en-US" sz="3600">
                <a:solidFill>
                  <a:srgbClr val="FF0000"/>
                </a:solidFill>
                <a:latin typeface="Arial-SGK-TV" pitchFamily="2" charset="0"/>
                <a:cs typeface="Arial-SGK-TV" pitchFamily="2" charset="0"/>
              </a:rPr>
              <a:t>Cái</a:t>
            </a:r>
            <a:r>
              <a:rPr lang="en-US" sz="3600">
                <a:latin typeface="Arial-SGK-TV" pitchFamily="2" charset="0"/>
                <a:cs typeface="Arial-SGK-TV" pitchFamily="2" charset="0"/>
              </a:rPr>
              <a:t> đồng hồ báo phút, báo giờ. </a:t>
            </a:r>
            <a:r>
              <a:rPr lang="en-US" sz="3600">
                <a:solidFill>
                  <a:srgbClr val="FF0000"/>
                </a:solidFill>
                <a:latin typeface="Arial-SGK-TV" pitchFamily="2" charset="0"/>
                <a:cs typeface="Arial-SGK-TV" pitchFamily="2" charset="0"/>
              </a:rPr>
              <a:t>Con</a:t>
            </a:r>
            <a:r>
              <a:rPr lang="en-US" sz="3600">
                <a:latin typeface="Arial-SGK-TV" pitchFamily="2" charset="0"/>
                <a:cs typeface="Arial-SGK-TV" pitchFamily="2" charset="0"/>
              </a:rPr>
              <a:t> gà trống gáy vang báo trời sắp sáng. </a:t>
            </a:r>
            <a:r>
              <a:rPr lang="en-US" sz="3600">
                <a:solidFill>
                  <a:srgbClr val="FF0000"/>
                </a:solidFill>
                <a:latin typeface="Arial-SGK-TV" pitchFamily="2" charset="0"/>
                <a:cs typeface="Arial-SGK-TV" pitchFamily="2" charset="0"/>
              </a:rPr>
              <a:t>Con</a:t>
            </a:r>
            <a:r>
              <a:rPr lang="en-US" sz="3600">
                <a:latin typeface="Arial-SGK-TV" pitchFamily="2" charset="0"/>
                <a:cs typeface="Arial-SGK-TV" pitchFamily="2" charset="0"/>
              </a:rPr>
              <a:t> tu hú gọi mùa vải chín. </a:t>
            </a:r>
            <a:r>
              <a:rPr lang="en-US" sz="3600">
                <a:solidFill>
                  <a:srgbClr val="FF0000"/>
                </a:solidFill>
                <a:latin typeface="Arial-SGK-TV" pitchFamily="2" charset="0"/>
                <a:cs typeface="Arial-SGK-TV" pitchFamily="2" charset="0"/>
              </a:rPr>
              <a:t>Cành</a:t>
            </a:r>
            <a:r>
              <a:rPr lang="en-US" sz="3600">
                <a:latin typeface="Arial-SGK-TV" pitchFamily="2" charset="0"/>
                <a:cs typeface="Arial-SGK-TV" pitchFamily="2" charset="0"/>
              </a:rPr>
              <a:t> đào nở hoa cho sắc xuân thêm rực rỡ, ngày xuân thêm tưng bừng. </a:t>
            </a:r>
            <a:endParaRPr lang="en-US" sz="3600" dirty="0">
              <a:latin typeface="Arial-SGK-TV" pitchFamily="2" charset="0"/>
              <a:cs typeface="Arial-SGK-TV" pitchFamily="2" charset="0"/>
            </a:endParaRPr>
          </a:p>
        </p:txBody>
      </p:sp>
      <p:sp>
        <p:nvSpPr>
          <p:cNvPr id="6" name="Rectangle 5"/>
          <p:cNvSpPr/>
          <p:nvPr/>
        </p:nvSpPr>
        <p:spPr>
          <a:xfrm>
            <a:off x="1965223" y="5315651"/>
            <a:ext cx="7794061" cy="757130"/>
          </a:xfrm>
          <a:prstGeom prst="rect">
            <a:avLst/>
          </a:prstGeom>
        </p:spPr>
        <p:txBody>
          <a:bodyPr wrap="square">
            <a:spAutoFit/>
          </a:bodyPr>
          <a:lstStyle/>
          <a:p>
            <a:pPr algn="just">
              <a:lnSpc>
                <a:spcPct val="120000"/>
              </a:lnSpc>
              <a:spcAft>
                <a:spcPts val="0"/>
              </a:spcAft>
              <a:tabLst>
                <a:tab pos="1190625" algn="l"/>
              </a:tabLst>
            </a:pPr>
            <a:r>
              <a:rPr lang="en-US" sz="3600" b="1"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Những chữ đầu câu, đầu phải viết hoa.</a:t>
            </a:r>
            <a:endParaRPr lang="en-US" sz="2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423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491297" y="1389810"/>
            <a:ext cx="12047106" cy="830997"/>
          </a:xfrm>
          <a:prstGeom prst="rect">
            <a:avLst/>
          </a:prstGeom>
          <a:noFill/>
        </p:spPr>
        <p:txBody>
          <a:bodyPr wrap="square" rtlCol="0">
            <a:spAutoFit/>
          </a:bodyPr>
          <a:lstStyle/>
          <a:p>
            <a:pPr algn="ctr"/>
            <a:r>
              <a:rPr lang="en-US" sz="4800" i="1"/>
              <a:t>Từ nào khi viết hay bị nhầm lẫn?</a:t>
            </a:r>
            <a:endParaRPr lang="en-US" sz="4800"/>
          </a:p>
        </p:txBody>
      </p:sp>
      <p:sp>
        <p:nvSpPr>
          <p:cNvPr id="7" name="Content Placeholder 2"/>
          <p:cNvSpPr txBox="1">
            <a:spLocks/>
          </p:cNvSpPr>
          <p:nvPr/>
        </p:nvSpPr>
        <p:spPr>
          <a:xfrm>
            <a:off x="1560468" y="3429000"/>
            <a:ext cx="9773575" cy="20391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a:latin typeface="HP001 4 hàng" panose="020B0603050302020204" pitchFamily="34" charset="0"/>
              </a:rPr>
              <a:t>làm việc, báo giờ, sắp sáng, sắc xuân, </a:t>
            </a:r>
            <a:r>
              <a:rPr lang="en-US" sz="6000" b="1">
                <a:latin typeface="HP001 4H Normal" panose="020B0603050302020204" pitchFamily="34" charset="0"/>
              </a:rPr>
              <a:t>ǟ</a:t>
            </a:r>
            <a:r>
              <a:rPr lang="en-US" sz="6000" b="1">
                <a:latin typeface="HP001 4 hàng" panose="020B0603050302020204" pitchFamily="34" charset="0"/>
              </a:rPr>
              <a:t>ực </a:t>
            </a:r>
            <a:r>
              <a:rPr lang="en-US" sz="6000" b="1">
                <a:latin typeface="HP001 4H Normal" panose="020B0603050302020204" pitchFamily="34" charset="0"/>
              </a:rPr>
              <a:t>ǟ</a:t>
            </a:r>
            <a:r>
              <a:rPr lang="en-US" sz="6000" b="1">
                <a:latin typeface="HP001 4 hàng" panose="020B0603050302020204" pitchFamily="34" charset="0"/>
              </a:rPr>
              <a:t>ỡ,...</a:t>
            </a:r>
            <a:endParaRPr lang="en-US" sz="6000" b="1" dirty="0">
              <a:latin typeface="HP001 4 hàng" panose="020B0603050302020204" pitchFamily="34" charset="0"/>
            </a:endParaRPr>
          </a:p>
        </p:txBody>
      </p:sp>
    </p:spTree>
    <p:extLst>
      <p:ext uri="{BB962C8B-B14F-4D97-AF65-F5344CB8AC3E}">
        <p14:creationId xmlns:p14="http://schemas.microsoft.com/office/powerpoint/2010/main" val="762869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AutoShape 2" descr="Chính tả: Ngày hôm qua đâu rồ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hính tả: Ngày hôm qua đâu rồ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FFFF1A9A-014E-CFCF-3C8A-4B23A4EE6D9B}"/>
              </a:ext>
            </a:extLst>
          </p:cNvPr>
          <p:cNvPicPr>
            <a:picLocks noChangeAspect="1"/>
          </p:cNvPicPr>
          <p:nvPr/>
        </p:nvPicPr>
        <p:blipFill rotWithShape="1">
          <a:blip r:embed="rId2">
            <a:extLst>
              <a:ext uri="{28A0092B-C50C-407E-A947-70E740481C1C}">
                <a14:useLocalDpi xmlns:a14="http://schemas.microsoft.com/office/drawing/2010/main" val="0"/>
              </a:ext>
            </a:extLst>
          </a:blip>
          <a:srcRect r="559"/>
          <a:stretch/>
        </p:blipFill>
        <p:spPr>
          <a:xfrm>
            <a:off x="899916" y="160338"/>
            <a:ext cx="10392168" cy="6697663"/>
          </a:xfrm>
          <a:prstGeom prst="rect">
            <a:avLst/>
          </a:prstGeom>
        </p:spPr>
      </p:pic>
    </p:spTree>
    <p:extLst>
      <p:ext uri="{BB962C8B-B14F-4D97-AF65-F5344CB8AC3E}">
        <p14:creationId xmlns:p14="http://schemas.microsoft.com/office/powerpoint/2010/main" val="31402118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AutoShape 2" descr="Chính tả: Ngày hôm qua đâu rồ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Chính tả: Ngày hôm qua đâu rồ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2" descr="Hình ảnh Làm Bài Tập Viết Bài Tập Về Nhà Nữ Sinh Tiểu Học, Viết Clipart,  đáng Yêu, Nghiêm Trọng miễn phí tải tập tin PNG PSDComment và Ve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3923225" y="166253"/>
            <a:ext cx="4077893" cy="65655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00B0F0"/>
                </a:solidFill>
              </a:rPr>
              <a:t>TƯ THẾ NGỒI VIẾT</a:t>
            </a:r>
          </a:p>
        </p:txBody>
      </p:sp>
      <p:sp>
        <p:nvSpPr>
          <p:cNvPr id="10" name="Rectangle 9"/>
          <p:cNvSpPr/>
          <p:nvPr/>
        </p:nvSpPr>
        <p:spPr>
          <a:xfrm>
            <a:off x="681733" y="1346556"/>
            <a:ext cx="5414267" cy="5078313"/>
          </a:xfrm>
          <a:prstGeom prst="rect">
            <a:avLst/>
          </a:prstGeom>
        </p:spPr>
        <p:txBody>
          <a:bodyPr wrap="square">
            <a:spAutoFit/>
          </a:bodyPr>
          <a:lstStyle/>
          <a:p>
            <a:pPr>
              <a:buFont typeface="+mj-lt"/>
              <a:buAutoNum type="arabicPeriod"/>
            </a:pPr>
            <a:r>
              <a:rPr lang="en-US" sz="3600" b="1" i="1">
                <a:solidFill>
                  <a:srgbClr val="7030A0"/>
                </a:solidFill>
                <a:latin typeface="Times New Roman" panose="02020603050405020304" pitchFamily="18" charset="0"/>
                <a:cs typeface="Times New Roman" panose="02020603050405020304" pitchFamily="18" charset="0"/>
              </a:rPr>
              <a:t>T</a:t>
            </a:r>
            <a:r>
              <a:rPr lang="vi-VN" sz="3600" b="1" i="1">
                <a:solidFill>
                  <a:srgbClr val="7030A0"/>
                </a:solidFill>
                <a:latin typeface="Times New Roman" panose="02020603050405020304" pitchFamily="18" charset="0"/>
                <a:cs typeface="Times New Roman" panose="02020603050405020304" pitchFamily="18" charset="0"/>
              </a:rPr>
              <a:t>ư thế ngồi viết phải thoải mái, không gò bó.</a:t>
            </a:r>
          </a:p>
          <a:p>
            <a:pPr>
              <a:buFont typeface="+mj-lt"/>
              <a:buAutoNum type="arabicPeriod"/>
            </a:pPr>
            <a:r>
              <a:rPr lang="vi-VN" sz="3600" b="1" i="1">
                <a:solidFill>
                  <a:srgbClr val="7030A0"/>
                </a:solidFill>
                <a:latin typeface="Times New Roman" panose="02020603050405020304" pitchFamily="18" charset="0"/>
                <a:cs typeface="Times New Roman" panose="02020603050405020304" pitchFamily="18" charset="0"/>
              </a:rPr>
              <a:t>Khoảng </a:t>
            </a:r>
            <a:r>
              <a:rPr lang="vi-VN" sz="3600" b="1" i="1" dirty="0">
                <a:solidFill>
                  <a:srgbClr val="7030A0"/>
                </a:solidFill>
                <a:latin typeface="Times New Roman" panose="02020603050405020304" pitchFamily="18" charset="0"/>
                <a:cs typeface="Times New Roman" panose="02020603050405020304" pitchFamily="18" charset="0"/>
              </a:rPr>
              <a:t>cách từ mắt đến vở 25 -30 cm.</a:t>
            </a:r>
          </a:p>
          <a:p>
            <a:pPr>
              <a:buFont typeface="+mj-lt"/>
              <a:buAutoNum type="arabicPeriod"/>
            </a:pPr>
            <a:r>
              <a:rPr lang="vi-VN" sz="3600" b="1" i="1" dirty="0">
                <a:solidFill>
                  <a:srgbClr val="7030A0"/>
                </a:solidFill>
                <a:latin typeface="Times New Roman" panose="02020603050405020304" pitchFamily="18" charset="0"/>
                <a:cs typeface="Times New Roman" panose="02020603050405020304" pitchFamily="18" charset="0"/>
              </a:rPr>
              <a:t>Cột sống luôn ở tư thế thẳng đứng, vuông góc với mặt ghế ngồi. </a:t>
            </a:r>
          </a:p>
          <a:p>
            <a:pPr>
              <a:buFont typeface="+mj-lt"/>
              <a:buAutoNum type="arabicPeriod"/>
            </a:pPr>
            <a:r>
              <a:rPr lang="vi-VN" sz="3600" b="1" i="1">
                <a:solidFill>
                  <a:srgbClr val="7030A0"/>
                </a:solidFill>
                <a:latin typeface="Times New Roman" panose="02020603050405020304" pitchFamily="18" charset="0"/>
                <a:cs typeface="Times New Roman" panose="02020603050405020304" pitchFamily="18" charset="0"/>
              </a:rPr>
              <a:t>Hai chân thoải mái</a:t>
            </a:r>
            <a:r>
              <a:rPr lang="en-US" sz="3600" b="1" i="1">
                <a:solidFill>
                  <a:srgbClr val="7030A0"/>
                </a:solidFill>
                <a:latin typeface="Times New Roman" panose="02020603050405020304" pitchFamily="18" charset="0"/>
                <a:cs typeface="Times New Roman" panose="02020603050405020304" pitchFamily="18" charset="0"/>
              </a:rPr>
              <a:t>, song song với mặt bàn</a:t>
            </a:r>
            <a:r>
              <a:rPr lang="vi-VN" sz="3600" b="1" i="1">
                <a:solidFill>
                  <a:srgbClr val="7030A0"/>
                </a:solidFill>
                <a:latin typeface="Times New Roman" panose="02020603050405020304" pitchFamily="18" charset="0"/>
                <a:cs typeface="Times New Roman" panose="02020603050405020304" pitchFamily="18" charset="0"/>
              </a:rPr>
              <a:t>.</a:t>
            </a:r>
            <a:endParaRPr lang="vi-VN" sz="3600" b="1" i="1" dirty="0">
              <a:solidFill>
                <a:srgbClr val="7030A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64F929B-7A59-166D-DF9F-78B6AA8291F8}"/>
              </a:ext>
            </a:extLst>
          </p:cNvPr>
          <p:cNvPicPr>
            <a:picLocks noChangeAspect="1"/>
          </p:cNvPicPr>
          <p:nvPr/>
        </p:nvPicPr>
        <p:blipFill>
          <a:blip r:embed="rId2"/>
          <a:stretch>
            <a:fillRect/>
          </a:stretch>
        </p:blipFill>
        <p:spPr>
          <a:xfrm>
            <a:off x="6419214" y="1290973"/>
            <a:ext cx="5544186" cy="5189477"/>
          </a:xfrm>
          <a:prstGeom prst="rect">
            <a:avLst/>
          </a:prstGeom>
        </p:spPr>
      </p:pic>
    </p:spTree>
    <p:extLst>
      <p:ext uri="{BB962C8B-B14F-4D97-AF65-F5344CB8AC3E}">
        <p14:creationId xmlns:p14="http://schemas.microsoft.com/office/powerpoint/2010/main" val="3213832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Hoạt động 1:  Nghe – viết  “Làm việc thật là vui” &amp;quot;&quot;/&gt;&lt;property id=&quot;20307&quot; value=&quot;261&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Những chữ khó viết: &amp;quot;&quot;/&gt;&lt;property id=&quot;20307&quot; value=&quot;258&quot;/&gt;&lt;/object&gt;&lt;object type=&quot;3&quot; unique_id=&quot;10008&quot;&gt;&lt;property id=&quot;20148&quot; value=&quot;5&quot;/&gt;&lt;property id=&quot;20300&quot; value=&quot;Slide 6 - &amp;quot;Hoạt động 2: Tìm những chữ cái còn thiếu trong bảng. Học thuộc tên các chữ cái. &amp;quot;&quot;/&gt;&lt;property id=&quot;20307&quot; value=&quot;260&quot;/&gt;&lt;/object&gt;&lt;object type=&quot;3&quot; unique_id=&quot;10009&quot;&gt;&lt;property id=&quot;20148&quot; value=&quot;5&quot;/&gt;&lt;property id=&quot;20300&quot; value=&quot;Slide 7 - &amp;quot;Hoạt động 2: Tìm những chữ cái còn thiếu trong bảng. Học thuộc tên các chữ cái. &amp;quot;&quot;/&gt;&lt;property id=&quot;20307&quot; value=&quot;263&quot;/&gt;&lt;/object&gt;&lt;object type=&quot;3&quot; unique_id=&quot;10010&quot;&gt;&lt;property id=&quot;20148&quot; value=&quot;5&quot;/&gt;&lt;property id=&quot;20300&quot; value=&quot;Slide 8 - &amp;quot;Hoạt động 3. Dựa vào chữ cái đầu tiên, sắp xếp tên các cuốn sách theo thứ tự trong bảng chữ cái&amp;quot;&quot;/&gt;&lt;property id=&quot;20307&quot; value=&quot;262&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 - &amp;quot;TỔNG KẾT&amp;quot;&quot;/&gt;&lt;property id=&quot;20307&quot; value=&quot;265&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230</TotalTime>
  <Words>554</Words>
  <Application>Microsoft Office PowerPoint</Application>
  <PresentationFormat>Widescreen</PresentationFormat>
  <Paragraphs>103</Paragraphs>
  <Slides>16</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DengXian</vt:lpstr>
      <vt:lpstr>Arial</vt:lpstr>
      <vt:lpstr>Arial-SGK-TV</vt:lpstr>
      <vt:lpstr>Calibri</vt:lpstr>
      <vt:lpstr>Calibri Light</vt:lpstr>
      <vt:lpstr>HP001 4 hàng</vt:lpstr>
      <vt:lpstr>HP001 4H Normal</vt:lpstr>
      <vt:lpstr>Times New Roman</vt:lpstr>
      <vt:lpstr>Office Theme</vt:lpstr>
      <vt:lpstr> CHÀO MỪNG CÁC EM ĐẾN VỚI TIẾT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Tìm những chữ cái còn thiếu trong bảng. Học thuộc tên các chữ cái. </vt:lpstr>
      <vt:lpstr>2: Tìm những chữ cái còn thiếu trong bảng. Học thuộc tên các chữ cái. </vt:lpstr>
      <vt:lpstr>3. Dựa vào chữ cái đầu tiên, sắp xếp tên các cuốn sách theo thứ tự trong bảng chữ cái.</vt:lpstr>
      <vt:lpstr>3.Dựa vào chữ cái đầu tiên, sắp xếp tên các cuốn sách theo thứ tự trong bảng chữ cái.</vt:lpstr>
      <vt:lpstr>PowerPoint Presentation</vt:lpstr>
      <vt:lpstr>Củng cố - dặn dòv</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Nghe - viết</dc:title>
  <dc:subject>9Slide.vn</dc:subject>
  <dc:creator>Administrator</dc:creator>
  <dc:description>9Slide.vn</dc:description>
  <cp:lastModifiedBy>Nga Trần</cp:lastModifiedBy>
  <cp:revision>31</cp:revision>
  <dcterms:created xsi:type="dcterms:W3CDTF">2021-07-11T15:03:41Z</dcterms:created>
  <dcterms:modified xsi:type="dcterms:W3CDTF">2022-09-14T15:30:35Z</dcterms:modified>
  <cp:category>9Slide.vn</cp:category>
</cp:coreProperties>
</file>