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11088401" r:id="rId2"/>
    <p:sldId id="11088456" r:id="rId3"/>
    <p:sldId id="11088458" r:id="rId4"/>
    <p:sldId id="286" r:id="rId5"/>
    <p:sldId id="11088460" r:id="rId6"/>
    <p:sldId id="302" r:id="rId7"/>
    <p:sldId id="11088454" r:id="rId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0FF"/>
    <a:srgbClr val="ABE1FE"/>
    <a:srgbClr val="D4EFFC"/>
    <a:srgbClr val="BF95DF"/>
    <a:srgbClr val="FF6600"/>
    <a:srgbClr val="F0904E"/>
    <a:srgbClr val="FF6969"/>
    <a:srgbClr val="FA2C42"/>
    <a:srgbClr val="FDD7CF"/>
    <a:srgbClr val="F8A5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201EC-0100-4DD0-8FCA-E1E29D393369}" type="datetimeFigureOut">
              <a:rPr lang="en-US" smtClean="0"/>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5BDD-F1EE-44EE-887D-04E298FFCEE0}" type="slidenum">
              <a:rPr lang="en-US" smtClean="0"/>
              <a:t>‹#›</a:t>
            </a:fld>
            <a:endParaRPr lang="en-US"/>
          </a:p>
        </p:txBody>
      </p:sp>
    </p:spTree>
    <p:extLst>
      <p:ext uri="{BB962C8B-B14F-4D97-AF65-F5344CB8AC3E}">
        <p14:creationId xmlns:p14="http://schemas.microsoft.com/office/powerpoint/2010/main" val="19120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luongtran8495@gmail.com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30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5/17/2023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20541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15766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ABE1FE"/>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C8419"/>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2"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stretch>
            <a:fillRect/>
          </a:stretch>
        </p:blipFill>
        <p:spPr>
          <a:xfrm>
            <a:off x="29477" y="2437339"/>
            <a:ext cx="4906376" cy="3980824"/>
          </a:xfrm>
          <a:prstGeom prst="rect">
            <a:avLst/>
          </a:prstGeom>
        </p:spPr>
      </p:pic>
      <p:pic>
        <p:nvPicPr>
          <p:cNvPr id="4" name="19"/>
          <p:cNvPicPr>
            <a:picLocks noChangeAspect="1"/>
          </p:cNvPicPr>
          <p:nvPr/>
        </p:nvPicPr>
        <p:blipFill>
          <a:blip r:embed="rId5" cstate="screen"/>
          <a:stretch>
            <a:fillRect/>
          </a:stretch>
        </p:blipFill>
        <p:spPr>
          <a:xfrm flipH="1">
            <a:off x="7745106" y="3583818"/>
            <a:ext cx="3773430" cy="2705180"/>
          </a:xfrm>
          <a:prstGeom prst="rect">
            <a:avLst/>
          </a:prstGeom>
        </p:spPr>
      </p:pic>
      <p:pic>
        <p:nvPicPr>
          <p:cNvPr id="5" name="55"/>
          <p:cNvPicPr>
            <a:picLocks noChangeAspect="1"/>
          </p:cNvPicPr>
          <p:nvPr/>
        </p:nvPicPr>
        <p:blipFill rotWithShape="1">
          <a:blip r:embed="rId6" cstate="screen"/>
          <a:srcRect/>
          <a:stretch>
            <a:fillRect/>
          </a:stretch>
        </p:blipFill>
        <p:spPr>
          <a:xfrm>
            <a:off x="808954" y="191069"/>
            <a:ext cx="9803219" cy="3630303"/>
          </a:xfrm>
          <a:prstGeom prst="rect">
            <a:avLst/>
          </a:prstGeom>
        </p:spPr>
      </p:pic>
      <p:pic>
        <p:nvPicPr>
          <p:cNvPr id="19" name="69"/>
          <p:cNvPicPr>
            <a:picLocks noChangeAspect="1"/>
          </p:cNvPicPr>
          <p:nvPr/>
        </p:nvPicPr>
        <p:blipFill>
          <a:blip r:embed="rId7" cstate="screen"/>
          <a:stretch>
            <a:fillRect/>
          </a:stretch>
        </p:blipFill>
        <p:spPr>
          <a:xfrm>
            <a:off x="8588453" y="450638"/>
            <a:ext cx="3603548" cy="1986702"/>
          </a:xfrm>
          <a:prstGeom prst="rect">
            <a:avLst/>
          </a:prstGeom>
        </p:spPr>
      </p:pic>
      <p:sp>
        <p:nvSpPr>
          <p:cNvPr id="6" name="Rectangle 5"/>
          <p:cNvSpPr/>
          <p:nvPr/>
        </p:nvSpPr>
        <p:spPr>
          <a:xfrm>
            <a:off x="2743253" y="1274227"/>
            <a:ext cx="6688049"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1" i="1" u="none" strike="noStrike" kern="0" cap="none" spc="0" normalizeH="0" baseline="0" noProof="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Tự</a:t>
            </a:r>
            <a:r>
              <a:rPr lang="en-US" altLang="zh-CN" sz="4400" b="1" i="1" kern="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4400" b="1" i="1" kern="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nhiên</a:t>
            </a:r>
            <a:r>
              <a:rPr lang="en-US" altLang="zh-CN" sz="4400" b="1" i="1" kern="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 và Xã </a:t>
            </a:r>
            <a:r>
              <a:rPr lang="en-US" altLang="zh-CN" sz="4400" b="1" i="1" kern="0" dirty="0" err="1">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hội</a:t>
            </a:r>
            <a:endParaRPr kumimoji="0" lang="en-US" altLang="zh-CN" sz="4400" b="1" i="1" u="none" strike="noStrike" kern="0" cap="none" spc="0" normalizeH="0" baseline="0" noProof="0" dirty="0">
              <a:ln w="9525">
                <a:solidFill>
                  <a:prstClr val="white"/>
                </a:solidFill>
                <a:prstDash val="solid"/>
              </a:ln>
              <a:solidFill>
                <a:schemeClr val="accent5">
                  <a:lumMod val="75000"/>
                </a:schemeClr>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p:cNvPicPr>
            <a:picLocks noChangeAspect="1"/>
          </p:cNvPicPr>
          <p:nvPr/>
        </p:nvPicPr>
        <p:blipFill>
          <a:blip r:embed="rId8"/>
          <a:stretch>
            <a:fillRect/>
          </a:stretch>
        </p:blipFill>
        <p:spPr>
          <a:xfrm>
            <a:off x="4935853" y="3415699"/>
            <a:ext cx="2005965" cy="2819400"/>
          </a:xfrm>
          <a:prstGeom prst="rect">
            <a:avLst/>
          </a:prstGeom>
        </p:spPr>
      </p:pic>
    </p:spTree>
    <p:extLst>
      <p:ext uri="{BB962C8B-B14F-4D97-AF65-F5344CB8AC3E}">
        <p14:creationId xmlns:p14="http://schemas.microsoft.com/office/powerpoint/2010/main" val="298031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ai-ca-bon-mua-chun-chin-nhac-thieu-nhi-vui-nhon_2ej3SLvw">
            <a:hlinkClick r:id="" action="ppaction://media"/>
            <a:extLst>
              <a:ext uri="{FF2B5EF4-FFF2-40B4-BE49-F238E27FC236}">
                <a16:creationId xmlns:a16="http://schemas.microsoft.com/office/drawing/2014/main" id="{3F6E7B56-D4AE-4DAD-ABA9-3FBBF1A494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740" y="0"/>
            <a:ext cx="12263740" cy="6892969"/>
          </a:xfrm>
          <a:prstGeom prst="rect">
            <a:avLst/>
          </a:prstGeom>
        </p:spPr>
      </p:pic>
    </p:spTree>
    <p:extLst>
      <p:ext uri="{BB962C8B-B14F-4D97-AF65-F5344CB8AC3E}">
        <p14:creationId xmlns:p14="http://schemas.microsoft.com/office/powerpoint/2010/main" val="42011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8E550E-F029-49AB-B7D1-9442994113AD}"/>
              </a:ext>
            </a:extLst>
          </p:cNvPr>
          <p:cNvSpPr txBox="1"/>
          <p:nvPr/>
        </p:nvSpPr>
        <p:spPr>
          <a:xfrm>
            <a:off x="108065" y="1308619"/>
            <a:ext cx="3964299" cy="1323439"/>
          </a:xfrm>
          <a:prstGeom prst="rect">
            <a:avLst/>
          </a:prstGeom>
          <a:noFill/>
        </p:spPr>
        <p:txBody>
          <a:bodyPr wrap="square" rtlCol="0">
            <a:spAutoFit/>
          </a:bodyPr>
          <a:lstStyle/>
          <a:p>
            <a:pPr algn="ctr"/>
            <a:r>
              <a:rPr lang="vi-VN" sz="8000" b="1">
                <a:solidFill>
                  <a:schemeClr val="bg1"/>
                </a:solidFill>
                <a:latin typeface="+mj-lt"/>
              </a:rPr>
              <a:t>BÀI </a:t>
            </a:r>
            <a:r>
              <a:rPr lang="en-US" sz="8000" b="1">
                <a:solidFill>
                  <a:schemeClr val="bg1"/>
                </a:solidFill>
                <a:latin typeface="+mj-lt"/>
              </a:rPr>
              <a:t>31</a:t>
            </a:r>
            <a:endParaRPr lang="vi-VN" sz="8000" b="1" dirty="0">
              <a:solidFill>
                <a:schemeClr val="bg1"/>
              </a:solidFill>
              <a:latin typeface="+mj-lt"/>
            </a:endParaRPr>
          </a:p>
        </p:txBody>
      </p:sp>
      <p:sp>
        <p:nvSpPr>
          <p:cNvPr id="8" name="TextBox 7">
            <a:extLst>
              <a:ext uri="{FF2B5EF4-FFF2-40B4-BE49-F238E27FC236}">
                <a16:creationId xmlns:a16="http://schemas.microsoft.com/office/drawing/2014/main" id="{C99738E0-B68F-4582-998E-0E46AE3F974C}"/>
              </a:ext>
            </a:extLst>
          </p:cNvPr>
          <p:cNvSpPr txBox="1"/>
          <p:nvPr/>
        </p:nvSpPr>
        <p:spPr>
          <a:xfrm>
            <a:off x="5664558" y="103703"/>
            <a:ext cx="6864329" cy="1569660"/>
          </a:xfrm>
          <a:prstGeom prst="rect">
            <a:avLst/>
          </a:prstGeom>
          <a:noFill/>
        </p:spPr>
        <p:txBody>
          <a:bodyPr wrap="square" rtlCol="0">
            <a:spAutoFit/>
          </a:bodyPr>
          <a:lstStyle/>
          <a:p>
            <a:r>
              <a:rPr lang="en-US" sz="4800" dirty="0">
                <a:ln>
                  <a:solidFill>
                    <a:schemeClr val="accent4"/>
                  </a:solidFill>
                </a:ln>
                <a:solidFill>
                  <a:schemeClr val="accent4">
                    <a:lumMod val="40000"/>
                    <a:lumOff val="60000"/>
                  </a:schemeClr>
                </a:solidFill>
                <a:latin typeface="+mj-lt"/>
              </a:rPr>
              <a:t>CHỦ ĐỀ 6: </a:t>
            </a:r>
          </a:p>
          <a:p>
            <a:r>
              <a:rPr lang="en-US" sz="4800" dirty="0">
                <a:ln>
                  <a:solidFill>
                    <a:schemeClr val="accent4"/>
                  </a:solidFill>
                </a:ln>
                <a:solidFill>
                  <a:schemeClr val="accent4">
                    <a:lumMod val="40000"/>
                    <a:lumOff val="60000"/>
                  </a:schemeClr>
                </a:solidFill>
                <a:latin typeface="+mj-lt"/>
              </a:rPr>
              <a:t>TRÁI ĐẤT VÀ BẦU TRỜI</a:t>
            </a:r>
            <a:endParaRPr lang="vi-VN" sz="4800" dirty="0">
              <a:ln>
                <a:solidFill>
                  <a:schemeClr val="accent4"/>
                </a:solidFill>
              </a:ln>
              <a:solidFill>
                <a:schemeClr val="accent4">
                  <a:lumMod val="40000"/>
                  <a:lumOff val="60000"/>
                </a:schemeClr>
              </a:solidFill>
              <a:latin typeface="+mj-lt"/>
            </a:endParaRPr>
          </a:p>
        </p:txBody>
      </p:sp>
      <p:pic>
        <p:nvPicPr>
          <p:cNvPr id="1030" name="Picture 6" descr="Premium Vector | Cute astronaut floating in space, cartoon characte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B5C2CC-CCEF-4275-BEBE-2C0FDA704EC6}"/>
              </a:ext>
            </a:extLst>
          </p:cNvPr>
          <p:cNvSpPr txBox="1"/>
          <p:nvPr/>
        </p:nvSpPr>
        <p:spPr>
          <a:xfrm>
            <a:off x="26320" y="4225943"/>
            <a:ext cx="10558947" cy="1938992"/>
          </a:xfrm>
          <a:prstGeom prst="rect">
            <a:avLst/>
          </a:prstGeom>
          <a:noFill/>
        </p:spPr>
        <p:txBody>
          <a:bodyPr wrap="square" rtlCol="0">
            <a:spAutoFit/>
          </a:bodyPr>
          <a:lstStyle/>
          <a:p>
            <a:r>
              <a:rPr lang="en-US" sz="6000" b="1" dirty="0" err="1">
                <a:ln>
                  <a:solidFill>
                    <a:srgbClr val="FA2C42"/>
                  </a:solidFill>
                </a:ln>
                <a:solidFill>
                  <a:srgbClr val="FF6969"/>
                </a:solidFill>
                <a:latin typeface="+mj-lt"/>
              </a:rPr>
              <a:t>Ôn</a:t>
            </a:r>
            <a:r>
              <a:rPr lang="en-US" sz="6000" b="1" dirty="0">
                <a:ln>
                  <a:solidFill>
                    <a:srgbClr val="FA2C42"/>
                  </a:solidFill>
                </a:ln>
                <a:solidFill>
                  <a:srgbClr val="FF6969"/>
                </a:solidFill>
                <a:latin typeface="+mj-lt"/>
              </a:rPr>
              <a:t> </a:t>
            </a:r>
            <a:r>
              <a:rPr lang="en-US" sz="6000" b="1" dirty="0" err="1">
                <a:ln>
                  <a:solidFill>
                    <a:srgbClr val="FA2C42"/>
                  </a:solidFill>
                </a:ln>
                <a:solidFill>
                  <a:srgbClr val="FF6969"/>
                </a:solidFill>
                <a:latin typeface="+mj-lt"/>
              </a:rPr>
              <a:t>tập</a:t>
            </a:r>
            <a:r>
              <a:rPr lang="en-US" sz="6000" b="1" dirty="0">
                <a:ln>
                  <a:solidFill>
                    <a:srgbClr val="FA2C42"/>
                  </a:solidFill>
                </a:ln>
                <a:solidFill>
                  <a:srgbClr val="FF6969"/>
                </a:solidFill>
                <a:latin typeface="+mj-lt"/>
              </a:rPr>
              <a:t> </a:t>
            </a:r>
            <a:r>
              <a:rPr lang="en-US" sz="6000" b="1" dirty="0" err="1">
                <a:ln>
                  <a:solidFill>
                    <a:srgbClr val="FA2C42"/>
                  </a:solidFill>
                </a:ln>
                <a:solidFill>
                  <a:srgbClr val="FF6969"/>
                </a:solidFill>
                <a:latin typeface="+mj-lt"/>
              </a:rPr>
              <a:t>chủ</a:t>
            </a:r>
            <a:r>
              <a:rPr lang="en-US" sz="6000" b="1" dirty="0">
                <a:ln>
                  <a:solidFill>
                    <a:srgbClr val="FA2C42"/>
                  </a:solidFill>
                </a:ln>
                <a:solidFill>
                  <a:srgbClr val="FF6969"/>
                </a:solidFill>
                <a:latin typeface="+mj-lt"/>
              </a:rPr>
              <a:t> </a:t>
            </a:r>
            <a:r>
              <a:rPr lang="en-US" sz="6000" b="1" dirty="0" err="1">
                <a:ln>
                  <a:solidFill>
                    <a:srgbClr val="FA2C42"/>
                  </a:solidFill>
                </a:ln>
                <a:solidFill>
                  <a:srgbClr val="FF6969"/>
                </a:solidFill>
                <a:latin typeface="+mj-lt"/>
              </a:rPr>
              <a:t>đề</a:t>
            </a:r>
            <a:r>
              <a:rPr lang="en-US" sz="6000" b="1" dirty="0">
                <a:ln>
                  <a:solidFill>
                    <a:srgbClr val="FA2C42"/>
                  </a:solidFill>
                </a:ln>
                <a:solidFill>
                  <a:srgbClr val="FF6969"/>
                </a:solidFill>
                <a:latin typeface="+mj-lt"/>
              </a:rPr>
              <a:t> </a:t>
            </a:r>
          </a:p>
          <a:p>
            <a:r>
              <a:rPr lang="en-US" sz="6000" b="1" dirty="0" err="1">
                <a:ln>
                  <a:solidFill>
                    <a:srgbClr val="FA2C42"/>
                  </a:solidFill>
                </a:ln>
                <a:solidFill>
                  <a:srgbClr val="FF6969"/>
                </a:solidFill>
                <a:latin typeface="+mj-lt"/>
              </a:rPr>
              <a:t>Trái</a:t>
            </a:r>
            <a:r>
              <a:rPr lang="en-US" sz="6000" b="1" dirty="0">
                <a:ln>
                  <a:solidFill>
                    <a:srgbClr val="FA2C42"/>
                  </a:solidFill>
                </a:ln>
                <a:solidFill>
                  <a:srgbClr val="FF6969"/>
                </a:solidFill>
                <a:latin typeface="+mj-lt"/>
              </a:rPr>
              <a:t> </a:t>
            </a:r>
            <a:r>
              <a:rPr lang="en-US" sz="6000" b="1" dirty="0" err="1">
                <a:ln>
                  <a:solidFill>
                    <a:srgbClr val="FA2C42"/>
                  </a:solidFill>
                </a:ln>
                <a:solidFill>
                  <a:srgbClr val="FF6969"/>
                </a:solidFill>
                <a:latin typeface="+mj-lt"/>
              </a:rPr>
              <a:t>đất</a:t>
            </a:r>
            <a:r>
              <a:rPr lang="en-US" sz="6000" b="1" dirty="0">
                <a:ln>
                  <a:solidFill>
                    <a:srgbClr val="FA2C42"/>
                  </a:solidFill>
                </a:ln>
                <a:solidFill>
                  <a:srgbClr val="FF6969"/>
                </a:solidFill>
                <a:latin typeface="+mj-lt"/>
              </a:rPr>
              <a:t> </a:t>
            </a:r>
            <a:r>
              <a:rPr lang="en-US" sz="6000" b="1" dirty="0" err="1">
                <a:ln>
                  <a:solidFill>
                    <a:srgbClr val="FA2C42"/>
                  </a:solidFill>
                </a:ln>
                <a:solidFill>
                  <a:srgbClr val="FF6969"/>
                </a:solidFill>
                <a:latin typeface="+mj-lt"/>
              </a:rPr>
              <a:t>và</a:t>
            </a:r>
            <a:r>
              <a:rPr lang="en-US" sz="6000" b="1" dirty="0">
                <a:ln>
                  <a:solidFill>
                    <a:srgbClr val="FA2C42"/>
                  </a:solidFill>
                </a:ln>
                <a:solidFill>
                  <a:srgbClr val="FF6969"/>
                </a:solidFill>
                <a:latin typeface="+mj-lt"/>
              </a:rPr>
              <a:t> </a:t>
            </a:r>
            <a:r>
              <a:rPr lang="en-US" sz="6000" b="1" dirty="0" err="1">
                <a:ln>
                  <a:solidFill>
                    <a:srgbClr val="FA2C42"/>
                  </a:solidFill>
                </a:ln>
                <a:solidFill>
                  <a:srgbClr val="FF6969"/>
                </a:solidFill>
                <a:latin typeface="+mj-lt"/>
              </a:rPr>
              <a:t>bầu</a:t>
            </a:r>
            <a:r>
              <a:rPr lang="en-US" sz="6000" b="1" dirty="0">
                <a:ln>
                  <a:solidFill>
                    <a:srgbClr val="FA2C42"/>
                  </a:solidFill>
                </a:ln>
                <a:solidFill>
                  <a:srgbClr val="FF6969"/>
                </a:solidFill>
                <a:latin typeface="+mj-lt"/>
              </a:rPr>
              <a:t> </a:t>
            </a:r>
            <a:r>
              <a:rPr lang="en-US" sz="6000" b="1" dirty="0" err="1">
                <a:ln>
                  <a:solidFill>
                    <a:srgbClr val="FA2C42"/>
                  </a:solidFill>
                </a:ln>
                <a:solidFill>
                  <a:srgbClr val="FF6969"/>
                </a:solidFill>
                <a:latin typeface="+mj-lt"/>
              </a:rPr>
              <a:t>trời</a:t>
            </a:r>
            <a:r>
              <a:rPr lang="en-US" sz="6000" b="1" dirty="0">
                <a:ln>
                  <a:solidFill>
                    <a:srgbClr val="FA2C42"/>
                  </a:solidFill>
                </a:ln>
                <a:solidFill>
                  <a:srgbClr val="FF6969"/>
                </a:solidFill>
                <a:latin typeface="+mj-lt"/>
              </a:rPr>
              <a:t> (</a:t>
            </a:r>
            <a:r>
              <a:rPr lang="en-US" sz="6000" b="1" dirty="0" err="1">
                <a:ln>
                  <a:solidFill>
                    <a:srgbClr val="FA2C42"/>
                  </a:solidFill>
                </a:ln>
                <a:solidFill>
                  <a:srgbClr val="FF6969"/>
                </a:solidFill>
                <a:latin typeface="+mj-lt"/>
              </a:rPr>
              <a:t>tiết</a:t>
            </a:r>
            <a:r>
              <a:rPr lang="en-US" sz="6000" b="1" dirty="0">
                <a:ln>
                  <a:solidFill>
                    <a:srgbClr val="FA2C42"/>
                  </a:solidFill>
                </a:ln>
                <a:solidFill>
                  <a:srgbClr val="FF6969"/>
                </a:solidFill>
                <a:latin typeface="+mj-lt"/>
              </a:rPr>
              <a:t> 2+3)</a:t>
            </a:r>
            <a:endParaRPr lang="vi-VN" sz="6000" b="1" dirty="0">
              <a:ln>
                <a:solidFill>
                  <a:srgbClr val="FA2C42"/>
                </a:solidFill>
              </a:ln>
              <a:solidFill>
                <a:srgbClr val="FF6969"/>
              </a:solidFill>
              <a:latin typeface="+mj-lt"/>
            </a:endParaRPr>
          </a:p>
        </p:txBody>
      </p:sp>
    </p:spTree>
    <p:extLst>
      <p:ext uri="{BB962C8B-B14F-4D97-AF65-F5344CB8AC3E}">
        <p14:creationId xmlns:p14="http://schemas.microsoft.com/office/powerpoint/2010/main" val="1684165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25F57-DAA3-4EF0-8C30-DF58A6434771}"/>
              </a:ext>
            </a:extLst>
          </p:cNvPr>
          <p:cNvPicPr>
            <a:picLocks noChangeAspect="1"/>
          </p:cNvPicPr>
          <p:nvPr/>
        </p:nvPicPr>
        <p:blipFill>
          <a:blip r:embed="rId2"/>
          <a:stretch>
            <a:fillRect/>
          </a:stretch>
        </p:blipFill>
        <p:spPr>
          <a:xfrm>
            <a:off x="2220710" y="2743200"/>
            <a:ext cx="7126490" cy="4114800"/>
          </a:xfrm>
          <a:prstGeom prst="rect">
            <a:avLst/>
          </a:prstGeom>
        </p:spPr>
      </p:pic>
      <p:sp>
        <p:nvSpPr>
          <p:cNvPr id="9" name="TextBox 8">
            <a:extLst>
              <a:ext uri="{FF2B5EF4-FFF2-40B4-BE49-F238E27FC236}">
                <a16:creationId xmlns:a16="http://schemas.microsoft.com/office/drawing/2014/main" id="{4CF4FAC9-89F2-4098-AA36-D20429C1C6FC}"/>
              </a:ext>
            </a:extLst>
          </p:cNvPr>
          <p:cNvSpPr txBox="1"/>
          <p:nvPr/>
        </p:nvSpPr>
        <p:spPr>
          <a:xfrm>
            <a:off x="1" y="1022279"/>
            <a:ext cx="12191999" cy="163121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ts val="4000"/>
              </a:lnSpc>
            </a:pPr>
            <a:r>
              <a:rPr lang="en-US" sz="3600">
                <a:latin typeface="Arial" panose="020B0604020202020204" pitchFamily="34" charset="0"/>
                <a:cs typeface="Arial" panose="020B0604020202020204" pitchFamily="34" charset="0"/>
              </a:rPr>
              <a:t>Nếu địa phương em sắp có mưa lớn và </a:t>
            </a:r>
            <a:r>
              <a:rPr lang="vi-VN" sz="3600">
                <a:latin typeface="Arial" panose="020B0604020202020204" pitchFamily="34" charset="0"/>
                <a:cs typeface="Arial" panose="020B0604020202020204" pitchFamily="34" charset="0"/>
              </a:rPr>
              <a:t>kéo dài, thiên tai nào có thể xảy ra? Trao đổi với bạn bè về các việc cần làm để ứng phó, hạn chế những thiệt hại do thiên tai đó gây ra.</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742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D0F7E8A-DCD1-41F7-8A9B-ED321778FE80}"/>
              </a:ext>
            </a:extLst>
          </p:cNvPr>
          <p:cNvSpPr txBox="1"/>
          <p:nvPr/>
        </p:nvSpPr>
        <p:spPr>
          <a:xfrm>
            <a:off x="1" y="1012227"/>
            <a:ext cx="12191999" cy="1200329"/>
          </a:xfrm>
          <a:prstGeom prst="rect">
            <a:avLst/>
          </a:prstGeom>
          <a:ln>
            <a:solidFill>
              <a:srgbClr val="FA2C4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600" b="0" i="0">
                <a:solidFill>
                  <a:srgbClr val="000000"/>
                </a:solidFill>
                <a:effectLst/>
                <a:latin typeface="Arial" panose="020B0604020202020204" pitchFamily="34" charset="0"/>
                <a:cs typeface="Arial" panose="020B0604020202020204" pitchFamily="34" charset="0"/>
              </a:rPr>
              <a:t>- Nếu địa phương em sắp có mưa lớn và kéo dài, thiên tai có thể xảy ra là </a:t>
            </a:r>
            <a:r>
              <a:rPr lang="en-US" sz="3600">
                <a:solidFill>
                  <a:srgbClr val="000000"/>
                </a:solidFill>
                <a:latin typeface="Arial" panose="020B0604020202020204" pitchFamily="34" charset="0"/>
                <a:cs typeface="Arial" panose="020B0604020202020204" pitchFamily="34" charset="0"/>
              </a:rPr>
              <a:t>giông sét, </a:t>
            </a:r>
            <a:r>
              <a:rPr lang="vi-VN" sz="3600" b="0" i="0">
                <a:solidFill>
                  <a:srgbClr val="000000"/>
                </a:solidFill>
                <a:effectLst/>
                <a:latin typeface="Arial" panose="020B0604020202020204" pitchFamily="34" charset="0"/>
                <a:cs typeface="Arial" panose="020B0604020202020204" pitchFamily="34" charset="0"/>
              </a:rPr>
              <a:t>bão</a:t>
            </a:r>
            <a:r>
              <a:rPr lang="en-US" sz="3600" b="0" i="0">
                <a:solidFill>
                  <a:srgbClr val="000000"/>
                </a:solidFill>
                <a:effectLst/>
                <a:latin typeface="Arial" panose="020B0604020202020204" pitchFamily="34" charset="0"/>
                <a:cs typeface="Arial" panose="020B0604020202020204" pitchFamily="34" charset="0"/>
              </a:rPr>
              <a:t>, lũ</a:t>
            </a:r>
            <a:r>
              <a:rPr lang="vi-VN" sz="3600" b="0" i="0">
                <a:solidFill>
                  <a:srgbClr val="000000"/>
                </a:solidFill>
                <a:effectLst/>
                <a:latin typeface="Arial" panose="020B0604020202020204" pitchFamily="34" charset="0"/>
                <a:cs typeface="Arial" panose="020B0604020202020204" pitchFamily="34" charset="0"/>
              </a:rPr>
              <a:t> và ngập lụt.</a:t>
            </a:r>
          </a:p>
        </p:txBody>
      </p:sp>
      <p:sp>
        <p:nvSpPr>
          <p:cNvPr id="12" name="TextBox 11">
            <a:extLst>
              <a:ext uri="{FF2B5EF4-FFF2-40B4-BE49-F238E27FC236}">
                <a16:creationId xmlns:a16="http://schemas.microsoft.com/office/drawing/2014/main" id="{1BB75DD4-1BC3-4D9D-AD56-7AC1CC0A8EA6}"/>
              </a:ext>
            </a:extLst>
          </p:cNvPr>
          <p:cNvSpPr txBox="1"/>
          <p:nvPr/>
        </p:nvSpPr>
        <p:spPr>
          <a:xfrm>
            <a:off x="0" y="2333685"/>
            <a:ext cx="12192000" cy="4524315"/>
          </a:xfrm>
          <a:prstGeom prst="rect">
            <a:avLst/>
          </a:prstGeom>
          <a:ln>
            <a:solidFill>
              <a:srgbClr val="FA2C42"/>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vi-VN" sz="3600" b="0" i="0">
                <a:solidFill>
                  <a:srgbClr val="000000"/>
                </a:solidFill>
                <a:effectLst/>
                <a:latin typeface="Arial" panose="020B0604020202020204" pitchFamily="34" charset="0"/>
                <a:cs typeface="Arial" panose="020B0604020202020204" pitchFamily="34" charset="0"/>
              </a:rPr>
              <a:t>- Các việc cần làm để ứng phó, hạn chế những thiể hại do thiên tai đó gây ra là:</a:t>
            </a:r>
          </a:p>
          <a:p>
            <a:r>
              <a:rPr lang="vi-VN" sz="3600" b="0" i="0">
                <a:solidFill>
                  <a:srgbClr val="000000"/>
                </a:solidFill>
                <a:effectLst/>
                <a:latin typeface="Arial" panose="020B0604020202020204" pitchFamily="34" charset="0"/>
                <a:cs typeface="Arial" panose="020B0604020202020204" pitchFamily="34" charset="0"/>
              </a:rPr>
              <a:t>+ Chủ động chằng chống, kiên cố lại nhà cửa.</a:t>
            </a:r>
            <a:endParaRPr lang="en-US" sz="3600" b="0" i="0">
              <a:solidFill>
                <a:srgbClr val="000000"/>
              </a:solidFill>
              <a:effectLst/>
              <a:latin typeface="Arial" panose="020B0604020202020204" pitchFamily="34" charset="0"/>
              <a:cs typeface="Arial" panose="020B0604020202020204" pitchFamily="34" charset="0"/>
            </a:endParaRPr>
          </a:p>
          <a:p>
            <a:r>
              <a:rPr lang="en-US" sz="3600">
                <a:solidFill>
                  <a:srgbClr val="000000"/>
                </a:solidFill>
                <a:latin typeface="Arial" panose="020B0604020202020204" pitchFamily="34" charset="0"/>
                <a:cs typeface="Arial" panose="020B0604020202020204" pitchFamily="34" charset="0"/>
              </a:rPr>
              <a:t>+ Chặt bớt cành cây (nếu có trồng).</a:t>
            </a:r>
            <a:endParaRPr lang="vi-VN" sz="3600" b="0" i="0">
              <a:solidFill>
                <a:srgbClr val="000000"/>
              </a:solidFill>
              <a:effectLst/>
              <a:latin typeface="Arial" panose="020B0604020202020204" pitchFamily="34" charset="0"/>
              <a:cs typeface="Arial" panose="020B0604020202020204" pitchFamily="34" charset="0"/>
            </a:endParaRPr>
          </a:p>
          <a:p>
            <a:r>
              <a:rPr lang="vi-VN" sz="3600" b="0" i="0">
                <a:solidFill>
                  <a:srgbClr val="000000"/>
                </a:solidFill>
                <a:effectLst/>
                <a:latin typeface="Arial" panose="020B0604020202020204" pitchFamily="34" charset="0"/>
                <a:cs typeface="Arial" panose="020B0604020202020204" pitchFamily="34" charset="0"/>
              </a:rPr>
              <a:t>+ Đưa ra các vật nuôi đến nơi tránh bão an toàn.</a:t>
            </a:r>
          </a:p>
          <a:p>
            <a:r>
              <a:rPr lang="vi-VN" sz="3600" b="0" i="0">
                <a:solidFill>
                  <a:srgbClr val="000000"/>
                </a:solidFill>
                <a:effectLst/>
                <a:latin typeface="Arial" panose="020B0604020202020204" pitchFamily="34" charset="0"/>
                <a:cs typeface="Arial" panose="020B0604020202020204" pitchFamily="34" charset="0"/>
              </a:rPr>
              <a:t>+ Chuẩn bị lương thực, nước uống, thuốc men, nhu yếu phẩm cần thiết.</a:t>
            </a:r>
            <a:r>
              <a:rPr lang="en-US" sz="3600" b="0" i="0">
                <a:solidFill>
                  <a:srgbClr val="000000"/>
                </a:solidFill>
                <a:effectLst/>
                <a:latin typeface="Arial" panose="020B0604020202020204" pitchFamily="34" charset="0"/>
                <a:cs typeface="Arial" panose="020B0604020202020204" pitchFamily="34" charset="0"/>
              </a:rPr>
              <a:t> Theo dõi dự báo thời tiết thường xuyên.</a:t>
            </a:r>
            <a:endParaRPr lang="vi-VN" sz="3600" b="0" i="0">
              <a:solidFill>
                <a:srgbClr val="000000"/>
              </a:solidFill>
              <a:effectLst/>
              <a:latin typeface="Arial" panose="020B0604020202020204" pitchFamily="34" charset="0"/>
              <a:cs typeface="Arial" panose="020B0604020202020204" pitchFamily="34" charset="0"/>
            </a:endParaRPr>
          </a:p>
          <a:p>
            <a:r>
              <a:rPr lang="vi-VN" sz="3600" b="0" i="0">
                <a:solidFill>
                  <a:srgbClr val="000000"/>
                </a:solidFill>
                <a:effectLst/>
                <a:latin typeface="Arial" panose="020B0604020202020204" pitchFamily="34" charset="0"/>
                <a:cs typeface="Arial" panose="020B0604020202020204" pitchFamily="34" charset="0"/>
              </a:rPr>
              <a:t>+ Chuẩn bị đồ trong tư thế sẵn sàng đi sơ tán.</a:t>
            </a:r>
          </a:p>
        </p:txBody>
      </p:sp>
    </p:spTree>
    <p:extLst>
      <p:ext uri="{BB962C8B-B14F-4D97-AF65-F5344CB8AC3E}">
        <p14:creationId xmlns:p14="http://schemas.microsoft.com/office/powerpoint/2010/main" val="253587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76401" y="1343589"/>
            <a:ext cx="2649639"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36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Tổng kết</a:t>
            </a:r>
            <a:endParaRPr lang="zh-CN" altLang="en-US" sz="36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8" name="TextBox 7"/>
          <p:cNvSpPr txBox="1"/>
          <p:nvPr/>
        </p:nvSpPr>
        <p:spPr>
          <a:xfrm>
            <a:off x="0" y="2323252"/>
            <a:ext cx="754380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Quan sát tranh:</a:t>
            </a:r>
          </a:p>
          <a:p>
            <a:r>
              <a:rPr lang="en-US" sz="3600">
                <a:solidFill>
                  <a:schemeClr val="tx1"/>
                </a:solidFill>
                <a:latin typeface="Arial" panose="020B0604020202020204" pitchFamily="34" charset="0"/>
                <a:cs typeface="Arial" panose="020B0604020202020204" pitchFamily="34" charset="0"/>
              </a:rPr>
              <a:t>     Bạn nhỏ đang làm gì và nói gì?</a:t>
            </a:r>
          </a:p>
        </p:txBody>
      </p:sp>
      <p:sp>
        <p:nvSpPr>
          <p:cNvPr id="12" name="TextBox 11">
            <a:extLst>
              <a:ext uri="{FF2B5EF4-FFF2-40B4-BE49-F238E27FC236}">
                <a16:creationId xmlns:a16="http://schemas.microsoft.com/office/drawing/2014/main" id="{643D1D3B-6993-4DA2-A45B-3FBD3F904375}"/>
              </a:ext>
            </a:extLst>
          </p:cNvPr>
          <p:cNvSpPr txBox="1"/>
          <p:nvPr/>
        </p:nvSpPr>
        <p:spPr>
          <a:xfrm>
            <a:off x="10415" y="3713007"/>
            <a:ext cx="7543801" cy="120032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Bạn nhỏ đã biết cách thiết kế, lựa chọn trang phục theo mùa.</a:t>
            </a:r>
          </a:p>
        </p:txBody>
      </p:sp>
      <p:pic>
        <p:nvPicPr>
          <p:cNvPr id="6" name="Picture 5">
            <a:extLst>
              <a:ext uri="{FF2B5EF4-FFF2-40B4-BE49-F238E27FC236}">
                <a16:creationId xmlns:a16="http://schemas.microsoft.com/office/drawing/2014/main" id="{B32C5805-ABC4-4BC1-9C1C-367478D1A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1" y="0"/>
            <a:ext cx="4637784" cy="6858000"/>
          </a:xfrm>
          <a:prstGeom prst="rect">
            <a:avLst/>
          </a:prstGeom>
        </p:spPr>
      </p:pic>
    </p:spTree>
    <p:extLst>
      <p:ext uri="{BB962C8B-B14F-4D97-AF65-F5344CB8AC3E}">
        <p14:creationId xmlns:p14="http://schemas.microsoft.com/office/powerpoint/2010/main" val="773918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028B85-7453-4224-A721-1D8F7B8DD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a:extLst>
              <a:ext uri="{FF2B5EF4-FFF2-40B4-BE49-F238E27FC236}">
                <a16:creationId xmlns:a16="http://schemas.microsoft.com/office/drawing/2014/main" id="{D8BD0608-09B7-43B2-B945-26903F7C2854}"/>
              </a:ext>
            </a:extLst>
          </p:cNvPr>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5" name="TextBox 4">
            <a:extLst>
              <a:ext uri="{FF2B5EF4-FFF2-40B4-BE49-F238E27FC236}">
                <a16:creationId xmlns:a16="http://schemas.microsoft.com/office/drawing/2014/main" id="{E49A7273-1338-47DB-A038-69BA592309CF}"/>
              </a:ext>
            </a:extLst>
          </p:cNvPr>
          <p:cNvSpPr txBox="1"/>
          <p:nvPr/>
        </p:nvSpPr>
        <p:spPr>
          <a:xfrm>
            <a:off x="5375582" y="827053"/>
            <a:ext cx="2649639"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28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Tổng kết</a:t>
            </a:r>
            <a:endParaRPr lang="zh-CN" altLang="en-US" sz="28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6" name="Picture 5">
            <a:extLst>
              <a:ext uri="{FF2B5EF4-FFF2-40B4-BE49-F238E27FC236}">
                <a16:creationId xmlns:a16="http://schemas.microsoft.com/office/drawing/2014/main" id="{794CDDBF-67E3-4974-A615-EA4E2D1C4084}"/>
              </a:ext>
            </a:extLst>
          </p:cNvPr>
          <p:cNvPicPr>
            <a:picLocks noChangeAspect="1"/>
          </p:cNvPicPr>
          <p:nvPr/>
        </p:nvPicPr>
        <p:blipFill rotWithShape="1">
          <a:blip r:embed="rId3">
            <a:extLst>
              <a:ext uri="{28A0092B-C50C-407E-A947-70E740481C1C}">
                <a14:useLocalDpi xmlns:a14="http://schemas.microsoft.com/office/drawing/2010/main" val="0"/>
              </a:ext>
            </a:extLst>
          </a:blip>
          <a:srcRect t="7675" b="10273"/>
          <a:stretch/>
        </p:blipFill>
        <p:spPr>
          <a:xfrm>
            <a:off x="17311" y="1383411"/>
            <a:ext cx="5635256" cy="1171926"/>
          </a:xfrm>
          <a:prstGeom prst="rect">
            <a:avLst/>
          </a:prstGeom>
        </p:spPr>
      </p:pic>
      <p:sp>
        <p:nvSpPr>
          <p:cNvPr id="7" name="TextBox 6">
            <a:extLst>
              <a:ext uri="{FF2B5EF4-FFF2-40B4-BE49-F238E27FC236}">
                <a16:creationId xmlns:a16="http://schemas.microsoft.com/office/drawing/2014/main" id="{1E1F97F8-7A57-4887-BFC0-B88E54C2E63F}"/>
              </a:ext>
            </a:extLst>
          </p:cNvPr>
          <p:cNvSpPr txBox="1"/>
          <p:nvPr/>
        </p:nvSpPr>
        <p:spPr>
          <a:xfrm>
            <a:off x="17311" y="2668182"/>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Nêu được đặc điểm của các mùa trong năm.</a:t>
            </a:r>
          </a:p>
        </p:txBody>
      </p:sp>
      <p:sp>
        <p:nvSpPr>
          <p:cNvPr id="8" name="TextBox 7">
            <a:extLst>
              <a:ext uri="{FF2B5EF4-FFF2-40B4-BE49-F238E27FC236}">
                <a16:creationId xmlns:a16="http://schemas.microsoft.com/office/drawing/2014/main" id="{A44D3303-15D5-486B-BAD9-2E231B0F1BBB}"/>
              </a:ext>
            </a:extLst>
          </p:cNvPr>
          <p:cNvSpPr txBox="1"/>
          <p:nvPr/>
        </p:nvSpPr>
        <p:spPr>
          <a:xfrm>
            <a:off x="17311" y="3400145"/>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Biết lựa chọn trang phục theo mùa.</a:t>
            </a:r>
          </a:p>
        </p:txBody>
      </p:sp>
      <p:sp>
        <p:nvSpPr>
          <p:cNvPr id="9" name="TextBox 8">
            <a:extLst>
              <a:ext uri="{FF2B5EF4-FFF2-40B4-BE49-F238E27FC236}">
                <a16:creationId xmlns:a16="http://schemas.microsoft.com/office/drawing/2014/main" id="{EED8D932-27D9-4AF5-A68D-7C6917232F0C}"/>
              </a:ext>
            </a:extLst>
          </p:cNvPr>
          <p:cNvSpPr txBox="1"/>
          <p:nvPr/>
        </p:nvSpPr>
        <p:spPr>
          <a:xfrm>
            <a:off x="17311" y="5482327"/>
            <a:ext cx="1219200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lvl="0" algn="ctr">
              <a:defRPr/>
            </a:pPr>
            <a:r>
              <a:rPr lang="en-US" altLang="zh-CN" sz="2800" b="1">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Ở nhà em hãy nhắc nhở và cùng người thân thực hiện tốt nhé!</a:t>
            </a:r>
            <a:endParaRPr lang="zh-CN" altLang="en-US" sz="2800" b="1"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2" name="TextBox 11">
            <a:extLst>
              <a:ext uri="{FF2B5EF4-FFF2-40B4-BE49-F238E27FC236}">
                <a16:creationId xmlns:a16="http://schemas.microsoft.com/office/drawing/2014/main" id="{A70DFD0E-CB60-4AC2-82DF-C6106BA9E27C}"/>
              </a:ext>
            </a:extLst>
          </p:cNvPr>
          <p:cNvSpPr txBox="1"/>
          <p:nvPr/>
        </p:nvSpPr>
        <p:spPr>
          <a:xfrm>
            <a:off x="17311" y="4113130"/>
            <a:ext cx="12192000" cy="523220"/>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457200" indent="-457200">
              <a:buFont typeface="Arial" panose="020B0604020202020204" pitchFamily="34" charset="0"/>
              <a:buChar char="•"/>
            </a:pPr>
            <a:r>
              <a:rPr lang="en-US" sz="2800">
                <a:solidFill>
                  <a:schemeClr val="tx1"/>
                </a:solidFill>
                <a:latin typeface="Arial" panose="020B0604020202020204" pitchFamily="34" charset="0"/>
                <a:cs typeface="Arial" panose="020B0604020202020204" pitchFamily="34" charset="0"/>
              </a:rPr>
              <a:t>Nêu được các biểu hiện và biết cách ứng phó với thiên tai.</a:t>
            </a:r>
          </a:p>
        </p:txBody>
      </p:sp>
    </p:spTree>
    <p:extLst>
      <p:ext uri="{BB962C8B-B14F-4D97-AF65-F5344CB8AC3E}">
        <p14:creationId xmlns:p14="http://schemas.microsoft.com/office/powerpoint/2010/main" val="426283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animBg="1"/>
      <p:bldP spid="7" grpId="0" animBg="1"/>
      <p:bldP spid="8" grpId="0" animBg="1"/>
      <p:bldP spid="9"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TotalTime>
  <Words>296</Words>
  <Application>Microsoft Office PowerPoint</Application>
  <PresentationFormat>Widescreen</PresentationFormat>
  <Paragraphs>27</Paragraphs>
  <Slides>7</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vt:lpstr>
      <vt:lpstr>等线</vt:lpstr>
      <vt:lpstr>Times New Roman</vt:lpstr>
      <vt:lpstr>UTM Avo</vt:lpstr>
      <vt:lpstr>UTM Cookies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SKY</cp:lastModifiedBy>
  <cp:revision>212</cp:revision>
  <dcterms:created xsi:type="dcterms:W3CDTF">2021-06-02T02:35:09Z</dcterms:created>
  <dcterms:modified xsi:type="dcterms:W3CDTF">2023-05-17T08:54:06Z</dcterms:modified>
</cp:coreProperties>
</file>