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95" r:id="rId4"/>
    <p:sldMasterId id="2147483899" r:id="rId5"/>
    <p:sldMasterId id="2147483914" r:id="rId6"/>
  </p:sldMasterIdLst>
  <p:notesMasterIdLst>
    <p:notesMasterId r:id="rId26"/>
  </p:notesMasterIdLst>
  <p:sldIdLst>
    <p:sldId id="3401" r:id="rId7"/>
    <p:sldId id="3402" r:id="rId8"/>
    <p:sldId id="3403" r:id="rId9"/>
    <p:sldId id="307" r:id="rId10"/>
    <p:sldId id="3405" r:id="rId11"/>
    <p:sldId id="3406" r:id="rId12"/>
    <p:sldId id="314" r:id="rId13"/>
    <p:sldId id="3404" r:id="rId14"/>
    <p:sldId id="309" r:id="rId15"/>
    <p:sldId id="3407" r:id="rId16"/>
    <p:sldId id="265" r:id="rId17"/>
    <p:sldId id="3408" r:id="rId18"/>
    <p:sldId id="3417" r:id="rId19"/>
    <p:sldId id="3418" r:id="rId20"/>
    <p:sldId id="3411" r:id="rId21"/>
    <p:sldId id="3412" r:id="rId22"/>
    <p:sldId id="3414" r:id="rId23"/>
    <p:sldId id="3415" r:id="rId24"/>
    <p:sldId id="341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5" d="100"/>
          <a:sy n="65" d="100"/>
        </p:scale>
        <p:origin x="7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446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007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004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491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822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78188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106512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6239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4409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1331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5379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179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866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050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466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437857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0495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17/04/2023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541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0375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5971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17/04/2023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3662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17/04/2023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2733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17/04/2023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072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17/04/2023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6385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17/04/2023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3301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17/04/2023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2885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17/04/2023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1951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17/04/2023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6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17/04/2023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5539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17/04/2023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6097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17/04/2023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495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7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27" r:id="rId15"/>
    <p:sldLayoutId id="214748392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17/04/2023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43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5.png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5.png"/><Relationship Id="rId4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5.png"/><Relationship Id="rId4" Type="http://schemas.openxmlformats.org/officeDocument/2006/relationships/image" Target="../media/image5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file:///D:\GA%20LOP%202%20M&#7898;I%20PP\tu&#7847;n%2031%20(1)\tu&#7847;n%2031\ch&#7919;%20hoa%20Q.mp4" TargetMode="External"/><Relationship Id="rId1" Type="http://schemas.microsoft.com/office/2007/relationships/media" Target="file:///D:\GA%20LOP%202%20M&#7898;I%20PP\tu&#7847;n%2031%20(1)\tu&#7847;n%2031\ch&#7919;%20hoa%20Q.mp4" TargetMode="External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7BA21CC-9B16-4542-9689-915EC72CFD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34" t="24511" r="13656" b="24889"/>
          <a:stretch/>
        </p:blipFill>
        <p:spPr>
          <a:xfrm>
            <a:off x="7170635" y="2233749"/>
            <a:ext cx="3524447" cy="3432985"/>
          </a:xfrm>
          <a:prstGeom prst="rect">
            <a:avLst/>
          </a:prstGeom>
        </p:spPr>
      </p:pic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2825750" y="3866677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c.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3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3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4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5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.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825749" y="3211438"/>
            <a:ext cx="2632515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b.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2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7170636" y="2799490"/>
            <a:ext cx="3524447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748F01-2F95-4BE5-9098-C63498BA4A6A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Z</a:t>
            </a:r>
            <a:endParaRPr lang="en-US" dirty="0"/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2766553" y="3139112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3970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Z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nhỏ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rộng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</p:spTree>
    <p:extLst>
      <p:ext uri="{BB962C8B-B14F-4D97-AF65-F5344CB8AC3E}">
        <p14:creationId xmlns:p14="http://schemas.microsoft.com/office/powerpoint/2010/main" val="368634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 build="allAtOnce"/>
      <p:bldP spid="17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14466-D1BE-4672-A0A3-9A690DF1A61A}"/>
              </a:ext>
            </a:extLst>
          </p:cNvPr>
          <p:cNvSpPr txBox="1"/>
          <p:nvPr/>
        </p:nvSpPr>
        <p:spPr>
          <a:xfrm>
            <a:off x="2518782" y="-117844"/>
            <a:ext cx="7154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b="1" kern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Z</a:t>
            </a:r>
            <a:r>
              <a:rPr lang="en-US" sz="3600" b="1" kern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nhỏ)</a:t>
            </a:r>
            <a:endParaRPr lang="en-US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y2mate.com - Chữ Q viết hoa cỡ nhỏ kiểu 2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5654" y="923330"/>
            <a:ext cx="7817564" cy="559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312720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2EF446-56DF-4A39-BF6C-43CEC3DDF0AE}"/>
              </a:ext>
            </a:extLst>
          </p:cNvPr>
          <p:cNvSpPr txBox="1"/>
          <p:nvPr/>
        </p:nvSpPr>
        <p:spPr>
          <a:xfrm>
            <a:off x="3509219" y="422171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VIẾT ỨNG DỤNG</a:t>
            </a:r>
            <a:endParaRPr lang="en-US" sz="4800" kern="0" dirty="0">
              <a:solidFill>
                <a:srgbClr val="FFFFFF"/>
              </a:solidFill>
              <a:latin typeface="HP001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914619" y="3162497"/>
            <a:ext cx="81597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 chữ nào cao 2,5 ô li?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c. Những chữ cái nào cao 1,5 ô li ?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e. Những chữ cái nào cao 1 ô li ?</a:t>
            </a:r>
            <a:endParaRPr lang="vi-VN" sz="2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6286391" y="3229201"/>
            <a:ext cx="2685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</a:t>
            </a:r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T, Z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6286391" y="3817434"/>
            <a:ext cx="36768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T, Z, l, h, g</a:t>
            </a:r>
            <a:r>
              <a:rPr lang="en-US" sz="280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6306054" y="5091791"/>
            <a:ext cx="58859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 </a:t>
            </a:r>
            <a:r>
              <a:rPr lang="el-GR" sz="280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ς</a:t>
            </a:r>
            <a:r>
              <a:rPr lang="en-US" sz="280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â, n, u, ô, c, a, ư, ơ, o, i</a:t>
            </a:r>
            <a:endParaRPr lang="vi-VN" sz="2800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6287668" y="4489623"/>
            <a:ext cx="296135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 </a:t>
            </a:r>
            <a:r>
              <a:rPr lang="en-US" sz="280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endParaRPr lang="vi-VN" sz="2800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94" y="1454911"/>
            <a:ext cx="11930906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0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/>
      <p:bldP spid="16" grpId="0" uiExpand="1"/>
      <p:bldP spid="17" grpId="0" uiExpand="1"/>
      <p:bldP spid="18" grpId="0" uiExpan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312720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2EF446-56DF-4A39-BF6C-43CEC3DDF0AE}"/>
              </a:ext>
            </a:extLst>
          </p:cNvPr>
          <p:cNvSpPr txBox="1"/>
          <p:nvPr/>
        </p:nvSpPr>
        <p:spPr>
          <a:xfrm>
            <a:off x="3509219" y="422171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VIẾT ỨNG DỤNG</a:t>
            </a:r>
            <a:endParaRPr lang="en-US" sz="4800" kern="0" dirty="0">
              <a:solidFill>
                <a:srgbClr val="FFFFFF"/>
              </a:solidFill>
              <a:latin typeface="HP001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705531" y="4919495"/>
            <a:ext cx="6292195" cy="41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Khoảng cách giữa các chữ là bao nhiêu?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704637" y="5394955"/>
            <a:ext cx="92846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Khoảng cách giữa các chữ ghi tiếng là một chữ o.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721496" y="3344803"/>
            <a:ext cx="7200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Các dấu thanh đặt ở những vị trí nào?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705531" y="4089215"/>
            <a:ext cx="9969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Các dấu thanh đặt ở trên/ dưới âm chính của tiếng.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94" y="1454911"/>
            <a:ext cx="11930906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1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312720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2EF446-56DF-4A39-BF6C-43CEC3DDF0AE}"/>
              </a:ext>
            </a:extLst>
          </p:cNvPr>
          <p:cNvSpPr txBox="1"/>
          <p:nvPr/>
        </p:nvSpPr>
        <p:spPr>
          <a:xfrm>
            <a:off x="3509219" y="422171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VIẾT ỨNG DỤNG</a:t>
            </a:r>
            <a:endParaRPr lang="en-US" sz="4800" kern="0" dirty="0">
              <a:solidFill>
                <a:srgbClr val="FFFFFF"/>
              </a:solidFill>
              <a:latin typeface="HP001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04637" y="3162497"/>
            <a:ext cx="7200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Câu ứng dụng ca ngợi ai?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704637" y="3825905"/>
            <a:ext cx="1099968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ứng dụng ca ngợi Trần Quốc Toản- một anh hùng nhỏ tuổi nhà Trần đã tham gia kháng chiến, chống quân Nguyên - Mông.</a:t>
            </a:r>
            <a:endParaRPr lang="en-US" alt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94" y="1454911"/>
            <a:ext cx="11930906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4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641835" y="695131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Tư thế ngồi viết</a:t>
            </a:r>
            <a:endParaRPr lang="en-US" sz="4800" dirty="0">
              <a:solidFill>
                <a:srgbClr val="FF00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57" y="1741246"/>
            <a:ext cx="9644743" cy="440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78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" y="411521"/>
            <a:ext cx="12191999" cy="6608618"/>
            <a:chOff x="0" y="263236"/>
            <a:chExt cx="12191999" cy="6608618"/>
          </a:xfrm>
        </p:grpSpPr>
        <p:sp>
          <p:nvSpPr>
            <p:cNvPr id="6" name="Rectangle 5"/>
            <p:cNvSpPr/>
            <p:nvPr/>
          </p:nvSpPr>
          <p:spPr>
            <a:xfrm>
              <a:off x="0" y="4304500"/>
              <a:ext cx="12191999" cy="2567354"/>
            </a:xfrm>
            <a:custGeom>
              <a:avLst/>
              <a:gdLst>
                <a:gd name="connsiteX0" fmla="*/ 0 w 12191999"/>
                <a:gd name="connsiteY0" fmla="*/ 0 h 2202873"/>
                <a:gd name="connsiteX1" fmla="*/ 12191999 w 12191999"/>
                <a:gd name="connsiteY1" fmla="*/ 0 h 2202873"/>
                <a:gd name="connsiteX2" fmla="*/ 12191999 w 12191999"/>
                <a:gd name="connsiteY2" fmla="*/ 2202873 h 2202873"/>
                <a:gd name="connsiteX3" fmla="*/ 0 w 12191999"/>
                <a:gd name="connsiteY3" fmla="*/ 2202873 h 2202873"/>
                <a:gd name="connsiteX4" fmla="*/ 0 w 12191999"/>
                <a:gd name="connsiteY4" fmla="*/ 0 h 2202873"/>
                <a:gd name="connsiteX0" fmla="*/ 0 w 12191999"/>
                <a:gd name="connsiteY0" fmla="*/ 30373 h 2233246"/>
                <a:gd name="connsiteX1" fmla="*/ 4026877 w 12191999"/>
                <a:gd name="connsiteY1" fmla="*/ 0 h 2233246"/>
                <a:gd name="connsiteX2" fmla="*/ 12191999 w 12191999"/>
                <a:gd name="connsiteY2" fmla="*/ 30373 h 2233246"/>
                <a:gd name="connsiteX3" fmla="*/ 12191999 w 12191999"/>
                <a:gd name="connsiteY3" fmla="*/ 2233246 h 2233246"/>
                <a:gd name="connsiteX4" fmla="*/ 0 w 12191999"/>
                <a:gd name="connsiteY4" fmla="*/ 2233246 h 2233246"/>
                <a:gd name="connsiteX5" fmla="*/ 0 w 12191999"/>
                <a:gd name="connsiteY5" fmla="*/ 30373 h 2233246"/>
                <a:gd name="connsiteX0" fmla="*/ 0 w 12191999"/>
                <a:gd name="connsiteY0" fmla="*/ 364481 h 2567354"/>
                <a:gd name="connsiteX1" fmla="*/ 4079631 w 12191999"/>
                <a:gd name="connsiteY1" fmla="*/ 0 h 2567354"/>
                <a:gd name="connsiteX2" fmla="*/ 12191999 w 12191999"/>
                <a:gd name="connsiteY2" fmla="*/ 364481 h 2567354"/>
                <a:gd name="connsiteX3" fmla="*/ 12191999 w 12191999"/>
                <a:gd name="connsiteY3" fmla="*/ 2567354 h 2567354"/>
                <a:gd name="connsiteX4" fmla="*/ 0 w 12191999"/>
                <a:gd name="connsiteY4" fmla="*/ 2567354 h 2567354"/>
                <a:gd name="connsiteX5" fmla="*/ 0 w 12191999"/>
                <a:gd name="connsiteY5" fmla="*/ 364481 h 256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2567354">
                  <a:moveTo>
                    <a:pt x="0" y="364481"/>
                  </a:moveTo>
                  <a:lnTo>
                    <a:pt x="4079631" y="0"/>
                  </a:lnTo>
                  <a:lnTo>
                    <a:pt x="12191999" y="364481"/>
                  </a:lnTo>
                  <a:lnTo>
                    <a:pt x="12191999" y="2567354"/>
                  </a:lnTo>
                  <a:lnTo>
                    <a:pt x="0" y="2567354"/>
                  </a:lnTo>
                  <a:lnTo>
                    <a:pt x="0" y="364481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" t="2232" r="3650" b="4665"/>
            <a:stretch>
              <a:fillRect/>
            </a:stretch>
          </p:blipFill>
          <p:spPr bwMode="auto">
            <a:xfrm>
              <a:off x="0" y="263236"/>
              <a:ext cx="4200450" cy="572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4278923" y="1596746"/>
            <a:ext cx="590362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762958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18038" y="1126309"/>
            <a:ext cx="4806986" cy="16428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>
                <a:gd name="adj" fmla="val 44022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</a:rPr>
              <a:t>Vận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</a:rPr>
              <a:t>dụng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6844" y="3643729"/>
            <a:ext cx="9408942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luyện viết chữ hoa Q kiểu 2 đẹp và đúng mẫu nhé.</a:t>
            </a:r>
          </a:p>
        </p:txBody>
      </p:sp>
    </p:spTree>
    <p:extLst>
      <p:ext uri="{BB962C8B-B14F-4D97-AF65-F5344CB8AC3E}">
        <p14:creationId xmlns:p14="http://schemas.microsoft.com/office/powerpoint/2010/main" val="1440942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6606" y="4282976"/>
            <a:ext cx="10691444" cy="23083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Quan sát chữ hoa V (kiểu 2) cỡ vừa, cỡ nhỏ và cho biết: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Chữ hoa V (kiểu 2) cỡ vừa, cỡ nhỏ cao mấy ô li, rộng mấy ô li?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Chữ hoa V gồm mấy nét?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8281851" y="0"/>
            <a:ext cx="4027381" cy="2996418"/>
          </a:xfrm>
          <a:prstGeom prst="cloudCallout">
            <a:avLst>
              <a:gd name="adj1" fmla="val -77039"/>
              <a:gd name="adj2" fmla="val 8757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học tập</a:t>
            </a:r>
          </a:p>
        </p:txBody>
      </p:sp>
      <p:pic>
        <p:nvPicPr>
          <p:cNvPr id="8" name="Picture 7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9944091B-B1CA-4F6E-94FB-563D09E20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77"/>
          <a:stretch/>
        </p:blipFill>
        <p:spPr>
          <a:xfrm>
            <a:off x="1590330" y="1038163"/>
            <a:ext cx="3125361" cy="2871568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D1B122D-09A9-4559-B8B2-CA1FD1E65E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34" t="20989" r="11585" b="22962"/>
          <a:stretch/>
        </p:blipFill>
        <p:spPr>
          <a:xfrm>
            <a:off x="5078694" y="2295321"/>
            <a:ext cx="1648677" cy="161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0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2444158" y="1771311"/>
            <a:ext cx="7616508" cy="2045708"/>
          </a:xfrm>
          <a:prstGeom prst="rect">
            <a:avLst/>
          </a:prstGeom>
          <a:noFill/>
        </p:spPr>
        <p:txBody>
          <a:bodyPr wrap="none" lIns="68580" tIns="34291" rIns="68580" bIns="34291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CHÚC CÁC CON </a:t>
            </a:r>
          </a:p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CHĂM NGOAN HỌC GIỎI</a:t>
            </a:r>
            <a:endParaRPr lang="en-US" sz="495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4502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316000" y="1431475"/>
            <a:ext cx="7560000" cy="4680000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3618411" y="169447"/>
            <a:ext cx="511263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23:Bóp nát quả cam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46154" y="2082054"/>
            <a:ext cx="8338817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 w="1905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Viết: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 w="1905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Chữ</a:t>
            </a:r>
            <a:r>
              <a:rPr kumimoji="0" lang="en-US" altLang="zh-CN" sz="7200" b="1" i="0" u="none" strike="noStrike" kern="1200" cap="none" spc="0" normalizeH="0" noProof="0">
                <a:ln w="1905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hoa Q (kiểu 2)</a:t>
            </a:r>
            <a:endParaRPr kumimoji="0" lang="zh-CN" altLang="en-US" sz="7200" b="1" i="0" u="none" strike="noStrike" kern="1200" cap="none" spc="0" normalizeH="0" baseline="0" noProof="0" dirty="0">
              <a:ln w="1905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336773" y="4565043"/>
            <a:ext cx="1366362" cy="197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496101-A544-4712-BDA6-FF2FCB463B02}"/>
              </a:ext>
            </a:extLst>
          </p:cNvPr>
          <p:cNvSpPr txBox="1"/>
          <p:nvPr/>
        </p:nvSpPr>
        <p:spPr>
          <a:xfrm>
            <a:off x="2810763" y="716546"/>
            <a:ext cx="7154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4000" b="1" kern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733" b="1" kern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Z</a:t>
            </a:r>
            <a:endParaRPr lang="en-US" sz="2667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F354A4-5C46-4A7C-A109-4BDE4B60D450}"/>
              </a:ext>
            </a:extLst>
          </p:cNvPr>
          <p:cNvSpPr txBox="1"/>
          <p:nvPr/>
        </p:nvSpPr>
        <p:spPr>
          <a:xfrm>
            <a:off x="4529470" y="143067"/>
            <a:ext cx="7017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Z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557C87-20CC-4BE8-8A80-58CB5B6D1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-1" r="61359" b="-923"/>
          <a:stretch/>
        </p:blipFill>
        <p:spPr>
          <a:xfrm>
            <a:off x="2417807" y="2202635"/>
            <a:ext cx="3538856" cy="35115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BA21CC-9B16-4542-9689-915EC72CFD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24511" r="13656" b="24889"/>
          <a:stretch/>
        </p:blipFill>
        <p:spPr>
          <a:xfrm>
            <a:off x="6759573" y="3958409"/>
            <a:ext cx="2110107" cy="170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43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96369" y="3130237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5 ô li</a:t>
            </a:r>
          </a:p>
        </p:txBody>
      </p:sp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96369" y="305854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 ý đúng nhất: 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39402"/>
            <a:ext cx="6965950" cy="3970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Z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E999A2-500E-4C35-99EA-08AEA9D522DB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Z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557C87-20CC-4BE8-8A80-58CB5B6D19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-1" r="61359" b="-923"/>
          <a:stretch/>
        </p:blipFill>
        <p:spPr>
          <a:xfrm>
            <a:off x="7404863" y="1972492"/>
            <a:ext cx="3510287" cy="3670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build="allAtOnce"/>
      <p:bldP spid="5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96369" y="3130237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b. 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6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li</a:t>
            </a:r>
          </a:p>
        </p:txBody>
      </p:sp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2447888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a. 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5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 ý đúng nhất: 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3970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Z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rộng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729374" y="3839872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c. 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7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F354A4-5C46-4A7C-A109-4BDE4B60D450}"/>
              </a:ext>
            </a:extLst>
          </p:cNvPr>
          <p:cNvSpPr txBox="1"/>
          <p:nvPr/>
        </p:nvSpPr>
        <p:spPr>
          <a:xfrm>
            <a:off x="4529470" y="143067"/>
            <a:ext cx="7017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Z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D557C87-20CC-4BE8-8A80-58CB5B6D19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-1" r="61359" b="-923"/>
          <a:stretch/>
        </p:blipFill>
        <p:spPr>
          <a:xfrm>
            <a:off x="7404863" y="1972492"/>
            <a:ext cx="3510287" cy="367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6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build="allAtOnce"/>
      <p:bldP spid="5" grpId="0"/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96369" y="3130237"/>
            <a:ext cx="1600200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b. </a:t>
            </a:r>
            <a:r>
              <a:rPr lang="en-US" sz="2800" b="1" noProof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2 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96369" y="2437316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733676" y="2406360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a. </a:t>
            </a:r>
            <a:r>
              <a:rPr lang="en-US" sz="2800" b="1" noProof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1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 ý đúng nhất: 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729374" y="3839872"/>
            <a:ext cx="1627188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c. </a:t>
            </a:r>
            <a:r>
              <a:rPr lang="en-US" sz="2800" b="1" noProof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3 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E999A2-500E-4C35-99EA-08AEA9D522DB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Z</a:t>
            </a:r>
            <a:endParaRPr lang="en-US" dirty="0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014382" y="1666806"/>
            <a:ext cx="5181600" cy="32932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* Con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Z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D557C87-20CC-4BE8-8A80-58CB5B6D19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-1" r="61359" b="-923"/>
          <a:stretch/>
        </p:blipFill>
        <p:spPr>
          <a:xfrm>
            <a:off x="7404863" y="1972492"/>
            <a:ext cx="3510287" cy="367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2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80"/>
                            </p:stCondLst>
                            <p:childTnLst>
                              <p:par>
                                <p:cTn id="3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6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build="allAtOnce"/>
      <p:bldP spid="5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795283" y="1525711"/>
            <a:ext cx="5181600" cy="32932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Z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gồm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 1 nét: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4952036" y="2107877"/>
            <a:ext cx="6059951" cy="267765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vi-VN" sz="2800" b="1">
                <a:solidFill>
                  <a:srgbClr val="FF0000"/>
                </a:solidFill>
                <a:latin typeface="HP001 4H" panose="020B0603050302020204" pitchFamily="34" charset="0"/>
              </a:rPr>
              <a:t>Nét viết chữ viết hoa Q</a:t>
            </a:r>
            <a:r>
              <a:rPr lang="vi-VN" sz="2800">
                <a:solidFill>
                  <a:srgbClr val="FF0000"/>
                </a:solidFill>
                <a:latin typeface="HP001 4H" panose="020B0603050302020204" pitchFamily="34" charset="0"/>
              </a:rPr>
              <a:t> (</a:t>
            </a:r>
            <a:r>
              <a:rPr lang="vi-VN" sz="2800" b="1">
                <a:solidFill>
                  <a:srgbClr val="FF0000"/>
                </a:solidFill>
                <a:latin typeface="HP001 4H" panose="020B0603050302020204" pitchFamily="34" charset="0"/>
              </a:rPr>
              <a:t>kiểu 2</a:t>
            </a:r>
            <a:r>
              <a:rPr lang="vi-VN" sz="2800">
                <a:solidFill>
                  <a:srgbClr val="FF0000"/>
                </a:solidFill>
                <a:latin typeface="HP001 4H" panose="020B0603050302020204" pitchFamily="34" charset="0"/>
              </a:rPr>
              <a:t>) là kết hợp của 3 </a:t>
            </a:r>
            <a:r>
              <a:rPr lang="vi-VN" sz="2800" b="1">
                <a:solidFill>
                  <a:srgbClr val="FF0000"/>
                </a:solidFill>
                <a:latin typeface="HP001 4H" panose="020B0603050302020204" pitchFamily="34" charset="0"/>
              </a:rPr>
              <a:t>nét</a:t>
            </a:r>
            <a:r>
              <a:rPr lang="vi-VN" sz="2800">
                <a:solidFill>
                  <a:srgbClr val="FF0000"/>
                </a:solidFill>
                <a:latin typeface="HP001 4H" panose="020B0603050302020204" pitchFamily="34" charset="0"/>
              </a:rPr>
              <a:t> cơ bản: cong trên, cong phải và lượn ngang (tạo vòng xoắn nhỏ ở chân </a:t>
            </a:r>
            <a:r>
              <a:rPr lang="vi-VN" sz="2800" b="1">
                <a:solidFill>
                  <a:srgbClr val="FF0000"/>
                </a:solidFill>
                <a:latin typeface="HP001 4H" panose="020B0603050302020204" pitchFamily="34" charset="0"/>
              </a:rPr>
              <a:t>chữ</a:t>
            </a:r>
            <a:r>
              <a:rPr lang="vi-VN" sz="2800">
                <a:solidFill>
                  <a:srgbClr val="FF0000"/>
                </a:solidFill>
                <a:latin typeface="HP001 4H" panose="020B0603050302020204" pitchFamily="34" charset="0"/>
              </a:rPr>
              <a:t>).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Arial-Rounde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557C87-20CC-4BE8-8A80-58CB5B6D1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-1" r="61359" b="-923"/>
          <a:stretch/>
        </p:blipFill>
        <p:spPr>
          <a:xfrm>
            <a:off x="923489" y="1486522"/>
            <a:ext cx="3510287" cy="367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E999A2-500E-4C35-99EA-08AEA9D522DB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Z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14466-D1BE-4672-A0A3-9A690DF1A61A}"/>
              </a:ext>
            </a:extLst>
          </p:cNvPr>
          <p:cNvSpPr txBox="1"/>
          <p:nvPr/>
        </p:nvSpPr>
        <p:spPr>
          <a:xfrm>
            <a:off x="2518782" y="-117844"/>
            <a:ext cx="7154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b="1" kern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Z</a:t>
            </a:r>
            <a:r>
              <a:rPr lang="en-US" sz="3600" b="1" kern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</a:t>
            </a:r>
            <a:r>
              <a:rPr lang="en-US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vừa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)</a:t>
            </a:r>
            <a:endParaRPr lang="en-US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chữ hoa Q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1364" y="1022169"/>
            <a:ext cx="9975273" cy="479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9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7BA21CC-9B16-4542-9689-915EC72CFD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34" t="24511" r="13656" b="24889"/>
          <a:stretch/>
        </p:blipFill>
        <p:spPr>
          <a:xfrm>
            <a:off x="7069685" y="2215636"/>
            <a:ext cx="3625398" cy="3302081"/>
          </a:xfrm>
          <a:prstGeom prst="rect">
            <a:avLst/>
          </a:prstGeom>
        </p:spPr>
      </p:pic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2825750" y="3866677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3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4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5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.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825750" y="3211438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7170636" y="2799490"/>
            <a:ext cx="3524447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748F01-2F95-4BE5-9098-C63498BA4A6A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Z</a:t>
            </a:r>
            <a:endParaRPr lang="en-US" dirty="0"/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2855912" y="236465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3970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Z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nhỏ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cao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 build="allAtOnce"/>
      <p:bldP spid="17" grpId="0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516</Words>
  <Application>Microsoft Office PowerPoint</Application>
  <PresentationFormat>Widescreen</PresentationFormat>
  <Paragraphs>74</Paragraphs>
  <Slides>19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等线</vt:lpstr>
      <vt:lpstr>微软雅黑</vt:lpstr>
      <vt:lpstr>.VnTime</vt:lpstr>
      <vt:lpstr>Arial</vt:lpstr>
      <vt:lpstr>Arial-Rounded</vt:lpstr>
      <vt:lpstr>Calibri</vt:lpstr>
      <vt:lpstr>Gadugi</vt:lpstr>
      <vt:lpstr>HP001</vt:lpstr>
      <vt:lpstr>HP001 4 hàng</vt:lpstr>
      <vt:lpstr>HP001 4H</vt:lpstr>
      <vt:lpstr>Times New Roman</vt:lpstr>
      <vt:lpstr>UTM Avo</vt:lpstr>
      <vt:lpstr>UTM Cookies</vt:lpstr>
      <vt:lpstr>字魂59号-创粗黑</vt:lpstr>
      <vt:lpstr>Office Theme</vt:lpstr>
      <vt:lpstr>2_Office 主题</vt:lpstr>
      <vt:lpstr>https://www.freeppt7.com</vt:lpstr>
      <vt:lpstr>3_Office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Nga Trần</cp:lastModifiedBy>
  <cp:revision>56</cp:revision>
  <dcterms:created xsi:type="dcterms:W3CDTF">2021-07-20T01:55:21Z</dcterms:created>
  <dcterms:modified xsi:type="dcterms:W3CDTF">2023-04-17T15:42:06Z</dcterms:modified>
</cp:coreProperties>
</file>