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ags/tag1.xml" ContentType="application/vnd.openxmlformats-officedocument.presentationml.tags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56" r:id="rId2"/>
    <p:sldId id="523" r:id="rId3"/>
    <p:sldId id="538" r:id="rId4"/>
    <p:sldId id="519" r:id="rId5"/>
    <p:sldId id="520" r:id="rId6"/>
    <p:sldId id="516" r:id="rId7"/>
    <p:sldId id="525" r:id="rId8"/>
    <p:sldId id="526" r:id="rId9"/>
    <p:sldId id="544" r:id="rId10"/>
    <p:sldId id="527" r:id="rId11"/>
    <p:sldId id="545" r:id="rId12"/>
    <p:sldId id="528" r:id="rId13"/>
    <p:sldId id="521" r:id="rId14"/>
    <p:sldId id="529" r:id="rId15"/>
    <p:sldId id="539" r:id="rId16"/>
    <p:sldId id="542" r:id="rId17"/>
    <p:sldId id="518" r:id="rId18"/>
    <p:sldId id="540" r:id="rId19"/>
    <p:sldId id="541" r:id="rId20"/>
    <p:sldId id="514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320" userDrawn="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FFFF"/>
    <a:srgbClr val="66FFFF"/>
    <a:srgbClr val="FFCCFF"/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817" autoAdjust="0"/>
    <p:restoredTop sz="94660"/>
  </p:normalViewPr>
  <p:slideViewPr>
    <p:cSldViewPr snapToGrid="0">
      <p:cViewPr varScale="1">
        <p:scale>
          <a:sx n="68" d="100"/>
          <a:sy n="68" d="100"/>
        </p:scale>
        <p:origin x="72" y="186"/>
      </p:cViewPr>
      <p:guideLst>
        <p:guide orient="horz" pos="432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12/16/2021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png"/><Relationship Id="rId5" Type="http://schemas.openxmlformats.org/officeDocument/2006/relationships/image" Target="../media/image5.png"/><Relationship Id="rId4" Type="http://schemas.openxmlformats.org/officeDocument/2006/relationships/image" Target="../media/image13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6.png"/><Relationship Id="rId4" Type="http://schemas.openxmlformats.org/officeDocument/2006/relationships/image" Target="../media/image15.jpg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6.png"/><Relationship Id="rId3" Type="http://schemas.openxmlformats.org/officeDocument/2006/relationships/image" Target="../media/image7.png"/><Relationship Id="rId7" Type="http://schemas.openxmlformats.org/officeDocument/2006/relationships/image" Target="../media/image21.png"/><Relationship Id="rId12" Type="http://schemas.openxmlformats.org/officeDocument/2006/relationships/image" Target="../media/image25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0.png"/><Relationship Id="rId11" Type="http://schemas.openxmlformats.org/officeDocument/2006/relationships/image" Target="../media/image24.png"/><Relationship Id="rId5" Type="http://schemas.openxmlformats.org/officeDocument/2006/relationships/image" Target="../media/image19.png"/><Relationship Id="rId10" Type="http://schemas.openxmlformats.org/officeDocument/2006/relationships/image" Target="../media/image8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12/16/2021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BB1DD7-7292-401E-98AF-8847AD905B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12AE14-5EB4-4E85-A1A3-121F33C3C6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12/16/2021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C74F8C4-628E-4E94-8A26-94934DBC2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19B215-BF9B-4614-BFC1-CB0F0F9B3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12/16/2021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12/16/2021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12/16/2021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2021/12/16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175946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12/16/2021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12/16/2021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12/16/2021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12/16/2021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6" r:id="rId8"/>
    <p:sldLayoutId id="2147483657" r:id="rId9"/>
    <p:sldLayoutId id="2147483661" r:id="rId10"/>
    <p:sldLayoutId id="2147483660" r:id="rId11"/>
    <p:sldLayoutId id="2147483658" r:id="rId12"/>
    <p:sldLayoutId id="2147483663" r:id="rId13"/>
    <p:sldLayoutId id="2147483662" r:id="rId14"/>
    <p:sldLayoutId id="2147483655" r:id="rId15"/>
    <p:sldLayoutId id="2147483677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gif"/><Relationship Id="rId3" Type="http://schemas.openxmlformats.org/officeDocument/2006/relationships/image" Target="../media/image28.gif"/><Relationship Id="rId7" Type="http://schemas.openxmlformats.org/officeDocument/2006/relationships/image" Target="../media/image29.gif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22.png"/><Relationship Id="rId4" Type="http://schemas.openxmlformats.org/officeDocument/2006/relationships/image" Target="../media/image23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1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16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46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gif"/><Relationship Id="rId3" Type="http://schemas.openxmlformats.org/officeDocument/2006/relationships/image" Target="../media/image49.jpg"/><Relationship Id="rId7" Type="http://schemas.openxmlformats.org/officeDocument/2006/relationships/image" Target="../media/image39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gif"/><Relationship Id="rId5" Type="http://schemas.openxmlformats.org/officeDocument/2006/relationships/image" Target="../media/image30.gif"/><Relationship Id="rId10" Type="http://schemas.openxmlformats.org/officeDocument/2006/relationships/image" Target="../media/image42.gif"/><Relationship Id="rId4" Type="http://schemas.openxmlformats.org/officeDocument/2006/relationships/image" Target="../media/image29.gif"/><Relationship Id="rId9" Type="http://schemas.openxmlformats.org/officeDocument/2006/relationships/image" Target="../media/image41.gif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gif"/><Relationship Id="rId3" Type="http://schemas.openxmlformats.org/officeDocument/2006/relationships/image" Target="../media/image37.PNG"/><Relationship Id="rId7" Type="http://schemas.openxmlformats.org/officeDocument/2006/relationships/image" Target="../media/image39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gif"/><Relationship Id="rId5" Type="http://schemas.openxmlformats.org/officeDocument/2006/relationships/image" Target="../media/image30.gif"/><Relationship Id="rId10" Type="http://schemas.openxmlformats.org/officeDocument/2006/relationships/image" Target="../media/image42.gif"/><Relationship Id="rId4" Type="http://schemas.openxmlformats.org/officeDocument/2006/relationships/image" Target="../media/image29.gif"/><Relationship Id="rId9" Type="http://schemas.openxmlformats.org/officeDocument/2006/relationships/image" Target="../media/image41.gi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1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9180944" y="103908"/>
            <a:ext cx="3011055" cy="184727"/>
          </a:xfrm>
          <a:prstGeom prst="roundRect">
            <a:avLst/>
          </a:prstGeom>
          <a:solidFill>
            <a:srgbClr val="CC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3788"/>
            <a:ext cx="12155056" cy="691178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83A14C4-2ADB-431B-9A9C-30EF58B086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589" y="3617259"/>
            <a:ext cx="2485369" cy="223975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722159" y="1862933"/>
            <a:ext cx="8964312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50">
                <a:ln w="9525" cmpd="sng">
                  <a:solidFill>
                    <a:srgbClr val="FF0000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CHÀO MỪNG CÁC EM </a:t>
            </a:r>
          </a:p>
          <a:p>
            <a:pPr algn="ctr"/>
            <a:r>
              <a:rPr lang="en-US" sz="5400" b="1" cap="none" spc="50">
                <a:ln w="9525" cmpd="sng">
                  <a:solidFill>
                    <a:srgbClr val="FF0000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ĐẾN VỚI TIẾT TIẾNG VIỆT</a:t>
            </a:r>
          </a:p>
        </p:txBody>
      </p:sp>
      <p:pic>
        <p:nvPicPr>
          <p:cNvPr id="9" name="图片 12">
            <a:extLst>
              <a:ext uri="{FF2B5EF4-FFF2-40B4-BE49-F238E27FC236}">
                <a16:creationId xmlns:a16="http://schemas.microsoft.com/office/drawing/2014/main" id="{9F2093D5-1511-470A-84F7-CD3D5D60CCA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17">
            <a:extLst>
              <a:ext uri="{FF2B5EF4-FFF2-40B4-BE49-F238E27FC236}">
                <a16:creationId xmlns:a16="http://schemas.microsoft.com/office/drawing/2014/main" id="{5150AFAD-94D2-45D0-B9C7-6489920D481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164" y="189460"/>
            <a:ext cx="391538" cy="469845"/>
          </a:xfrm>
          <a:prstGeom prst="rect">
            <a:avLst/>
          </a:prstGeom>
        </p:spPr>
      </p:pic>
      <p:pic>
        <p:nvPicPr>
          <p:cNvPr id="11" name="图片 19">
            <a:extLst>
              <a:ext uri="{FF2B5EF4-FFF2-40B4-BE49-F238E27FC236}">
                <a16:creationId xmlns:a16="http://schemas.microsoft.com/office/drawing/2014/main" id="{17F29A0C-09E7-494C-BC8E-428CB9B9DA4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27701">
            <a:off x="2693190" y="707721"/>
            <a:ext cx="391538" cy="64531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6730" y="-268995"/>
            <a:ext cx="1941429" cy="18566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4315" y="5347425"/>
            <a:ext cx="952500" cy="1019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4912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AA2D1403-B7AB-4440-A9B5-3E71737860DF}"/>
              </a:ext>
            </a:extLst>
          </p:cNvPr>
          <p:cNvSpPr txBox="1">
            <a:spLocks/>
          </p:cNvSpPr>
          <p:nvPr/>
        </p:nvSpPr>
        <p:spPr>
          <a:xfrm>
            <a:off x="814779" y="213972"/>
            <a:ext cx="10996770" cy="49334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Quan sát tranh, dựa vào câu hỏi gợi ý, đoán nội dung của từng tranh.</a:t>
            </a:r>
            <a:endParaRPr lang="en-US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42" t="48315" r="49859" b="1"/>
          <a:stretch/>
        </p:blipFill>
        <p:spPr>
          <a:xfrm>
            <a:off x="465593" y="1507539"/>
            <a:ext cx="4460146" cy="5076801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5484370" y="2198609"/>
            <a:ext cx="5621217" cy="4968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en-US" sz="2400" i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Ngôi nhà của hai anh em thay đổi thế nào?</a:t>
            </a:r>
            <a:endParaRPr lang="en-US" sz="2400" i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484372" y="3172272"/>
            <a:ext cx="5621217" cy="978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en-US" sz="2400" i="1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Ngôi nhà của hai anh em khang trang hơn trước.</a:t>
            </a:r>
            <a:endParaRPr lang="en-US" sz="2400" i="1" dirty="0">
              <a:solidFill>
                <a:srgbClr val="0070C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484370" y="4193428"/>
            <a:ext cx="5621217" cy="978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en-US" sz="2400" i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Nhìn nét mặt của hai anh em, em đoán xem vắng bà, hai anh em cảm thấy thế nào?</a:t>
            </a:r>
            <a:endParaRPr lang="en-US" sz="2400" i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5484370" y="5400519"/>
            <a:ext cx="5621217" cy="4968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en-US" sz="2400" i="1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Hai anh em rất buồn bã và trống trải.</a:t>
            </a:r>
            <a:endParaRPr lang="en-US" sz="2400" i="1" dirty="0">
              <a:solidFill>
                <a:srgbClr val="0070C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AA2D1403-B7AB-4440-A9B5-3E71737860DF}"/>
              </a:ext>
            </a:extLst>
          </p:cNvPr>
          <p:cNvSpPr txBox="1">
            <a:spLocks/>
          </p:cNvSpPr>
          <p:nvPr/>
        </p:nvSpPr>
        <p:spPr>
          <a:xfrm>
            <a:off x="5198941" y="656562"/>
            <a:ext cx="4635737" cy="70165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40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 cháu</a:t>
            </a:r>
            <a:endParaRPr 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7782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0" grpId="0"/>
      <p:bldP spid="22" grpId="0"/>
      <p:bldP spid="2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AA2D1403-B7AB-4440-A9B5-3E71737860DF}"/>
              </a:ext>
            </a:extLst>
          </p:cNvPr>
          <p:cNvSpPr txBox="1">
            <a:spLocks/>
          </p:cNvSpPr>
          <p:nvPr/>
        </p:nvSpPr>
        <p:spPr>
          <a:xfrm>
            <a:off x="814779" y="213972"/>
            <a:ext cx="10996770" cy="49334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Quan sát tranh, dựa vào câu hỏi gợi ý, đoán nội dung của từng tranh.</a:t>
            </a:r>
            <a:endParaRPr lang="en-US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641128" y="3341626"/>
            <a:ext cx="5621217" cy="978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en-US" sz="2400" i="1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 chuyện kết thúc ba bà cháu ôm nhau hạnh phúc bên ngôi nhà cũ.</a:t>
            </a:r>
            <a:endParaRPr lang="en-US" sz="2400" i="1" dirty="0">
              <a:solidFill>
                <a:srgbClr val="0070C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42" t="47903" b="6469"/>
          <a:stretch/>
        </p:blipFill>
        <p:spPr>
          <a:xfrm>
            <a:off x="456912" y="1351120"/>
            <a:ext cx="4520036" cy="4514103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5641127" y="2309350"/>
            <a:ext cx="5621217" cy="4968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en-US" sz="2400" i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Theo em, câu chuyện kết thúc thế nào?</a:t>
            </a:r>
            <a:endParaRPr lang="en-US" sz="2400" i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AA2D1403-B7AB-4440-A9B5-3E71737860DF}"/>
              </a:ext>
            </a:extLst>
          </p:cNvPr>
          <p:cNvSpPr txBox="1">
            <a:spLocks/>
          </p:cNvSpPr>
          <p:nvPr/>
        </p:nvSpPr>
        <p:spPr>
          <a:xfrm>
            <a:off x="5198941" y="656562"/>
            <a:ext cx="4635737" cy="70165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40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 cháu</a:t>
            </a:r>
            <a:endParaRPr 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537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3698375" y="1042589"/>
            <a:ext cx="7339739" cy="978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en-US" sz="2400" b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Tranh 1</a:t>
            </a:r>
            <a:r>
              <a:rPr lang="en-US" sz="240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Ba bà cháu sống bên ngôi nhà tranh vách đất. Cô tiên cho hai anh em hạt đào.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AA2D1403-B7AB-4440-A9B5-3E71737860DF}"/>
              </a:ext>
            </a:extLst>
          </p:cNvPr>
          <p:cNvSpPr txBox="1">
            <a:spLocks/>
          </p:cNvSpPr>
          <p:nvPr/>
        </p:nvSpPr>
        <p:spPr>
          <a:xfrm>
            <a:off x="4030099" y="87788"/>
            <a:ext cx="3862984" cy="70165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ội </a:t>
            </a:r>
            <a:r>
              <a:rPr lang="en-US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dung từng tranh.</a:t>
            </a:r>
            <a:endParaRPr 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356519" y="2588967"/>
            <a:ext cx="5621217" cy="978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en-US" sz="2400" b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Tranh 2</a:t>
            </a:r>
            <a:r>
              <a:rPr lang="en-US" sz="240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Bà mất, bên mộ bà có cây đào sai trĩu quả. Quả lóng lánh như vàng như bạc.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40374" y="4491618"/>
            <a:ext cx="5621217" cy="978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en-US" sz="2400" b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Tranh </a:t>
            </a:r>
            <a:r>
              <a:rPr lang="en-US" sz="2400" b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3</a:t>
            </a:r>
            <a:r>
              <a:rPr lang="en-US" sz="240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:Ngôi nhà của hai anh em đã khang trang hơn nhưng hai anh em rất buồn.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881051" y="5692313"/>
            <a:ext cx="6838897" cy="978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en-US" sz="2400" b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Tranh </a:t>
            </a:r>
            <a:r>
              <a:rPr lang="en-US" sz="2400" b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4</a:t>
            </a:r>
            <a:r>
              <a:rPr lang="en-US" sz="240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Bà sống lại. Ba bà cháu sống hạnh phúc bên nhau nhưng nhà lại nghèo như xưa.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711" b="60213"/>
          <a:stretch/>
        </p:blipFill>
        <p:spPr>
          <a:xfrm>
            <a:off x="748205" y="809456"/>
            <a:ext cx="2761228" cy="177951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" t="46861" r="49213" b="13352"/>
          <a:stretch/>
        </p:blipFill>
        <p:spPr>
          <a:xfrm>
            <a:off x="6113806" y="3675510"/>
            <a:ext cx="2715388" cy="1754929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07" t="1570" r="737" b="60943"/>
          <a:stretch/>
        </p:blipFill>
        <p:spPr>
          <a:xfrm>
            <a:off x="3538821" y="2306961"/>
            <a:ext cx="2619467" cy="167836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93" t="48170" r="340" b="12043"/>
          <a:stretch/>
        </p:blipFill>
        <p:spPr>
          <a:xfrm>
            <a:off x="8938440" y="4981462"/>
            <a:ext cx="2794708" cy="1876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1723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9" grpId="0"/>
      <p:bldP spid="10" grpId="0"/>
      <p:bldP spid="13" grpId="0"/>
      <p:bldP spid="1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11047" y1="15532" x2="11047" y2="15532"/>
                        <a14:foregroundMark x1="15116" y1="14136" x2="15116" y2="14136"/>
                        <a14:foregroundMark x1="7674" y1="22339" x2="7674" y2="22339"/>
                        <a14:foregroundMark x1="15116" y1="56370" x2="15116" y2="56370"/>
                        <a14:foregroundMark x1="94535" y1="15009" x2="94535" y2="15009"/>
                        <a14:foregroundMark x1="90465" y1="14136" x2="90465" y2="14136"/>
                        <a14:foregroundMark x1="85465" y1="15532" x2="85465" y2="15532"/>
                        <a14:foregroundMark x1="91860" y1="12042" x2="91860" y2="12042"/>
                        <a14:foregroundMark x1="98721" y1="9948" x2="98721" y2="9948"/>
                        <a14:foregroundMark x1="97326" y1="27574" x2="97326" y2="27574"/>
                        <a14:foregroundMark x1="95698" y1="31414" x2="95698" y2="31414"/>
                        <a14:foregroundMark x1="97907" y1="39092" x2="97907" y2="39092"/>
                        <a14:foregroundMark x1="93605" y1="59686" x2="93605" y2="59686"/>
                        <a14:foregroundMark x1="94651" y1="52007" x2="94651" y2="52007"/>
                        <a14:foregroundMark x1="9302" y1="10820" x2="9302" y2="10820"/>
                        <a14:foregroundMark x1="13256" y1="9075" x2="13256" y2="9075"/>
                        <a14:foregroundMark x1="9535" y1="23560" x2="9535" y2="23560"/>
                        <a14:foregroundMark x1="6279" y1="27051" x2="6279" y2="2705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44800"/>
            <a:ext cx="12192000" cy="382787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396342" y="1921470"/>
            <a:ext cx="72571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Nghe kể chuyện</a:t>
            </a:r>
          </a:p>
        </p:txBody>
      </p:sp>
    </p:spTree>
    <p:extLst>
      <p:ext uri="{BB962C8B-B14F-4D97-AF65-F5344CB8AC3E}">
        <p14:creationId xmlns:p14="http://schemas.microsoft.com/office/powerpoint/2010/main" val="3630377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14401" y="188686"/>
            <a:ext cx="99713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lắng nghe cô kể câu </a:t>
            </a:r>
            <a:r>
              <a:rPr lang="en-US" sz="36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chuyện: Bà cháu</a:t>
            </a:r>
            <a:endParaRPr lang="en-US" sz="36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bà cháu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80307" y="1028699"/>
            <a:ext cx="11239500" cy="5457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9547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936671" y="2531978"/>
            <a:ext cx="45865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 HÀNH</a:t>
            </a:r>
          </a:p>
        </p:txBody>
      </p:sp>
    </p:spTree>
    <p:extLst>
      <p:ext uri="{BB962C8B-B14F-4D97-AF65-F5344CB8AC3E}">
        <p14:creationId xmlns:p14="http://schemas.microsoft.com/office/powerpoint/2010/main" val="2769926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651839" y="259833"/>
            <a:ext cx="881683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Con chọn kể  1-2 đoạn của câu chuyện theo tranh.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895850" y="6210300"/>
            <a:ext cx="72961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kể 1-2 đoạn và nhờ người thân góp ý phần kể của mình nhé</a:t>
            </a:r>
            <a:r>
              <a:rPr lang="en-US"/>
              <a:t>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42" t="4175" r="4680"/>
          <a:stretch/>
        </p:blipFill>
        <p:spPr>
          <a:xfrm>
            <a:off x="1067525" y="986329"/>
            <a:ext cx="9578704" cy="5082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1487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9291782" y="113145"/>
            <a:ext cx="2900218" cy="18472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图片 9">
            <a:extLst>
              <a:ext uri="{FF2B5EF4-FFF2-40B4-BE49-F238E27FC236}">
                <a16:creationId xmlns:a16="http://schemas.microsoft.com/office/drawing/2014/main" id="{CECE201C-16F7-41CC-9D7C-4F43F62CC36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71" t="36973" r="10977" b="32834"/>
          <a:stretch/>
        </p:blipFill>
        <p:spPr>
          <a:xfrm>
            <a:off x="711200" y="725499"/>
            <a:ext cx="3127322" cy="3846103"/>
          </a:xfrm>
          <a:prstGeom prst="rect">
            <a:avLst/>
          </a:prstGeom>
        </p:spPr>
      </p:pic>
      <p:sp>
        <p:nvSpPr>
          <p:cNvPr id="6" name="Cloud Callout 5"/>
          <p:cNvSpPr/>
          <p:nvPr/>
        </p:nvSpPr>
        <p:spPr>
          <a:xfrm>
            <a:off x="3838522" y="205508"/>
            <a:ext cx="4412343" cy="2137618"/>
          </a:xfrm>
          <a:prstGeom prst="cloudCallout">
            <a:avLst>
              <a:gd name="adj1" fmla="val -66465"/>
              <a:gd name="adj2" fmla="val 32137"/>
            </a:avLst>
          </a:prstGeom>
          <a:solidFill>
            <a:schemeClr val="accent1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40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Câu chuyên Bà cháu ca ngợi điều gì?</a:t>
            </a:r>
            <a:endParaRPr lang="vi-VN" sz="2400" dirty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图片 8">
            <a:extLst>
              <a:ext uri="{FF2B5EF4-FFF2-40B4-BE49-F238E27FC236}">
                <a16:creationId xmlns:a16="http://schemas.microsoft.com/office/drawing/2014/main" id="{1C673EB3-CF89-4670-AD42-188BEA08838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8" t="35025" r="59440" b="34782"/>
          <a:stretch/>
        </p:blipFill>
        <p:spPr>
          <a:xfrm>
            <a:off x="7689536" y="2605649"/>
            <a:ext cx="4429760" cy="4712403"/>
          </a:xfrm>
          <a:prstGeom prst="rect">
            <a:avLst/>
          </a:prstGeom>
        </p:spPr>
      </p:pic>
      <p:sp>
        <p:nvSpPr>
          <p:cNvPr id="8" name="Cloud Callout 7"/>
          <p:cNvSpPr/>
          <p:nvPr/>
        </p:nvSpPr>
        <p:spPr>
          <a:xfrm>
            <a:off x="3527685" y="2682448"/>
            <a:ext cx="5034017" cy="2646789"/>
          </a:xfrm>
          <a:prstGeom prst="cloudCallout">
            <a:avLst>
              <a:gd name="adj1" fmla="val 64390"/>
              <a:gd name="adj2" fmla="val 16306"/>
            </a:avLst>
          </a:prstGeom>
          <a:solidFill>
            <a:schemeClr val="accent2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US" smtClean="0">
              <a:solidFill>
                <a:schemeClr val="tx1"/>
              </a:solidFill>
            </a:endParaRPr>
          </a:p>
          <a:p>
            <a:pPr algn="just"/>
            <a:endParaRPr lang="en-US">
              <a:solidFill>
                <a:schemeClr val="tx1"/>
              </a:solidFill>
            </a:endParaRPr>
          </a:p>
          <a:p>
            <a:pPr algn="just"/>
            <a:endParaRPr lang="en-US" smtClean="0">
              <a:solidFill>
                <a:schemeClr val="tx1"/>
              </a:solidFill>
            </a:endParaRPr>
          </a:p>
          <a:p>
            <a:pPr algn="just"/>
            <a:r>
              <a:rPr lang="vi-VN" sz="200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 </a:t>
            </a:r>
            <a:r>
              <a:rPr lang="vi-VN"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ngợi sự hiếu thảo của hai người cháu dành cho bà.</a:t>
            </a:r>
            <a:r>
              <a:rPr lang="vi-VN"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vi-VN"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 yêu thương, gắn bó sâu sắc của bà cháu. Tình cảm ấy còn quý giá hơn cả vàng bạc. </a:t>
            </a:r>
            <a:endParaRPr lang="en-US" sz="20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vi-VN"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vi-VN"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vi-VN" sz="2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4293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1821" y="-326197"/>
            <a:ext cx="1941429" cy="185660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5101" y="3755864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5101" y="3369470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144615" y="4610253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2178" y="4558809"/>
            <a:ext cx="714375" cy="1190625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3297749" y="602103"/>
            <a:ext cx="5134740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7200" b="1" cap="none" spc="0">
                <a:ln/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854090" y="3112213"/>
            <a:ext cx="8334333" cy="107721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/>
            <a:r>
              <a:rPr lang="en-US" sz="320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kể cho người thân nghe câu chuyện Bà cháu </a:t>
            </a:r>
          </a:p>
          <a:p>
            <a:pPr algn="ctr"/>
            <a:r>
              <a:rPr lang="en-US" sz="320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 nhờ người thân góp ý nhé.</a:t>
            </a:r>
            <a:endParaRPr lang="en-US" sz="320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0201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511902" y="180592"/>
            <a:ext cx="493596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Yêu cầu cần đạt</a:t>
            </a:r>
          </a:p>
        </p:txBody>
      </p:sp>
      <p:sp>
        <p:nvSpPr>
          <p:cNvPr id="6" name="Rectangle 5"/>
          <p:cNvSpPr/>
          <p:nvPr/>
        </p:nvSpPr>
        <p:spPr>
          <a:xfrm>
            <a:off x="864878" y="3803528"/>
            <a:ext cx="9512836" cy="12372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Aft>
                <a:spcPts val="0"/>
              </a:spcAft>
            </a:pPr>
            <a:endParaRPr lang="en-US" sz="140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vi-VN" sz="2400" b="1" i="1">
                <a:latin typeface="Times New Roman" panose="02020603050405020304" pitchFamily="18" charset="0"/>
                <a:ea typeface="Times New Roman" panose="02020603050405020304" pitchFamily="18" charset="0"/>
              </a:rPr>
              <a:t>3. Học sinh hình thành được năng lực</a:t>
            </a:r>
            <a:r>
              <a:rPr lang="vi-VN" sz="240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tự học, giải quyết vấn đề, ngôn ngữ. </a:t>
            </a:r>
            <a:r>
              <a:rPr lang="vi-VN" sz="2400" b="1" i="1">
                <a:latin typeface="Times New Roman" panose="02020603050405020304" pitchFamily="18" charset="0"/>
                <a:ea typeface="Times New Roman" panose="02020603050405020304" pitchFamily="18" charset="0"/>
              </a:rPr>
              <a:t>phẩm chất</a:t>
            </a:r>
            <a:r>
              <a:rPr lang="vi-VN" sz="2400">
                <a:latin typeface="Times New Roman" panose="02020603050405020304" pitchFamily="18" charset="0"/>
                <a:ea typeface="Times New Roman" panose="02020603050405020304" pitchFamily="18" charset="0"/>
              </a:rPr>
              <a:t>  chăm chỉ, trách nhiệm, nhân ái</a:t>
            </a:r>
            <a:r>
              <a:rPr lang="en-US" sz="240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4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64878" y="1303719"/>
            <a:ext cx="9629895" cy="14219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en-US" sz="2400" b="1" i="1">
                <a:latin typeface="Times New Roman" panose="02020603050405020304" pitchFamily="18" charset="0"/>
                <a:ea typeface="Times New Roman" panose="02020603050405020304" pitchFamily="18" charset="0"/>
              </a:rPr>
              <a:t>1. Học sinh thực hiện được:</a:t>
            </a:r>
            <a:endParaRPr lang="en-US" sz="240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vi-VN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pl-PL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Biết dựa vào tranh và những câu hỏi gợi ý để nói về các nhân vật, sự việc trong tranh. </a:t>
            </a:r>
            <a:endParaRPr lang="en-US" sz="240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64878" y="2996822"/>
            <a:ext cx="9512836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en-US" sz="2400" b="1" i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Học sinh vận dụng được:</a:t>
            </a:r>
            <a:r>
              <a:rPr lang="en-US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Kể được 1- 2 đoạn của câu </a:t>
            </a:r>
            <a:r>
              <a:rPr lang="en-US" sz="240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chuyện Bà cháu</a:t>
            </a:r>
            <a:endParaRPr lang="en-US" sz="240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64878" y="5939498"/>
            <a:ext cx="93680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tự đánh giá mình đã đạt được yêu cầu nào của tiết học nhé</a:t>
            </a:r>
            <a:r>
              <a:rPr lang="en-US" sz="2800" i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8276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71813"/>
            <a:ext cx="5524500" cy="378618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62" b="16815"/>
          <a:stretch/>
        </p:blipFill>
        <p:spPr>
          <a:xfrm>
            <a:off x="5283926" y="3071813"/>
            <a:ext cx="5848350" cy="389740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965269" y="195944"/>
            <a:ext cx="4637314" cy="2272937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CurveDown">
              <a:avLst/>
            </a:prstTxWarp>
            <a:spAutoFit/>
          </a:bodyPr>
          <a:lstStyle/>
          <a:p>
            <a:pPr algn="ctr"/>
            <a:r>
              <a:rPr lang="en-US" sz="7200" b="1" cap="none" spc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C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7200" b="1" cap="none" spc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C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KHỞI ĐỘNG</a:t>
            </a:r>
            <a:endParaRPr lang="en-US" sz="7200" b="1" cap="none" spc="0">
              <a:ln w="12700">
                <a:solidFill>
                  <a:srgbClr val="FF0000"/>
                </a:solidFill>
                <a:prstDash val="solid"/>
              </a:ln>
              <a:solidFill>
                <a:srgbClr val="FFC000"/>
              </a:solidFill>
              <a:effectLst>
                <a:reflection blurRad="6350" stA="55000" endA="300" endPos="455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97099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11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188923" y="1862933"/>
            <a:ext cx="5769528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50">
                <a:ln w="9525" cmpd="sng">
                  <a:solidFill>
                    <a:srgbClr val="FF0000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CHÀO TẠM BIỆT</a:t>
            </a:r>
          </a:p>
          <a:p>
            <a:pPr algn="ctr"/>
            <a:r>
              <a:rPr lang="en-US" sz="5400" b="1" cap="none" spc="50">
                <a:ln w="9525" cmpd="sng">
                  <a:solidFill>
                    <a:srgbClr val="FF0000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CÁC EM </a:t>
            </a:r>
          </a:p>
        </p:txBody>
      </p:sp>
    </p:spTree>
    <p:extLst>
      <p:ext uri="{BB962C8B-B14F-4D97-AF65-F5344CB8AC3E}">
        <p14:creationId xmlns:p14="http://schemas.microsoft.com/office/powerpoint/2010/main" val="2658186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repeatCount="indefinite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7" presetClass="emph" presetSubtype="0" repeatCount="indefinite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250" autoRev="1" fill="remove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2" dur="250" autoRev="1" fill="remove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3" dur="250" autoRev="1" fill="remove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250" autoRev="1" fill="remove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96240" y="198721"/>
            <a:ext cx="1179576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Con nghe bài hát và cho biết: Bài hát nhắc đến ai?</a:t>
            </a:r>
            <a:endParaRPr lang="vi-VN" sz="4000" b="0"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y2mate.com - Bài hát TÌNH THƯƠNG BÀ CHÁU Hình minh họa theo lời bài hát_360p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00743" y="1231172"/>
            <a:ext cx="11190514" cy="5626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094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6" b="2517"/>
          <a:stretch/>
        </p:blipFill>
        <p:spPr>
          <a:xfrm>
            <a:off x="1796859" y="1672046"/>
            <a:ext cx="8598282" cy="3317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3613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14000" r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511902" y="180592"/>
            <a:ext cx="493596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Yêu cầu cần đạt</a:t>
            </a:r>
          </a:p>
        </p:txBody>
      </p:sp>
      <p:sp>
        <p:nvSpPr>
          <p:cNvPr id="6" name="Rectangle 5"/>
          <p:cNvSpPr/>
          <p:nvPr/>
        </p:nvSpPr>
        <p:spPr>
          <a:xfrm>
            <a:off x="1419410" y="3390790"/>
            <a:ext cx="9512836" cy="12372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Aft>
                <a:spcPts val="0"/>
              </a:spcAft>
            </a:pPr>
            <a:endParaRPr lang="en-US" sz="140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vi-VN" sz="2400" b="1" i="1">
                <a:latin typeface="Times New Roman" panose="02020603050405020304" pitchFamily="18" charset="0"/>
                <a:ea typeface="Times New Roman" panose="02020603050405020304" pitchFamily="18" charset="0"/>
              </a:rPr>
              <a:t>3. Học sinh hình thành được năng lực</a:t>
            </a:r>
            <a:r>
              <a:rPr lang="vi-VN" sz="240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tự học, giải quyết vấn đề, ngôn ngữ. </a:t>
            </a:r>
            <a:r>
              <a:rPr lang="vi-VN" sz="2400" b="1" i="1">
                <a:latin typeface="Times New Roman" panose="02020603050405020304" pitchFamily="18" charset="0"/>
                <a:ea typeface="Times New Roman" panose="02020603050405020304" pitchFamily="18" charset="0"/>
              </a:rPr>
              <a:t>phẩm chất</a:t>
            </a:r>
            <a:r>
              <a:rPr lang="vi-VN" sz="2400">
                <a:latin typeface="Times New Roman" panose="02020603050405020304" pitchFamily="18" charset="0"/>
                <a:ea typeface="Times New Roman" panose="02020603050405020304" pitchFamily="18" charset="0"/>
              </a:rPr>
              <a:t>  chăm chỉ, trách nhiệm, nhân ái</a:t>
            </a:r>
            <a:r>
              <a:rPr lang="en-US" sz="240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4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419410" y="1165566"/>
            <a:ext cx="9629895" cy="14219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en-US" sz="2400" b="1" i="1">
                <a:latin typeface="Times New Roman" panose="02020603050405020304" pitchFamily="18" charset="0"/>
                <a:ea typeface="Times New Roman" panose="02020603050405020304" pitchFamily="18" charset="0"/>
              </a:rPr>
              <a:t>1. Học sinh thực hiện được:</a:t>
            </a:r>
            <a:endParaRPr lang="en-US" sz="240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vi-VN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pl-PL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Biết dựa vào tranh và những câu hỏi gợi ý để nói về các nhân vật, sự việc trong tranh. </a:t>
            </a:r>
            <a:endParaRPr lang="en-US" sz="240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419410" y="2855259"/>
            <a:ext cx="9512836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en-US" sz="2400" b="1" i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Học sinh vận dụng được:</a:t>
            </a:r>
            <a:r>
              <a:rPr lang="en-US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Kể được 1- 2 đoạn của câu </a:t>
            </a:r>
            <a:r>
              <a:rPr lang="en-US" sz="240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chuyện Bà cháu.</a:t>
            </a:r>
            <a:endParaRPr lang="en-US" sz="240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116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274629" y="0"/>
            <a:ext cx="2917371" cy="26125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5120" y="-223653"/>
            <a:ext cx="1941429" cy="185660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574" y="3719193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234" y="339257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144615" y="4610253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1329" y="4301075"/>
            <a:ext cx="714375" cy="1190625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4543397" y="2433263"/>
            <a:ext cx="5339924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7200" b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 PHÁ</a:t>
            </a:r>
            <a:endParaRPr lang="en-US" sz="7200" b="1" cap="none" spc="0">
              <a:ln/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138151"/>
            <a:ext cx="952500" cy="1019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836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AA2D1403-B7AB-4440-A9B5-3E71737860DF}"/>
              </a:ext>
            </a:extLst>
          </p:cNvPr>
          <p:cNvSpPr txBox="1">
            <a:spLocks/>
          </p:cNvSpPr>
          <p:nvPr/>
        </p:nvSpPr>
        <p:spPr>
          <a:xfrm>
            <a:off x="4870267" y="591838"/>
            <a:ext cx="2061029" cy="70165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40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 cháu</a:t>
            </a:r>
            <a:endParaRPr 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118801" y="1140142"/>
            <a:ext cx="3418322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en-US" sz="24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</a:t>
            </a:r>
            <a:r>
              <a:rPr lang="en-US" sz="2400" i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Theo</a:t>
            </a:r>
            <a:r>
              <a:rPr lang="en-US" sz="240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Trần Hoài Dương</a:t>
            </a:r>
            <a:r>
              <a:rPr lang="en-US" sz="2400" i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  </a:t>
            </a:r>
            <a:endParaRPr lang="en-US" sz="2400" i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AA2D1403-B7AB-4440-A9B5-3E71737860DF}"/>
              </a:ext>
            </a:extLst>
          </p:cNvPr>
          <p:cNvSpPr txBox="1">
            <a:spLocks/>
          </p:cNvSpPr>
          <p:nvPr/>
        </p:nvSpPr>
        <p:spPr>
          <a:xfrm>
            <a:off x="814779" y="213972"/>
            <a:ext cx="10996770" cy="49334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Quan sát tranh, dựa vào câu hỏi gợi ý, đoán nội dung của từng tranh.</a:t>
            </a:r>
            <a:endParaRPr lang="en-US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439533" y="2391447"/>
            <a:ext cx="5621217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en-US" sz="2400" i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Tranh vẽ ai? vẽ những gì?</a:t>
            </a:r>
            <a:endParaRPr lang="en-US" sz="2400" i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313164" y="3359806"/>
            <a:ext cx="5621217" cy="978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en-US" sz="2400" i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Tranh vẽ </a:t>
            </a:r>
            <a:r>
              <a:rPr lang="en-US" sz="2400" i="1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ba bà cháu, cô tiên, </a:t>
            </a:r>
            <a:r>
              <a:rPr lang="en-US" sz="2400" i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ngôi nhà và một cây </a:t>
            </a:r>
            <a:r>
              <a:rPr lang="en-US" sz="2400" i="1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đào</a:t>
            </a:r>
            <a:r>
              <a:rPr lang="en-US" sz="2400" i="1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400" i="1" dirty="0">
              <a:solidFill>
                <a:srgbClr val="0070C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52" y="1293493"/>
            <a:ext cx="6125659" cy="4989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8971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 build="p"/>
      <p:bldP spid="9" grpId="0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AA2D1403-B7AB-4440-A9B5-3E71737860DF}"/>
              </a:ext>
            </a:extLst>
          </p:cNvPr>
          <p:cNvSpPr txBox="1">
            <a:spLocks/>
          </p:cNvSpPr>
          <p:nvPr/>
        </p:nvSpPr>
        <p:spPr>
          <a:xfrm>
            <a:off x="5198941" y="656562"/>
            <a:ext cx="4635737" cy="70165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40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 cháu</a:t>
            </a:r>
            <a:endParaRPr 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929075" y="1627458"/>
            <a:ext cx="5621217" cy="4968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en-US" sz="2400" i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Tranh 1 vẽ những gì?</a:t>
            </a:r>
            <a:endParaRPr lang="en-US" sz="2400" i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929075" y="2138050"/>
            <a:ext cx="5621217" cy="4968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en-US" sz="2400" i="1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Tranh 1 vẽ ba bà cháu và 1 cô tiên.</a:t>
            </a:r>
            <a:endParaRPr lang="en-US" sz="2400" i="1" dirty="0">
              <a:solidFill>
                <a:srgbClr val="0070C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AA2D1403-B7AB-4440-A9B5-3E71737860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4779" y="213972"/>
            <a:ext cx="10996770" cy="49334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Quan sát tranh, dựa vào câu hỏi gợi ý, đoán nội dung của từng tranh.</a:t>
            </a:r>
            <a:endParaRPr lang="en-US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072" b="53144"/>
          <a:stretch/>
        </p:blipFill>
        <p:spPr>
          <a:xfrm>
            <a:off x="814779" y="1627458"/>
            <a:ext cx="4752568" cy="4758157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5929073" y="2786083"/>
            <a:ext cx="5621217" cy="4968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en-US" sz="2400" i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Cuộc sống của ba bà cháu thế nào?</a:t>
            </a:r>
            <a:endParaRPr lang="en-US" sz="2400" i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929070" y="5636535"/>
            <a:ext cx="5621217" cy="4968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en-US" sz="2400" i="1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Cô tiên cho hai anh em hạt đào.</a:t>
            </a:r>
            <a:endParaRPr lang="en-US" sz="2400" i="1" dirty="0">
              <a:solidFill>
                <a:srgbClr val="0070C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5929071" y="4512037"/>
            <a:ext cx="5621217" cy="978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en-US" sz="2400" i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Em đoán xem, cô tiên cho hai anh em cái gì?</a:t>
            </a:r>
            <a:endParaRPr lang="en-US" sz="2400" i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5929072" y="3471217"/>
            <a:ext cx="5621217" cy="978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en-US" sz="2400" i="1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Cuộc sống khó </a:t>
            </a:r>
            <a:r>
              <a:rPr lang="en-US" sz="2400" i="1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khăn, </a:t>
            </a:r>
            <a:r>
              <a:rPr lang="en-US" sz="2400" i="1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vất </a:t>
            </a:r>
            <a:r>
              <a:rPr lang="en-US" sz="2400" i="1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vả bên ngôi </a:t>
            </a:r>
            <a:r>
              <a:rPr lang="en-US" sz="2400" i="1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nhà tranh vách </a:t>
            </a:r>
            <a:r>
              <a:rPr lang="en-US" sz="2400" i="1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đất.</a:t>
            </a:r>
            <a:endParaRPr lang="en-US" sz="2400" i="1" dirty="0">
              <a:solidFill>
                <a:srgbClr val="0070C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0654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4" grpId="0"/>
      <p:bldP spid="21" grpId="0"/>
      <p:bldP spid="22" grpId="0"/>
      <p:bldP spid="23" grpId="0"/>
      <p:bldP spid="2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5593236" y="2489996"/>
            <a:ext cx="5621217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en-US" sz="2400" i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Tranh 2 vẽ gì?</a:t>
            </a:r>
            <a:endParaRPr lang="en-US" sz="2400" i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593236" y="3559709"/>
            <a:ext cx="5621217" cy="14219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en-US" sz="2400" i="1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Tranh 2 vẽ hai anh em đang đứng bên ngôi mộ của bà</a:t>
            </a:r>
            <a:r>
              <a:rPr lang="en-US" sz="2400" i="1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Bên cạnh mộ bà có cây đào sai trĩu quả, quả lóng lánh như vàng bạc</a:t>
            </a:r>
            <a:endParaRPr lang="en-US" sz="2400" i="1" dirty="0">
              <a:solidFill>
                <a:srgbClr val="0070C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AA2D1403-B7AB-4440-A9B5-3E71737860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4779" y="213972"/>
            <a:ext cx="10996770" cy="49334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Quan sát tranh, dựa vào câu hỏi gợi ý, đoán nội dung của từng tranh.</a:t>
            </a:r>
            <a:endParaRPr lang="en-US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00" t="524" r="-828" b="52620"/>
          <a:stretch/>
        </p:blipFill>
        <p:spPr>
          <a:xfrm>
            <a:off x="217831" y="1627457"/>
            <a:ext cx="4752568" cy="4500247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5593241" y="5879271"/>
            <a:ext cx="5621217" cy="4968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0"/>
              </a:spcAft>
            </a:pPr>
            <a:endParaRPr lang="en-US" sz="2400" i="1" dirty="0">
              <a:solidFill>
                <a:srgbClr val="0070C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AA2D1403-B7AB-4440-A9B5-3E71737860DF}"/>
              </a:ext>
            </a:extLst>
          </p:cNvPr>
          <p:cNvSpPr txBox="1">
            <a:spLocks/>
          </p:cNvSpPr>
          <p:nvPr/>
        </p:nvSpPr>
        <p:spPr>
          <a:xfrm>
            <a:off x="5198941" y="656562"/>
            <a:ext cx="4635737" cy="70165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40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 cháu</a:t>
            </a:r>
            <a:endParaRPr 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4273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4" grpId="0"/>
      <p:bldP spid="11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769</TotalTime>
  <Words>716</Words>
  <Application>Microsoft Office PowerPoint</Application>
  <PresentationFormat>Widescreen</PresentationFormat>
  <Paragraphs>66</Paragraphs>
  <Slides>20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6" baseType="lpstr">
      <vt:lpstr>Arial</vt:lpstr>
      <vt:lpstr>Arial-Rounded</vt:lpstr>
      <vt:lpstr>Calibri</vt:lpstr>
      <vt:lpstr>等线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Windows User</cp:lastModifiedBy>
  <cp:revision>71</cp:revision>
  <dcterms:created xsi:type="dcterms:W3CDTF">2021-07-20T01:55:21Z</dcterms:created>
  <dcterms:modified xsi:type="dcterms:W3CDTF">2021-12-16T16:43:58Z</dcterms:modified>
</cp:coreProperties>
</file>