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0" r:id="rId1"/>
    <p:sldMasterId id="2147483736" r:id="rId2"/>
  </p:sldMasterIdLst>
  <p:notesMasterIdLst>
    <p:notesMasterId r:id="rId15"/>
  </p:notesMasterIdLst>
  <p:sldIdLst>
    <p:sldId id="284" r:id="rId3"/>
    <p:sldId id="286" r:id="rId4"/>
    <p:sldId id="280" r:id="rId5"/>
    <p:sldId id="309" r:id="rId6"/>
    <p:sldId id="310" r:id="rId7"/>
    <p:sldId id="296" r:id="rId8"/>
    <p:sldId id="297" r:id="rId9"/>
    <p:sldId id="300" r:id="rId10"/>
    <p:sldId id="303" r:id="rId11"/>
    <p:sldId id="305" r:id="rId12"/>
    <p:sldId id="304" r:id="rId13"/>
    <p:sldId id="3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91" d="100"/>
          <a:sy n="91" d="100"/>
        </p:scale>
        <p:origin x="48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369233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734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81181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12</a:t>
            </a:fld>
            <a:endParaRPr lang="zh-CN" altLang="en-US"/>
          </a:p>
        </p:txBody>
      </p:sp>
    </p:spTree>
    <p:extLst>
      <p:ext uri="{BB962C8B-B14F-4D97-AF65-F5344CB8AC3E}">
        <p14:creationId xmlns:p14="http://schemas.microsoft.com/office/powerpoint/2010/main" val="2512797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2557801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 id="2147483748" r:id="rId13"/>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6"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604838"/>
            <a:ext cx="12192000" cy="6858001"/>
          </a:xfrm>
          <a:prstGeom prst="rect">
            <a:avLst/>
          </a:prstGeom>
        </p:spPr>
      </p:pic>
      <p:sp>
        <p:nvSpPr>
          <p:cNvPr id="5" name="Rectangle 4"/>
          <p:cNvSpPr/>
          <p:nvPr/>
        </p:nvSpPr>
        <p:spPr>
          <a:xfrm>
            <a:off x="2368056" y="2719338"/>
            <a:ext cx="7455887" cy="2585323"/>
          </a:xfrm>
          <a:prstGeom prst="rect">
            <a:avLst/>
          </a:prstGeom>
          <a:noFill/>
        </p:spPr>
        <p:txBody>
          <a:bodyPr wrap="none" lIns="91440" tIns="45720" rIns="91440" bIns="45720">
            <a:prstTxWarp prst="textArchUp">
              <a:avLst>
                <a:gd name="adj" fmla="val 1068883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Calibri" panose="020F0502020204030204" pitchFamily="34" charset="0"/>
                <a:ea typeface="+mn-ea"/>
                <a:cs typeface="Calibri" panose="020F0502020204030204" pitchFamily="34" charset="0"/>
              </a:rPr>
              <a:t>CHÀO MỪNG CÁC EM ĐẾN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Calibri" panose="020F0502020204030204" pitchFamily="34" charset="0"/>
                <a:ea typeface="+mn-ea"/>
                <a:cs typeface="Calibri" panose="020F0502020204030204" pitchFamily="34" charset="0"/>
              </a:rPr>
              <a:t>VỚI </a:t>
            </a:r>
            <a:r>
              <a:rPr kumimoji="0" lang="en-US" sz="7200" b="1" i="0" u="none" strike="noStrike" kern="1200" cap="none" spc="0" normalizeH="0" baseline="0" noProof="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Calibri" panose="020F0502020204030204" pitchFamily="34" charset="0"/>
                <a:ea typeface="+mn-ea"/>
                <a:cs typeface="Calibri" panose="020F0502020204030204" pitchFamily="34" charset="0"/>
              </a:rPr>
              <a:t>TIẾT </a:t>
            </a:r>
            <a:r>
              <a:rPr lang="en-US" sz="7200" b="1">
                <a:ln w="13462">
                  <a:solidFill>
                    <a:srgbClr val="FFFFFF"/>
                  </a:solidFill>
                  <a:prstDash val="solid"/>
                </a:ln>
                <a:solidFill>
                  <a:srgbClr val="000000">
                    <a:lumMod val="85000"/>
                    <a:lumOff val="15000"/>
                  </a:srgbClr>
                </a:solidFill>
                <a:effectLst>
                  <a:outerShdw dist="38100" dir="2700000" algn="bl" rotWithShape="0">
                    <a:srgbClr val="D17D92"/>
                  </a:outerShdw>
                </a:effectLst>
                <a:latin typeface="Calibri" panose="020F0502020204030204" pitchFamily="34" charset="0"/>
                <a:cs typeface="Calibri" panose="020F0502020204030204" pitchFamily="34" charset="0"/>
              </a:rPr>
              <a:t>TIẾNG VIỆT</a:t>
            </a:r>
            <a:endParaRPr kumimoji="0" lang="en-US" sz="72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52833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A35172-DF7F-45FC-84E6-E7F4B4CA65D7}"/>
              </a:ext>
            </a:extLst>
          </p:cNvPr>
          <p:cNvSpPr txBox="1">
            <a:spLocks/>
          </p:cNvSpPr>
          <p:nvPr/>
        </p:nvSpPr>
        <p:spPr>
          <a:xfrm>
            <a:off x="2175571" y="2766218"/>
            <a:ext cx="7021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2" name="Picture 1"/>
          <p:cNvPicPr>
            <a:picLocks noChangeAspect="1"/>
          </p:cNvPicPr>
          <p:nvPr/>
        </p:nvPicPr>
        <p:blipFill rotWithShape="1">
          <a:blip r:embed="rId2"/>
          <a:srcRect t="49118"/>
          <a:stretch/>
        </p:blipFill>
        <p:spPr>
          <a:xfrm>
            <a:off x="0" y="2990939"/>
            <a:ext cx="12192000" cy="3329650"/>
          </a:xfrm>
          <a:prstGeom prst="rect">
            <a:avLst/>
          </a:prstGeom>
        </p:spPr>
      </p:pic>
      <p:sp>
        <p:nvSpPr>
          <p:cNvPr id="12" name="TextBox 11">
            <a:extLst>
              <a:ext uri="{FF2B5EF4-FFF2-40B4-BE49-F238E27FC236}">
                <a16:creationId xmlns:a16="http://schemas.microsoft.com/office/drawing/2014/main" id="{A7B57D0F-CA5F-232E-843B-7BAFF661907B}"/>
              </a:ext>
            </a:extLst>
          </p:cNvPr>
          <p:cNvSpPr txBox="1"/>
          <p:nvPr/>
        </p:nvSpPr>
        <p:spPr>
          <a:xfrm>
            <a:off x="272716" y="658723"/>
            <a:ext cx="11919284" cy="646331"/>
          </a:xfrm>
          <a:prstGeom prst="rect">
            <a:avLst/>
          </a:prstGeom>
          <a:noFill/>
        </p:spPr>
        <p:txBody>
          <a:bodyPr wrap="square" rtlCol="0">
            <a:spAutoFit/>
          </a:bodyPr>
          <a:lstStyle/>
          <a:p>
            <a:r>
              <a:rPr lang="en-US" sz="3600" b="1">
                <a:latin typeface="Arial-SGK-TV" pitchFamily="2" charset="0"/>
                <a:cs typeface="Arial-SGK-TV" pitchFamily="2" charset="0"/>
              </a:rPr>
              <a:t>3a. Chọn tiếng chứa </a:t>
            </a:r>
            <a:r>
              <a:rPr lang="en-US" sz="3600" b="1" i="1">
                <a:latin typeface="Arial-SGK-TV" pitchFamily="2" charset="0"/>
                <a:cs typeface="Arial-SGK-TV" pitchFamily="2" charset="0"/>
              </a:rPr>
              <a:t>iêu</a:t>
            </a:r>
            <a:r>
              <a:rPr lang="en-US" sz="3600" b="1">
                <a:latin typeface="Arial-SGK-TV" pitchFamily="2" charset="0"/>
                <a:cs typeface="Arial-SGK-TV" pitchFamily="2" charset="0"/>
              </a:rPr>
              <a:t> hoặc </a:t>
            </a:r>
            <a:r>
              <a:rPr lang="en-US" sz="3600" b="1" i="1">
                <a:latin typeface="Arial-SGK-TV" pitchFamily="2" charset="0"/>
                <a:cs typeface="Arial-SGK-TV" pitchFamily="2" charset="0"/>
              </a:rPr>
              <a:t>ươu</a:t>
            </a:r>
            <a:r>
              <a:rPr lang="en-US" sz="3600" b="1">
                <a:latin typeface="Arial-SGK-TV" pitchFamily="2" charset="0"/>
                <a:cs typeface="Arial-SGK-TV" pitchFamily="2" charset="0"/>
              </a:rPr>
              <a:t> thay cho ô vuông.</a:t>
            </a:r>
          </a:p>
        </p:txBody>
      </p:sp>
      <p:grpSp>
        <p:nvGrpSpPr>
          <p:cNvPr id="14" name="Group 13">
            <a:extLst>
              <a:ext uri="{FF2B5EF4-FFF2-40B4-BE49-F238E27FC236}">
                <a16:creationId xmlns:a16="http://schemas.microsoft.com/office/drawing/2014/main" id="{88B9F51D-05C1-8F24-4F3B-3B3A94248F5E}"/>
              </a:ext>
            </a:extLst>
          </p:cNvPr>
          <p:cNvGrpSpPr/>
          <p:nvPr/>
        </p:nvGrpSpPr>
        <p:grpSpPr>
          <a:xfrm>
            <a:off x="4997749" y="1553923"/>
            <a:ext cx="1516115" cy="983551"/>
            <a:chOff x="2236714" y="2009713"/>
            <a:chExt cx="1516115" cy="983551"/>
          </a:xfrm>
        </p:grpSpPr>
        <p:sp>
          <p:nvSpPr>
            <p:cNvPr id="10" name="Rectangle 9"/>
            <p:cNvSpPr/>
            <p:nvPr/>
          </p:nvSpPr>
          <p:spPr>
            <a:xfrm>
              <a:off x="2236715" y="2009713"/>
              <a:ext cx="1334854" cy="98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latin typeface="Arial-SGK-TV" pitchFamily="2" charset="0"/>
                <a:cs typeface="Arial-SGK-TV" pitchFamily="2" charset="0"/>
              </a:endParaRPr>
            </a:p>
          </p:txBody>
        </p:sp>
        <p:sp>
          <p:nvSpPr>
            <p:cNvPr id="13" name="TextBox 12">
              <a:extLst>
                <a:ext uri="{FF2B5EF4-FFF2-40B4-BE49-F238E27FC236}">
                  <a16:creationId xmlns:a16="http://schemas.microsoft.com/office/drawing/2014/main" id="{9CC9F04D-AC49-9231-D94D-84EDD2B9F5FC}"/>
                </a:ext>
              </a:extLst>
            </p:cNvPr>
            <p:cNvSpPr txBox="1"/>
            <p:nvPr/>
          </p:nvSpPr>
          <p:spPr>
            <a:xfrm>
              <a:off x="2236714" y="2214309"/>
              <a:ext cx="1516115" cy="646331"/>
            </a:xfrm>
            <a:prstGeom prst="rect">
              <a:avLst/>
            </a:prstGeom>
            <a:noFill/>
          </p:spPr>
          <p:txBody>
            <a:bodyPr wrap="square" rtlCol="0">
              <a:spAutoFit/>
            </a:bodyPr>
            <a:lstStyle/>
            <a:p>
              <a:r>
                <a:rPr lang="en-US" sz="3600" b="1">
                  <a:solidFill>
                    <a:srgbClr val="FF0000"/>
                  </a:solidFill>
                  <a:latin typeface="Arial-SGK-TV" pitchFamily="2" charset="0"/>
                  <a:cs typeface="Arial-SGK-TV" pitchFamily="2" charset="0"/>
                </a:rPr>
                <a:t>nhiều</a:t>
              </a:r>
            </a:p>
          </p:txBody>
        </p:sp>
      </p:grpSp>
      <p:grpSp>
        <p:nvGrpSpPr>
          <p:cNvPr id="15" name="Group 14">
            <a:extLst>
              <a:ext uri="{FF2B5EF4-FFF2-40B4-BE49-F238E27FC236}">
                <a16:creationId xmlns:a16="http://schemas.microsoft.com/office/drawing/2014/main" id="{CD204135-2251-1F59-0E42-A06D679A8519}"/>
              </a:ext>
            </a:extLst>
          </p:cNvPr>
          <p:cNvGrpSpPr/>
          <p:nvPr/>
        </p:nvGrpSpPr>
        <p:grpSpPr>
          <a:xfrm>
            <a:off x="3643984" y="1553923"/>
            <a:ext cx="1516115" cy="983551"/>
            <a:chOff x="2236714" y="2009713"/>
            <a:chExt cx="1516115" cy="983551"/>
          </a:xfrm>
        </p:grpSpPr>
        <p:sp>
          <p:nvSpPr>
            <p:cNvPr id="16" name="Rectangle 15">
              <a:extLst>
                <a:ext uri="{FF2B5EF4-FFF2-40B4-BE49-F238E27FC236}">
                  <a16:creationId xmlns:a16="http://schemas.microsoft.com/office/drawing/2014/main" id="{9CEB5E1E-71E8-A87C-E711-15F299058915}"/>
                </a:ext>
              </a:extLst>
            </p:cNvPr>
            <p:cNvSpPr/>
            <p:nvPr/>
          </p:nvSpPr>
          <p:spPr>
            <a:xfrm>
              <a:off x="2236715" y="2009713"/>
              <a:ext cx="1334854" cy="98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latin typeface="Arial-SGK-TV" pitchFamily="2" charset="0"/>
                <a:cs typeface="Arial-SGK-TV" pitchFamily="2" charset="0"/>
              </a:endParaRPr>
            </a:p>
          </p:txBody>
        </p:sp>
        <p:sp>
          <p:nvSpPr>
            <p:cNvPr id="17" name="TextBox 16">
              <a:extLst>
                <a:ext uri="{FF2B5EF4-FFF2-40B4-BE49-F238E27FC236}">
                  <a16:creationId xmlns:a16="http://schemas.microsoft.com/office/drawing/2014/main" id="{A01A375E-082B-C6F2-4F72-BA909343E5CB}"/>
                </a:ext>
              </a:extLst>
            </p:cNvPr>
            <p:cNvSpPr txBox="1"/>
            <p:nvPr/>
          </p:nvSpPr>
          <p:spPr>
            <a:xfrm>
              <a:off x="2236714" y="2214309"/>
              <a:ext cx="1516115" cy="646331"/>
            </a:xfrm>
            <a:prstGeom prst="rect">
              <a:avLst/>
            </a:prstGeom>
            <a:noFill/>
          </p:spPr>
          <p:txBody>
            <a:bodyPr wrap="square" rtlCol="0">
              <a:spAutoFit/>
            </a:bodyPr>
            <a:lstStyle/>
            <a:p>
              <a:r>
                <a:rPr lang="en-US" sz="3600" b="1">
                  <a:solidFill>
                    <a:srgbClr val="FF0000"/>
                  </a:solidFill>
                  <a:latin typeface="Arial-SGK-TV" pitchFamily="2" charset="0"/>
                  <a:cs typeface="Arial-SGK-TV" pitchFamily="2" charset="0"/>
                </a:rPr>
                <a:t>hươu</a:t>
              </a:r>
            </a:p>
          </p:txBody>
        </p:sp>
      </p:grpSp>
      <p:grpSp>
        <p:nvGrpSpPr>
          <p:cNvPr id="18" name="Group 17">
            <a:extLst>
              <a:ext uri="{FF2B5EF4-FFF2-40B4-BE49-F238E27FC236}">
                <a16:creationId xmlns:a16="http://schemas.microsoft.com/office/drawing/2014/main" id="{6CA90049-8D69-8E6F-B0D6-37CFAFBCDB2F}"/>
              </a:ext>
            </a:extLst>
          </p:cNvPr>
          <p:cNvGrpSpPr/>
          <p:nvPr/>
        </p:nvGrpSpPr>
        <p:grpSpPr>
          <a:xfrm>
            <a:off x="6367556" y="1553923"/>
            <a:ext cx="1685581" cy="983551"/>
            <a:chOff x="2236714" y="2009713"/>
            <a:chExt cx="1685581" cy="983551"/>
          </a:xfrm>
        </p:grpSpPr>
        <p:sp>
          <p:nvSpPr>
            <p:cNvPr id="19" name="Rectangle 18">
              <a:extLst>
                <a:ext uri="{FF2B5EF4-FFF2-40B4-BE49-F238E27FC236}">
                  <a16:creationId xmlns:a16="http://schemas.microsoft.com/office/drawing/2014/main" id="{5330A592-4539-3D63-DBE1-B5FC7E2EC9F8}"/>
                </a:ext>
              </a:extLst>
            </p:cNvPr>
            <p:cNvSpPr/>
            <p:nvPr/>
          </p:nvSpPr>
          <p:spPr>
            <a:xfrm>
              <a:off x="2236714" y="2009713"/>
              <a:ext cx="1516115" cy="98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latin typeface="Arial-SGK-TV" pitchFamily="2" charset="0"/>
                <a:cs typeface="Arial-SGK-TV" pitchFamily="2" charset="0"/>
              </a:endParaRPr>
            </a:p>
          </p:txBody>
        </p:sp>
        <p:sp>
          <p:nvSpPr>
            <p:cNvPr id="20" name="TextBox 19">
              <a:extLst>
                <a:ext uri="{FF2B5EF4-FFF2-40B4-BE49-F238E27FC236}">
                  <a16:creationId xmlns:a16="http://schemas.microsoft.com/office/drawing/2014/main" id="{B4634796-17D0-86E2-8921-0B0F898B9623}"/>
                </a:ext>
              </a:extLst>
            </p:cNvPr>
            <p:cNvSpPr txBox="1"/>
            <p:nvPr/>
          </p:nvSpPr>
          <p:spPr>
            <a:xfrm>
              <a:off x="2236714" y="2214309"/>
              <a:ext cx="1685581" cy="646331"/>
            </a:xfrm>
            <a:prstGeom prst="rect">
              <a:avLst/>
            </a:prstGeom>
            <a:noFill/>
          </p:spPr>
          <p:txBody>
            <a:bodyPr wrap="square" rtlCol="0">
              <a:spAutoFit/>
            </a:bodyPr>
            <a:lstStyle/>
            <a:p>
              <a:r>
                <a:rPr lang="en-US" sz="3600" b="1">
                  <a:solidFill>
                    <a:srgbClr val="FF0000"/>
                  </a:solidFill>
                  <a:latin typeface="Arial-SGK-TV" pitchFamily="2" charset="0"/>
                  <a:cs typeface="Arial-SGK-TV" pitchFamily="2" charset="0"/>
                </a:rPr>
                <a:t>khướu</a:t>
              </a:r>
            </a:p>
          </p:txBody>
        </p:sp>
      </p:grpSp>
    </p:spTree>
    <p:extLst>
      <p:ext uri="{BB962C8B-B14F-4D97-AF65-F5344CB8AC3E}">
        <p14:creationId xmlns:p14="http://schemas.microsoft.com/office/powerpoint/2010/main" val="3886928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1.85185E-6 L -0.17448 0.22592 " pathEditMode="relative" rAng="0" ptsTypes="AA">
                                      <p:cBhvr>
                                        <p:cTn id="6" dur="2000" fill="hold"/>
                                        <p:tgtEl>
                                          <p:spTgt spid="14"/>
                                        </p:tgtEl>
                                        <p:attrNameLst>
                                          <p:attrName>ppt_x</p:attrName>
                                          <p:attrName>ppt_y</p:attrName>
                                        </p:attrNameLst>
                                      </p:cBhvr>
                                      <p:rCtr x="-8724" y="1129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1.85185E-6 L 0.47591 0.22106 " pathEditMode="relative" rAng="0" ptsTypes="AA">
                                      <p:cBhvr>
                                        <p:cTn id="10" dur="2000" fill="hold"/>
                                        <p:tgtEl>
                                          <p:spTgt spid="15"/>
                                        </p:tgtEl>
                                        <p:attrNameLst>
                                          <p:attrName>ppt_x</p:attrName>
                                          <p:attrName>ppt_y</p:attrName>
                                        </p:attrNameLst>
                                      </p:cBhvr>
                                      <p:rCtr x="23789" y="1104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75E-6 1.85185E-6 L 0.072 0.37546 " pathEditMode="relative" rAng="0" ptsTypes="AA">
                                      <p:cBhvr>
                                        <p:cTn id="14" dur="2000" fill="hold"/>
                                        <p:tgtEl>
                                          <p:spTgt spid="18"/>
                                        </p:tgtEl>
                                        <p:attrNameLst>
                                          <p:attrName>ppt_x</p:attrName>
                                          <p:attrName>ppt_y</p:attrName>
                                        </p:attrNameLst>
                                      </p:cBhvr>
                                      <p:rCtr x="3594" y="18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49"/>
            <a:ext cx="12192000" cy="6858000"/>
          </a:xfrm>
          <a:prstGeom prst="rect">
            <a:avLst/>
          </a:prstGeom>
        </p:spPr>
      </p:pic>
      <p:sp>
        <p:nvSpPr>
          <p:cNvPr id="7" name="Title 1">
            <a:extLst>
              <a:ext uri="{FF2B5EF4-FFF2-40B4-BE49-F238E27FC236}">
                <a16:creationId xmlns:a16="http://schemas.microsoft.com/office/drawing/2014/main" id="{BFA35172-DF7F-45FC-84E6-E7F4B4CA65D7}"/>
              </a:ext>
            </a:extLst>
          </p:cNvPr>
          <p:cNvSpPr txBox="1">
            <a:spLocks/>
          </p:cNvSpPr>
          <p:nvPr/>
        </p:nvSpPr>
        <p:spPr>
          <a:xfrm>
            <a:off x="2175571" y="2766218"/>
            <a:ext cx="7021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endParaRPr>
          </a:p>
        </p:txBody>
      </p:sp>
      <p:sp>
        <p:nvSpPr>
          <p:cNvPr id="4" name="Rectangle 3"/>
          <p:cNvSpPr/>
          <p:nvPr/>
        </p:nvSpPr>
        <p:spPr>
          <a:xfrm>
            <a:off x="4199135" y="48390"/>
            <a:ext cx="2447529" cy="769441"/>
          </a:xfrm>
          <a:prstGeom prst="rect">
            <a:avLst/>
          </a:prstGeom>
          <a:noFill/>
        </p:spPr>
        <p:txBody>
          <a:bodyPr wrap="none" lIns="91440" tIns="45720" rIns="91440" bIns="45720">
            <a:spAutoFit/>
          </a:bodyPr>
          <a:lstStyle/>
          <a:p>
            <a:pPr algn="ctr"/>
            <a:r>
              <a:rPr lang="en-US" sz="4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Arial-Rounded" panose="020B0604020202020204" pitchFamily="34" charset="0"/>
                <a:cs typeface="Times New Roman" panose="02020603050405020304" pitchFamily="18" charset="0"/>
              </a:rPr>
              <a:t>BÀI TẬP</a:t>
            </a:r>
            <a:endParaRPr lang="en-US" sz="4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4" name="Text Box 4"/>
          <p:cNvSpPr txBox="1"/>
          <p:nvPr/>
        </p:nvSpPr>
        <p:spPr>
          <a:xfrm>
            <a:off x="1430337" y="776159"/>
            <a:ext cx="8793480" cy="645160"/>
          </a:xfrm>
          <a:prstGeom prst="rect">
            <a:avLst/>
          </a:prstGeom>
          <a:noFill/>
        </p:spPr>
        <p:txBody>
          <a:bodyPr wrap="square" rtlCol="0">
            <a:spAutoFit/>
          </a:bodyPr>
          <a:lstStyle/>
          <a:p>
            <a:r>
              <a:rPr lang="en-US" sz="3600">
                <a:latin typeface="Arial-Rounded" panose="020B0500000000000000" pitchFamily="34" charset="0"/>
                <a:cs typeface="Arial-Rounded" panose="020B0500000000000000" pitchFamily="34" charset="0"/>
              </a:rPr>
              <a:t>b. Tìm từ ngữ có tiếng chứa en hoặc eng</a:t>
            </a:r>
          </a:p>
        </p:txBody>
      </p:sp>
      <p:pic>
        <p:nvPicPr>
          <p:cNvPr id="17" name="Picture 16"/>
          <p:cNvPicPr>
            <a:picLocks noChangeAspect="1"/>
          </p:cNvPicPr>
          <p:nvPr/>
        </p:nvPicPr>
        <p:blipFill>
          <a:blip r:embed="rId3"/>
          <a:stretch>
            <a:fillRect/>
          </a:stretch>
        </p:blipFill>
        <p:spPr>
          <a:xfrm>
            <a:off x="2971481" y="1294919"/>
            <a:ext cx="4902835" cy="1621155"/>
          </a:xfrm>
          <a:prstGeom prst="rect">
            <a:avLst/>
          </a:prstGeom>
        </p:spPr>
      </p:pic>
      <p:graphicFrame>
        <p:nvGraphicFramePr>
          <p:cNvPr id="18" name="Table 17"/>
          <p:cNvGraphicFramePr/>
          <p:nvPr>
            <p:extLst>
              <p:ext uri="{D42A27DB-BD31-4B8C-83A1-F6EECF244321}">
                <p14:modId xmlns:p14="http://schemas.microsoft.com/office/powerpoint/2010/main" val="3684942717"/>
              </p:ext>
            </p:extLst>
          </p:nvPr>
        </p:nvGraphicFramePr>
        <p:xfrm>
          <a:off x="2558730" y="3332168"/>
          <a:ext cx="5728336" cy="2471008"/>
        </p:xfrm>
        <a:graphic>
          <a:graphicData uri="http://schemas.openxmlformats.org/drawingml/2006/table">
            <a:tbl>
              <a:tblPr firstRow="1" bandRow="1">
                <a:tableStyleId>{5C22544A-7EE6-4342-B048-85BDC9FD1C3A}</a:tableStyleId>
              </a:tblPr>
              <a:tblGrid>
                <a:gridCol w="2864168">
                  <a:extLst>
                    <a:ext uri="{9D8B030D-6E8A-4147-A177-3AD203B41FA5}">
                      <a16:colId xmlns:a16="http://schemas.microsoft.com/office/drawing/2014/main" val="20000"/>
                    </a:ext>
                  </a:extLst>
                </a:gridCol>
                <a:gridCol w="2864168">
                  <a:extLst>
                    <a:ext uri="{9D8B030D-6E8A-4147-A177-3AD203B41FA5}">
                      <a16:colId xmlns:a16="http://schemas.microsoft.com/office/drawing/2014/main" val="20001"/>
                    </a:ext>
                  </a:extLst>
                </a:gridCol>
              </a:tblGrid>
              <a:tr h="617752">
                <a:tc>
                  <a:txBody>
                    <a:bodyPr/>
                    <a:lstStyle/>
                    <a:p>
                      <a:pPr>
                        <a:buNone/>
                      </a:pPr>
                      <a:r>
                        <a:rPr lang="en-US" sz="3200">
                          <a:solidFill>
                            <a:srgbClr val="FF0000"/>
                          </a:solidFill>
                          <a:latin typeface="Arial-Rounded" panose="020B0500000000000000" pitchFamily="34" charset="0"/>
                          <a:cs typeface="Arial-Rounded" panose="020B0500000000000000" pitchFamily="34" charset="0"/>
                        </a:rPr>
                        <a:t>en</a:t>
                      </a:r>
                    </a:p>
                  </a:txBody>
                  <a:tcPr/>
                </a:tc>
                <a:tc>
                  <a:txBody>
                    <a:bodyPr/>
                    <a:lstStyle/>
                    <a:p>
                      <a:pPr>
                        <a:buNone/>
                      </a:pPr>
                      <a:r>
                        <a:rPr lang="en-US" sz="3200">
                          <a:latin typeface="Arial-Rounded" panose="020B0500000000000000" pitchFamily="34" charset="0"/>
                          <a:cs typeface="Arial-Rounded" panose="020B0500000000000000" pitchFamily="34" charset="0"/>
                        </a:rPr>
                        <a:t>đan len</a:t>
                      </a:r>
                    </a:p>
                  </a:txBody>
                  <a:tcPr/>
                </a:tc>
                <a:extLst>
                  <a:ext uri="{0D108BD9-81ED-4DB2-BD59-A6C34878D82A}">
                    <a16:rowId xmlns:a16="http://schemas.microsoft.com/office/drawing/2014/main" val="10000"/>
                  </a:ext>
                </a:extLst>
              </a:tr>
              <a:tr h="617752">
                <a:tc>
                  <a:txBody>
                    <a:bodyPr/>
                    <a:lstStyle/>
                    <a:p>
                      <a:pPr>
                        <a:buNone/>
                      </a:pPr>
                      <a:r>
                        <a:rPr lang="en-US" sz="3200">
                          <a:solidFill>
                            <a:srgbClr val="FF0000"/>
                          </a:solidFill>
                          <a:latin typeface="Arial-Rounded" panose="020B0500000000000000" pitchFamily="34" charset="0"/>
                          <a:cs typeface="Arial-Rounded" panose="020B0500000000000000" pitchFamily="34" charset="0"/>
                        </a:rPr>
                        <a:t>eng</a:t>
                      </a:r>
                    </a:p>
                  </a:txBody>
                  <a:tcPr/>
                </a:tc>
                <a:tc>
                  <a:txBody>
                    <a:bodyPr/>
                    <a:lstStyle/>
                    <a:p>
                      <a:pPr>
                        <a:buNone/>
                      </a:pPr>
                      <a:r>
                        <a:rPr lang="en-US" sz="3200">
                          <a:latin typeface="Arial-Rounded" panose="020B0500000000000000" pitchFamily="34" charset="0"/>
                          <a:cs typeface="Arial-Rounded" panose="020B0500000000000000" pitchFamily="34" charset="0"/>
                        </a:rPr>
                        <a:t>leng keng</a:t>
                      </a:r>
                    </a:p>
                  </a:txBody>
                  <a:tcPr/>
                </a:tc>
                <a:extLst>
                  <a:ext uri="{0D108BD9-81ED-4DB2-BD59-A6C34878D82A}">
                    <a16:rowId xmlns:a16="http://schemas.microsoft.com/office/drawing/2014/main" val="10001"/>
                  </a:ext>
                </a:extLst>
              </a:tr>
              <a:tr h="617752">
                <a:tc>
                  <a:txBody>
                    <a:bodyPr/>
                    <a:lstStyle/>
                    <a:p>
                      <a:pPr>
                        <a:buNone/>
                      </a:pPr>
                      <a:r>
                        <a:rPr lang="en-US" sz="3200">
                          <a:solidFill>
                            <a:srgbClr val="FF0000"/>
                          </a:solidFill>
                          <a:latin typeface="Arial-Rounded" panose="020B0500000000000000" pitchFamily="34" charset="0"/>
                          <a:cs typeface="Arial-Rounded" panose="020B0500000000000000" pitchFamily="34" charset="0"/>
                        </a:rPr>
                        <a:t>en</a:t>
                      </a:r>
                    </a:p>
                  </a:txBody>
                  <a:tcPr/>
                </a:tc>
                <a:tc>
                  <a:txBody>
                    <a:bodyPr/>
                    <a:lstStyle/>
                    <a:p>
                      <a:pPr>
                        <a:buNone/>
                      </a:pPr>
                      <a:r>
                        <a:rPr lang="en-US" sz="3200">
                          <a:latin typeface="Arial-Rounded" panose="020B0500000000000000" pitchFamily="34" charset="0"/>
                          <a:cs typeface="Arial-Rounded" panose="020B0500000000000000" pitchFamily="34" charset="0"/>
                        </a:rPr>
                        <a:t>hoa sen</a:t>
                      </a:r>
                    </a:p>
                  </a:txBody>
                  <a:tcPr/>
                </a:tc>
                <a:extLst>
                  <a:ext uri="{0D108BD9-81ED-4DB2-BD59-A6C34878D82A}">
                    <a16:rowId xmlns:a16="http://schemas.microsoft.com/office/drawing/2014/main" val="10002"/>
                  </a:ext>
                </a:extLst>
              </a:tr>
              <a:tr h="617752">
                <a:tc>
                  <a:txBody>
                    <a:bodyPr/>
                    <a:lstStyle/>
                    <a:p>
                      <a:pPr>
                        <a:buNone/>
                      </a:pPr>
                      <a:r>
                        <a:rPr lang="en-US" sz="3200">
                          <a:solidFill>
                            <a:srgbClr val="FF0000"/>
                          </a:solidFill>
                          <a:latin typeface="Arial-Rounded" panose="020B0500000000000000" pitchFamily="34" charset="0"/>
                          <a:cs typeface="Arial-Rounded" panose="020B0500000000000000" pitchFamily="34" charset="0"/>
                        </a:rPr>
                        <a:t>eng</a:t>
                      </a:r>
                    </a:p>
                  </a:txBody>
                  <a:tcPr/>
                </a:tc>
                <a:tc>
                  <a:txBody>
                    <a:bodyPr/>
                    <a:lstStyle/>
                    <a:p>
                      <a:pPr>
                        <a:buNone/>
                      </a:pPr>
                      <a:r>
                        <a:rPr lang="en-US" sz="3200">
                          <a:latin typeface="Arial-Rounded" panose="020B0500000000000000" pitchFamily="34" charset="0"/>
                          <a:cs typeface="Arial-Rounded" panose="020B0500000000000000" pitchFamily="34" charset="0"/>
                        </a:rPr>
                        <a:t>xà beng</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6962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1"/>
      <p:bldP spid="14"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2" name="Rectangle 1"/>
          <p:cNvSpPr/>
          <p:nvPr/>
        </p:nvSpPr>
        <p:spPr>
          <a:xfrm>
            <a:off x="0" y="13448"/>
            <a:ext cx="12192000" cy="68445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22">
            <a:extLst>
              <a:ext uri="{FF2B5EF4-FFF2-40B4-BE49-F238E27FC236}">
                <a16:creationId xmlns:a16="http://schemas.microsoft.com/office/drawing/2014/main" id="{0C9928D3-15CE-463A-8DD4-D2BDB8DB2C15}"/>
              </a:ext>
            </a:extLst>
          </p:cNvPr>
          <p:cNvSpPr txBox="1"/>
          <p:nvPr/>
        </p:nvSpPr>
        <p:spPr>
          <a:xfrm>
            <a:off x="1291706" y="4022449"/>
            <a:ext cx="8918171" cy="1569660"/>
          </a:xfrm>
          <a:prstGeom prst="rect">
            <a:avLst/>
          </a:prstGeom>
          <a:noFill/>
        </p:spPr>
        <p:txBody>
          <a:bodyPr wrap="square" rtlCol="0">
            <a:spAutoFit/>
          </a:bodyPr>
          <a:lstStyle/>
          <a:p>
            <a:pPr algn="ctr"/>
            <a:r>
              <a:rPr lang="en-US" altLang="zh-CN" sz="4800" dirty="0">
                <a:solidFill>
                  <a:srgbClr val="FF0000"/>
                </a:solidFill>
                <a:latin typeface="iCiel Cadena" panose="02000503000000020004" pitchFamily="2" charset="0"/>
                <a:ea typeface="思源黑体 CN Bold" panose="020B0800000000000000" pitchFamily="34" charset="-122"/>
              </a:rPr>
              <a:t>Tạm biệt và hẹn gặp lại các con </a:t>
            </a:r>
          </a:p>
          <a:p>
            <a:pPr algn="ctr"/>
            <a:r>
              <a:rPr lang="en-US" altLang="zh-CN" sz="4800" dirty="0">
                <a:solidFill>
                  <a:srgbClr val="FF0000"/>
                </a:solidFill>
                <a:latin typeface="iCiel Cadena" panose="02000503000000020004" pitchFamily="2" charset="0"/>
                <a:ea typeface="思源黑体 CN Bold" panose="020B0800000000000000" pitchFamily="34" charset="-122"/>
              </a:rPr>
              <a:t>trong các tiết học sau!</a:t>
            </a:r>
            <a:endParaRPr lang="zh-CN" altLang="en-US" sz="4800" dirty="0">
              <a:solidFill>
                <a:srgbClr val="FF0000"/>
              </a:solidFill>
              <a:latin typeface="iCiel Cadena" panose="02000503000000020004" pitchFamily="2" charset="0"/>
              <a:ea typeface="思源黑体 CN Bold" panose="020B0800000000000000" pitchFamily="34" charset="-122"/>
            </a:endParaRPr>
          </a:p>
        </p:txBody>
      </p:sp>
      <p:sp>
        <p:nvSpPr>
          <p:cNvPr id="9" name="文本框 22">
            <a:extLst>
              <a:ext uri="{FF2B5EF4-FFF2-40B4-BE49-F238E27FC236}">
                <a16:creationId xmlns:a16="http://schemas.microsoft.com/office/drawing/2014/main" id="{0C9928D3-15CE-463A-8DD4-D2BDB8DB2C15}"/>
              </a:ext>
            </a:extLst>
          </p:cNvPr>
          <p:cNvSpPr txBox="1"/>
          <p:nvPr/>
        </p:nvSpPr>
        <p:spPr>
          <a:xfrm>
            <a:off x="1466247" y="280474"/>
            <a:ext cx="8918171" cy="830997"/>
          </a:xfrm>
          <a:prstGeom prst="rect">
            <a:avLst/>
          </a:prstGeom>
          <a:noFill/>
        </p:spPr>
        <p:txBody>
          <a:bodyPr wrap="square" rtlCol="0">
            <a:spAutoFit/>
          </a:bodyPr>
          <a:lstStyle/>
          <a:p>
            <a:pPr algn="ctr"/>
            <a:r>
              <a:rPr lang="en-US" altLang="zh-CN" sz="4800">
                <a:solidFill>
                  <a:srgbClr val="002060"/>
                </a:solidFill>
                <a:latin typeface="iCiel Cadena" panose="02000503000000020004" pitchFamily="2" charset="0"/>
                <a:ea typeface="思源黑体 CN Bold" panose="020B0800000000000000" pitchFamily="34" charset="-122"/>
              </a:rPr>
              <a:t>Củng cố - dặn dò</a:t>
            </a:r>
            <a:endParaRPr lang="zh-CN" altLang="en-US" sz="4800" dirty="0">
              <a:solidFill>
                <a:srgbClr val="002060"/>
              </a:solidFill>
              <a:latin typeface="iCiel Cadena" panose="02000503000000020004" pitchFamily="2" charset="0"/>
              <a:ea typeface="思源黑体 CN Bold" panose="020B0800000000000000" pitchFamily="34" charset="-122"/>
            </a:endParaRPr>
          </a:p>
        </p:txBody>
      </p:sp>
      <p:sp>
        <p:nvSpPr>
          <p:cNvPr id="10" name="文本框 22">
            <a:extLst>
              <a:ext uri="{FF2B5EF4-FFF2-40B4-BE49-F238E27FC236}">
                <a16:creationId xmlns:a16="http://schemas.microsoft.com/office/drawing/2014/main" id="{0C9928D3-15CE-463A-8DD4-D2BDB8DB2C15}"/>
              </a:ext>
            </a:extLst>
          </p:cNvPr>
          <p:cNvSpPr txBox="1"/>
          <p:nvPr/>
        </p:nvSpPr>
        <p:spPr>
          <a:xfrm>
            <a:off x="1466247" y="1292408"/>
            <a:ext cx="8918171" cy="2985433"/>
          </a:xfrm>
          <a:prstGeom prst="rect">
            <a:avLst/>
          </a:prstGeom>
          <a:noFill/>
        </p:spPr>
        <p:txBody>
          <a:bodyPr wrap="square" rtlCol="0">
            <a:spAutoFit/>
          </a:bodyPr>
          <a:lstStyle/>
          <a:p>
            <a:pPr algn="ctr"/>
            <a:r>
              <a:rPr lang="en-US" altLang="zh-CN" sz="4000">
                <a:solidFill>
                  <a:srgbClr val="FF0000"/>
                </a:solidFill>
                <a:latin typeface="iCiel Cadena" panose="02000503000000020004" pitchFamily="2" charset="0"/>
                <a:ea typeface="思源黑体 CN Bold" panose="020B0800000000000000" pitchFamily="34" charset="-122"/>
              </a:rPr>
              <a:t>Chuẩn bị bài tuần sau</a:t>
            </a:r>
          </a:p>
          <a:p>
            <a:pPr algn="ctr"/>
            <a:endParaRPr lang="en-US" altLang="zh-CN" sz="4000">
              <a:solidFill>
                <a:srgbClr val="FF0000"/>
              </a:solidFill>
              <a:latin typeface="iCiel Cadena" panose="02000503000000020004" pitchFamily="2" charset="0"/>
              <a:ea typeface="思源黑体 CN Bold" panose="020B0800000000000000" pitchFamily="34" charset="-122"/>
            </a:endParaRPr>
          </a:p>
          <a:p>
            <a:pPr algn="ctr"/>
            <a:r>
              <a:rPr lang="en-US" altLang="zh-CN" sz="6000">
                <a:solidFill>
                  <a:srgbClr val="00B050"/>
                </a:solidFill>
                <a:latin typeface="HP001 4 hang 1 ô ly" panose="020B0603050302020204" pitchFamily="34" charset="0"/>
                <a:ea typeface="思源黑体 CN Bold" panose="020B0800000000000000" pitchFamily="34" charset="-122"/>
              </a:rPr>
              <a:t>Nhím nâu kết bạn</a:t>
            </a:r>
          </a:p>
          <a:p>
            <a:pPr algn="ctr"/>
            <a:endParaRPr lang="zh-CN" altLang="en-US" sz="48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3487256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1929511" y="409434"/>
            <a:ext cx="8637215" cy="4211328"/>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3997722" y="2746337"/>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671248"/>
            <a:ext cx="11650538" cy="429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654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Box 2"/>
          <p:cNvSpPr txBox="1"/>
          <p:nvPr/>
        </p:nvSpPr>
        <p:spPr>
          <a:xfrm rot="1140000">
            <a:off x="1310640" y="2710815"/>
            <a:ext cx="311785" cy="229870"/>
          </a:xfrm>
          <a:prstGeom prst="rect">
            <a:avLst/>
          </a:prstGeom>
          <a:noFill/>
        </p:spPr>
        <p:txBody>
          <a:bodyPr wrap="square" rtlCol="0">
            <a:spAutoFit/>
          </a:bodyPr>
          <a:lstStyle/>
          <a:p>
            <a:r>
              <a:rPr lang="en-US" sz="900" b="1">
                <a:solidFill>
                  <a:schemeClr val="accent1"/>
                </a:solidFill>
                <a:effectLst>
                  <a:outerShdw blurRad="38100" dist="25400" dir="5400000" algn="ctr" rotWithShape="0">
                    <a:srgbClr val="6E747A">
                      <a:alpha val="43000"/>
                    </a:srgbClr>
                  </a:outerShdw>
                </a:effectLst>
              </a:rPr>
              <a:t>/</a:t>
            </a:r>
          </a:p>
        </p:txBody>
      </p:sp>
      <p:sp>
        <p:nvSpPr>
          <p:cNvPr id="4" name="TextBox 3">
            <a:extLst>
              <a:ext uri="{FF2B5EF4-FFF2-40B4-BE49-F238E27FC236}">
                <a16:creationId xmlns:a16="http://schemas.microsoft.com/office/drawing/2014/main" id="{EEE6EA2A-1F8B-CC69-125D-3E8C835EA036}"/>
              </a:ext>
            </a:extLst>
          </p:cNvPr>
          <p:cNvSpPr txBox="1"/>
          <p:nvPr/>
        </p:nvSpPr>
        <p:spPr>
          <a:xfrm>
            <a:off x="723331" y="1105469"/>
            <a:ext cx="10308609" cy="3785652"/>
          </a:xfrm>
          <a:prstGeom prst="rect">
            <a:avLst/>
          </a:prstGeom>
          <a:noFill/>
        </p:spPr>
        <p:txBody>
          <a:bodyPr wrap="square" rtlCol="0">
            <a:spAutoFit/>
          </a:bodyPr>
          <a:lstStyle/>
          <a:p>
            <a:pPr algn="ctr"/>
            <a:r>
              <a:rPr lang="en-US" sz="4000">
                <a:solidFill>
                  <a:srgbClr val="FF0000"/>
                </a:solidFill>
                <a:latin typeface="Arial-SGK-TV" pitchFamily="2" charset="0"/>
                <a:cs typeface="Arial-SGK-TV" pitchFamily="2" charset="0"/>
              </a:rPr>
              <a:t>Tớ nhớ cậu</a:t>
            </a:r>
          </a:p>
          <a:p>
            <a:pPr algn="just"/>
            <a:r>
              <a:rPr lang="en-US" sz="4000">
                <a:latin typeface="Arial-SGK-TV" pitchFamily="2" charset="0"/>
                <a:cs typeface="Arial-SGK-TV" pitchFamily="2" charset="0"/>
              </a:rPr>
              <a:t>       Kiến là bạn thân của sóc. Hằng ngày, hai bạn rủ nhau đi học. Một ngày nọ, nhà kiến chuyển sang cánh rừng khác. Sóc và kiến rất buồn. Hai bạn tìm cách gửi thư cho nhau để bày tỏ nỗi nhớ.</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Box 2"/>
          <p:cNvSpPr txBox="1"/>
          <p:nvPr/>
        </p:nvSpPr>
        <p:spPr>
          <a:xfrm rot="1140000">
            <a:off x="1310640" y="2710815"/>
            <a:ext cx="311785" cy="229870"/>
          </a:xfrm>
          <a:prstGeom prst="rect">
            <a:avLst/>
          </a:prstGeom>
          <a:noFill/>
        </p:spPr>
        <p:txBody>
          <a:bodyPr wrap="square" rtlCol="0">
            <a:spAutoFit/>
          </a:bodyPr>
          <a:lstStyle/>
          <a:p>
            <a:r>
              <a:rPr lang="en-US" sz="900" b="1">
                <a:solidFill>
                  <a:schemeClr val="accent1"/>
                </a:solidFill>
                <a:effectLst>
                  <a:outerShdw blurRad="38100" dist="25400" dir="5400000" algn="ctr" rotWithShape="0">
                    <a:srgbClr val="6E747A">
                      <a:alpha val="43000"/>
                    </a:srgbClr>
                  </a:outerShdw>
                </a:effectLst>
              </a:rPr>
              <a:t>/</a:t>
            </a:r>
          </a:p>
        </p:txBody>
      </p:sp>
      <p:sp>
        <p:nvSpPr>
          <p:cNvPr id="4" name="TextBox 3">
            <a:extLst>
              <a:ext uri="{FF2B5EF4-FFF2-40B4-BE49-F238E27FC236}">
                <a16:creationId xmlns:a16="http://schemas.microsoft.com/office/drawing/2014/main" id="{EEE6EA2A-1F8B-CC69-125D-3E8C835EA036}"/>
              </a:ext>
            </a:extLst>
          </p:cNvPr>
          <p:cNvSpPr txBox="1"/>
          <p:nvPr/>
        </p:nvSpPr>
        <p:spPr>
          <a:xfrm>
            <a:off x="601677" y="844607"/>
            <a:ext cx="10308609" cy="2862322"/>
          </a:xfrm>
          <a:prstGeom prst="rect">
            <a:avLst/>
          </a:prstGeom>
          <a:noFill/>
        </p:spPr>
        <p:txBody>
          <a:bodyPr wrap="square" rtlCol="0">
            <a:spAutoFit/>
          </a:bodyPr>
          <a:lstStyle/>
          <a:p>
            <a:pPr algn="ctr"/>
            <a:r>
              <a:rPr lang="en-US" sz="3600">
                <a:solidFill>
                  <a:srgbClr val="FF0000"/>
                </a:solidFill>
                <a:latin typeface="Arial-SGK-TV" pitchFamily="2" charset="0"/>
                <a:cs typeface="Arial-SGK-TV" pitchFamily="2" charset="0"/>
              </a:rPr>
              <a:t>Tớ nhớ cậu</a:t>
            </a:r>
          </a:p>
          <a:p>
            <a:pPr algn="just"/>
            <a:r>
              <a:rPr lang="en-US" sz="3600">
                <a:latin typeface="Arial-SGK-TV" pitchFamily="2" charset="0"/>
                <a:cs typeface="Arial-SGK-TV" pitchFamily="2" charset="0"/>
              </a:rPr>
              <a:t>       Kiến là bạn thân của sóc. Hằng ngày, hai bạn rủ nhau đi học. Một ngày nọ, nhà kiến chuyển sang cánh rừng khác. Sóc và kiến rất buồn. Hai bạn tìm cách gửi thư cho nhau để bày tỏ nỗi nhớ.</a:t>
            </a:r>
          </a:p>
        </p:txBody>
      </p:sp>
      <p:sp>
        <p:nvSpPr>
          <p:cNvPr id="9" name="Title 1">
            <a:extLst>
              <a:ext uri="{FF2B5EF4-FFF2-40B4-BE49-F238E27FC236}">
                <a16:creationId xmlns:a16="http://schemas.microsoft.com/office/drawing/2014/main" id="{AE2858D0-CC00-47EC-B2C7-6FD77F2B9600}"/>
              </a:ext>
            </a:extLst>
          </p:cNvPr>
          <p:cNvSpPr txBox="1">
            <a:spLocks/>
          </p:cNvSpPr>
          <p:nvPr/>
        </p:nvSpPr>
        <p:spPr>
          <a:xfrm>
            <a:off x="-119483" y="4099278"/>
            <a:ext cx="10461746" cy="849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7030A0"/>
                </a:solidFill>
                <a:latin typeface="Times New Roman" panose="02020603050405020304" pitchFamily="18" charset="0"/>
                <a:cs typeface="Times New Roman" panose="02020603050405020304" pitchFamily="18" charset="0"/>
              </a:rPr>
              <a:t>Khi chia tay sóc, kiến cảm thấy như thế nào?</a:t>
            </a:r>
          </a:p>
        </p:txBody>
      </p:sp>
      <p:sp>
        <p:nvSpPr>
          <p:cNvPr id="10" name="Title 1">
            <a:extLst>
              <a:ext uri="{FF2B5EF4-FFF2-40B4-BE49-F238E27FC236}">
                <a16:creationId xmlns:a16="http://schemas.microsoft.com/office/drawing/2014/main" id="{04E0E5C4-C51B-F844-E819-123F0782297C}"/>
              </a:ext>
            </a:extLst>
          </p:cNvPr>
          <p:cNvSpPr txBox="1">
            <a:spLocks/>
          </p:cNvSpPr>
          <p:nvPr/>
        </p:nvSpPr>
        <p:spPr>
          <a:xfrm>
            <a:off x="633114" y="4883977"/>
            <a:ext cx="10461746" cy="849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7000"/>
              </a:lnSpc>
              <a:spcAft>
                <a:spcPts val="800"/>
              </a:spcAft>
              <a:tabLst>
                <a:tab pos="1190625" algn="l"/>
              </a:tabLst>
            </a:pPr>
            <a:r>
              <a:rPr lang="en-US" sz="3600" b="1">
                <a:solidFill>
                  <a:srgbClr val="FF0000"/>
                </a:solidFill>
                <a:latin typeface="Times New Roman" panose="02020603050405020304" pitchFamily="18" charset="0"/>
                <a:cs typeface="Times New Roman" panose="02020603050405020304" pitchFamily="18" charset="0"/>
              </a:rPr>
              <a:t>Khi chia tay sóc, </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kiến cảm thấy rất buồn và nhớ sóc.</a:t>
            </a:r>
            <a:endPar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282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E6EA2A-1F8B-CC69-125D-3E8C835EA036}"/>
              </a:ext>
            </a:extLst>
          </p:cNvPr>
          <p:cNvSpPr txBox="1"/>
          <p:nvPr/>
        </p:nvSpPr>
        <p:spPr>
          <a:xfrm>
            <a:off x="759937" y="566678"/>
            <a:ext cx="10308609" cy="2862322"/>
          </a:xfrm>
          <a:prstGeom prst="rect">
            <a:avLst/>
          </a:prstGeom>
          <a:noFill/>
        </p:spPr>
        <p:txBody>
          <a:bodyPr wrap="square" rtlCol="0">
            <a:spAutoFit/>
          </a:bodyPr>
          <a:lstStyle/>
          <a:p>
            <a:pPr algn="ctr"/>
            <a:r>
              <a:rPr lang="en-US" sz="3600">
                <a:solidFill>
                  <a:srgbClr val="FF0000"/>
                </a:solidFill>
                <a:latin typeface="Arial-SGK-TV" pitchFamily="2" charset="0"/>
                <a:cs typeface="Arial-SGK-TV" pitchFamily="2" charset="0"/>
              </a:rPr>
              <a:t>Tớ nhớ cậu</a:t>
            </a:r>
          </a:p>
          <a:p>
            <a:pPr algn="just"/>
            <a:r>
              <a:rPr lang="en-US" sz="3600">
                <a:latin typeface="Arial-SGK-TV" pitchFamily="2" charset="0"/>
                <a:cs typeface="Arial-SGK-TV" pitchFamily="2" charset="0"/>
              </a:rPr>
              <a:t>       Kiến là bạn thân của sóc. Hằng ngày, hai bạn rủ nhau đi học. Một ngày nọ, nhà kiến chuyển sang cánh rừng khác. Sóc và kiến rất buồn. Hai bạn tìm cách gửi thư cho nhau để bày tỏ nỗi nhớ.</a:t>
            </a:r>
          </a:p>
        </p:txBody>
      </p:sp>
      <p:sp>
        <p:nvSpPr>
          <p:cNvPr id="11" name="Title 1">
            <a:extLst>
              <a:ext uri="{FF2B5EF4-FFF2-40B4-BE49-F238E27FC236}">
                <a16:creationId xmlns:a16="http://schemas.microsoft.com/office/drawing/2014/main" id="{50ECEAAF-4C05-4080-F5CC-71C483285C26}"/>
              </a:ext>
            </a:extLst>
          </p:cNvPr>
          <p:cNvSpPr txBox="1">
            <a:spLocks/>
          </p:cNvSpPr>
          <p:nvPr/>
        </p:nvSpPr>
        <p:spPr>
          <a:xfrm>
            <a:off x="-292053" y="3930624"/>
            <a:ext cx="10461746" cy="849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a:t> </a:t>
            </a:r>
            <a:r>
              <a:rPr lang="vi-VN" sz="3600" b="1">
                <a:solidFill>
                  <a:srgbClr val="7030A0"/>
                </a:solidFill>
                <a:latin typeface="Arial-SGK-TV" pitchFamily="2" charset="0"/>
                <a:cs typeface="Arial-SGK-TV" pitchFamily="2" charset="0"/>
              </a:rPr>
              <a:t>Đoạn </a:t>
            </a:r>
            <a:r>
              <a:rPr lang="en-US" sz="3600" b="1">
                <a:solidFill>
                  <a:srgbClr val="7030A0"/>
                </a:solidFill>
                <a:latin typeface="Arial-SGK-TV" pitchFamily="2" charset="0"/>
                <a:cs typeface="Arial-SGK-TV" pitchFamily="2" charset="0"/>
              </a:rPr>
              <a:t>văn</a:t>
            </a:r>
            <a:r>
              <a:rPr lang="vi-VN" sz="3600" b="1">
                <a:solidFill>
                  <a:srgbClr val="7030A0"/>
                </a:solidFill>
                <a:latin typeface="Arial-SGK-TV" pitchFamily="2" charset="0"/>
                <a:cs typeface="Arial-SGK-TV" pitchFamily="2" charset="0"/>
              </a:rPr>
              <a:t> có những chữ nào viết hoa? </a:t>
            </a:r>
            <a:endParaRPr lang="en-US" sz="3200" b="1">
              <a:solidFill>
                <a:srgbClr val="7030A0"/>
              </a:solidFill>
              <a:latin typeface="Arial-SGK-TV" pitchFamily="2" charset="0"/>
              <a:cs typeface="Arial-SGK-TV" pitchFamily="2" charset="0"/>
            </a:endParaRPr>
          </a:p>
        </p:txBody>
      </p:sp>
      <p:sp>
        <p:nvSpPr>
          <p:cNvPr id="12" name="Rectangle 11">
            <a:extLst>
              <a:ext uri="{FF2B5EF4-FFF2-40B4-BE49-F238E27FC236}">
                <a16:creationId xmlns:a16="http://schemas.microsoft.com/office/drawing/2014/main" id="{A9B97156-3E69-9EAB-CE72-11034A2DE0AA}"/>
              </a:ext>
            </a:extLst>
          </p:cNvPr>
          <p:cNvSpPr/>
          <p:nvPr/>
        </p:nvSpPr>
        <p:spPr>
          <a:xfrm>
            <a:off x="759937" y="5072633"/>
            <a:ext cx="6452407" cy="642035"/>
          </a:xfrm>
          <a:prstGeom prst="rect">
            <a:avLst/>
          </a:prstGeom>
        </p:spPr>
        <p:txBody>
          <a:bodyPr wrap="none">
            <a:spAutoFit/>
          </a:bodyPr>
          <a:lstStyle/>
          <a:p>
            <a:pPr algn="just">
              <a:lnSpc>
                <a:spcPct val="107000"/>
              </a:lnSpc>
              <a:spcAft>
                <a:spcPts val="800"/>
              </a:spcAft>
              <a:tabLst>
                <a:tab pos="1190625" algn="l"/>
              </a:tabLst>
            </a:pPr>
            <a:r>
              <a:rPr lang="en-US" sz="3600" b="1">
                <a:solidFill>
                  <a:srgbClr val="FF0000"/>
                </a:solidFill>
                <a:latin typeface="Arial-SGK-TV" pitchFamily="2" charset="0"/>
                <a:ea typeface="Calibri" panose="020F0502020204030204" pitchFamily="34" charset="0"/>
                <a:cs typeface="Arial-SGK-TV" pitchFamily="2" charset="0"/>
              </a:rPr>
              <a:t>Những chữ đầu câu viết hoa.</a:t>
            </a:r>
            <a:endParaRPr lang="en-US" sz="2800" b="1">
              <a:solidFill>
                <a:srgbClr val="FF0000"/>
              </a:solidFill>
              <a:effectLst/>
              <a:latin typeface="Arial-SGK-TV" pitchFamily="2" charset="0"/>
              <a:ea typeface="Calibri" panose="020F0502020204030204" pitchFamily="34" charset="0"/>
              <a:cs typeface="Arial-SGK-TV" pitchFamily="2" charset="0"/>
            </a:endParaRPr>
          </a:p>
        </p:txBody>
      </p:sp>
    </p:spTree>
    <p:extLst>
      <p:ext uri="{BB962C8B-B14F-4D97-AF65-F5344CB8AC3E}">
        <p14:creationId xmlns:p14="http://schemas.microsoft.com/office/powerpoint/2010/main" val="2959036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8" name="2">
            <a:extLst>
              <a:ext uri="{FF2B5EF4-FFF2-40B4-BE49-F238E27FC236}">
                <a16:creationId xmlns:a16="http://schemas.microsoft.com/office/drawing/2014/main" id="{FE62F7A7-67DE-4EED-A23A-3695851F37DD}"/>
              </a:ext>
            </a:extLst>
          </p:cNvPr>
          <p:cNvSpPr/>
          <p:nvPr/>
        </p:nvSpPr>
        <p:spPr>
          <a:xfrm>
            <a:off x="6705" y="153219"/>
            <a:ext cx="12192000" cy="6619056"/>
          </a:xfrm>
          <a:prstGeom prst="roundRect">
            <a:avLst>
              <a:gd name="adj" fmla="val 36525"/>
            </a:avLst>
          </a:prstGeom>
          <a:solidFill>
            <a:srgbClr val="FFFFCC"/>
          </a:solidFill>
          <a:ln/>
        </p:spPr>
        <p:style>
          <a:lnRef idx="1">
            <a:schemeClr val="accent4"/>
          </a:lnRef>
          <a:fillRef idx="2">
            <a:schemeClr val="accent4"/>
          </a:fillRef>
          <a:effectRef idx="1">
            <a:schemeClr val="accent4"/>
          </a:effectRef>
          <a:fontRef idx="minor">
            <a:schemeClr val="dk1"/>
          </a:fontRef>
        </p:style>
        <p:txBody>
          <a:bodyPr rtlCol="0" anchor="ctr"/>
          <a:lstStyle/>
          <a:p>
            <a:r>
              <a:rPr lang="vi-VN"/>
              <a:t> </a:t>
            </a:r>
            <a:endParaRPr lang="en-US"/>
          </a:p>
          <a:p>
            <a:r>
              <a:rPr lang="vi-VN"/>
              <a:t> </a:t>
            </a:r>
            <a:endParaRPr lang="en-US"/>
          </a:p>
          <a:p>
            <a:r>
              <a:rPr lang="vi-VN"/>
              <a:t> </a:t>
            </a:r>
            <a:endParaRPr lang="en-US"/>
          </a:p>
        </p:txBody>
      </p:sp>
      <p:sp>
        <p:nvSpPr>
          <p:cNvPr id="18" name="TextBox 17">
            <a:extLst>
              <a:ext uri="{FF2B5EF4-FFF2-40B4-BE49-F238E27FC236}">
                <a16:creationId xmlns:a16="http://schemas.microsoft.com/office/drawing/2014/main" id="{3F211F57-E2E8-40E6-8DE1-E350B9E6F4B4}"/>
              </a:ext>
            </a:extLst>
          </p:cNvPr>
          <p:cNvSpPr txBox="1"/>
          <p:nvPr/>
        </p:nvSpPr>
        <p:spPr>
          <a:xfrm>
            <a:off x="5276223" y="2811296"/>
            <a:ext cx="914400" cy="914400"/>
          </a:xfrm>
          <a:prstGeom prst="rect">
            <a:avLst/>
          </a:prstGeom>
          <a:noFill/>
        </p:spPr>
        <p:txBody>
          <a:bodyPr wrap="square" rtlCol="0">
            <a:spAutoFit/>
          </a:bodyPr>
          <a:lstStyle/>
          <a:p>
            <a:endParaRPr lang="en-US" dirty="0"/>
          </a:p>
        </p:txBody>
      </p:sp>
      <p:pic>
        <p:nvPicPr>
          <p:cNvPr id="24"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622491" flipV="1">
            <a:off x="-313100" y="418113"/>
            <a:ext cx="1523365" cy="1489075"/>
          </a:xfrm>
          <a:prstGeom prst="rect">
            <a:avLst/>
          </a:prstGeom>
        </p:spPr>
      </p:pic>
      <p:pic>
        <p:nvPicPr>
          <p:cNvPr id="25"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9509600" flipH="1">
            <a:off x="188792" y="-104274"/>
            <a:ext cx="1259205" cy="1232499"/>
          </a:xfrm>
          <a:prstGeom prst="rect">
            <a:avLst/>
          </a:prstGeom>
        </p:spPr>
      </p:pic>
      <p:sp>
        <p:nvSpPr>
          <p:cNvPr id="21" name="Title 1">
            <a:extLst>
              <a:ext uri="{FF2B5EF4-FFF2-40B4-BE49-F238E27FC236}">
                <a16:creationId xmlns:a16="http://schemas.microsoft.com/office/drawing/2014/main" id="{BFA35172-DF7F-45FC-84E6-E7F4B4CA65D7}"/>
              </a:ext>
            </a:extLst>
          </p:cNvPr>
          <p:cNvSpPr txBox="1">
            <a:spLocks/>
          </p:cNvSpPr>
          <p:nvPr/>
        </p:nvSpPr>
        <p:spPr>
          <a:xfrm>
            <a:off x="1166101" y="552874"/>
            <a:ext cx="10461746" cy="849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a:solidFill>
                  <a:srgbClr val="C00000"/>
                </a:solidFill>
                <a:latin typeface="Times New Roman" panose="02020603050405020304" pitchFamily="18" charset="0"/>
                <a:cs typeface="Times New Roman" panose="02020603050405020304" pitchFamily="18" charset="0"/>
              </a:rPr>
              <a:t>Luyện viết từ khó</a:t>
            </a:r>
          </a:p>
        </p:txBody>
      </p:sp>
      <p:sp>
        <p:nvSpPr>
          <p:cNvPr id="19" name="Title 1">
            <a:extLst>
              <a:ext uri="{FF2B5EF4-FFF2-40B4-BE49-F238E27FC236}">
                <a16:creationId xmlns:a16="http://schemas.microsoft.com/office/drawing/2014/main" id="{BFA35172-DF7F-45FC-84E6-E7F4B4CA65D7}"/>
              </a:ext>
            </a:extLst>
          </p:cNvPr>
          <p:cNvSpPr txBox="1">
            <a:spLocks/>
          </p:cNvSpPr>
          <p:nvPr/>
        </p:nvSpPr>
        <p:spPr>
          <a:xfrm>
            <a:off x="2451100" y="1423465"/>
            <a:ext cx="8060669" cy="849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7000"/>
              </a:lnSpc>
              <a:spcAft>
                <a:spcPts val="800"/>
              </a:spcAft>
              <a:tabLst>
                <a:tab pos="1190625" algn="l"/>
              </a:tabLst>
            </a:pPr>
            <a:r>
              <a:rPr lang="vi-VN" sz="3600" b="1" dirty="0">
                <a:latin typeface="Times New Roman" panose="02020603050405020304" pitchFamily="18" charset="0"/>
                <a:cs typeface="Times New Roman" panose="02020603050405020304" pitchFamily="18" charset="0"/>
              </a:rPr>
              <a:t>Đoạn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có chữ nào dễ viết sai? </a:t>
            </a:r>
            <a:endPar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itle 1">
            <a:extLst>
              <a:ext uri="{FF2B5EF4-FFF2-40B4-BE49-F238E27FC236}">
                <a16:creationId xmlns:a16="http://schemas.microsoft.com/office/drawing/2014/main" id="{BFA35172-DF7F-45FC-84E6-E7F4B4CA65D7}"/>
              </a:ext>
            </a:extLst>
          </p:cNvPr>
          <p:cNvSpPr txBox="1">
            <a:spLocks/>
          </p:cNvSpPr>
          <p:nvPr/>
        </p:nvSpPr>
        <p:spPr>
          <a:xfrm>
            <a:off x="3013179" y="2751109"/>
            <a:ext cx="1951316" cy="849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i="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rủ nhau</a:t>
            </a:r>
          </a:p>
        </p:txBody>
      </p:sp>
      <p:sp>
        <p:nvSpPr>
          <p:cNvPr id="22" name="Title 1">
            <a:extLst>
              <a:ext uri="{FF2B5EF4-FFF2-40B4-BE49-F238E27FC236}">
                <a16:creationId xmlns:a16="http://schemas.microsoft.com/office/drawing/2014/main" id="{BFA35172-DF7F-45FC-84E6-E7F4B4CA65D7}"/>
              </a:ext>
            </a:extLst>
          </p:cNvPr>
          <p:cNvSpPr txBox="1">
            <a:spLocks/>
          </p:cNvSpPr>
          <p:nvPr/>
        </p:nvSpPr>
        <p:spPr>
          <a:xfrm>
            <a:off x="2545972" y="3682911"/>
            <a:ext cx="2904006" cy="849822"/>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i="1">
              <a:latin typeface="Times New Roman" panose="02020603050405020304" pitchFamily="18" charset="0"/>
              <a:ea typeface="Times New Roman" panose="02020603050405020304" pitchFamily="18" charset="0"/>
              <a:cs typeface="Times New Roman" panose="02020603050405020304" pitchFamily="18" charset="0"/>
            </a:endParaRPr>
          </a:p>
          <a:p>
            <a:r>
              <a:rPr lang="en-US" sz="16000" i="1">
                <a:solidFill>
                  <a:srgbClr val="7030A0"/>
                </a:solidFill>
                <a:latin typeface="Times New Roman" panose="02020603050405020304" pitchFamily="18" charset="0"/>
                <a:cs typeface="Times New Roman" panose="02020603050405020304" pitchFamily="18" charset="0"/>
              </a:rPr>
              <a:t>chuyển sang</a:t>
            </a:r>
            <a:endParaRPr lang="en-US" sz="16000">
              <a:solidFill>
                <a:srgbClr val="7030A0"/>
              </a:solidFill>
            </a:endParaRPr>
          </a:p>
        </p:txBody>
      </p:sp>
      <p:sp>
        <p:nvSpPr>
          <p:cNvPr id="23" name="Title 1">
            <a:extLst>
              <a:ext uri="{FF2B5EF4-FFF2-40B4-BE49-F238E27FC236}">
                <a16:creationId xmlns:a16="http://schemas.microsoft.com/office/drawing/2014/main" id="{BFA35172-DF7F-45FC-84E6-E7F4B4CA65D7}"/>
              </a:ext>
            </a:extLst>
          </p:cNvPr>
          <p:cNvSpPr txBox="1">
            <a:spLocks/>
          </p:cNvSpPr>
          <p:nvPr/>
        </p:nvSpPr>
        <p:spPr>
          <a:xfrm>
            <a:off x="5638822" y="2780666"/>
            <a:ext cx="2960295" cy="849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i="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cánh rừng</a:t>
            </a:r>
          </a:p>
        </p:txBody>
      </p:sp>
      <p:sp>
        <p:nvSpPr>
          <p:cNvPr id="31" name="Title 1">
            <a:extLst>
              <a:ext uri="{FF2B5EF4-FFF2-40B4-BE49-F238E27FC236}">
                <a16:creationId xmlns:a16="http://schemas.microsoft.com/office/drawing/2014/main" id="{BFA35172-DF7F-45FC-84E6-E7F4B4CA65D7}"/>
              </a:ext>
            </a:extLst>
          </p:cNvPr>
          <p:cNvSpPr txBox="1">
            <a:spLocks/>
          </p:cNvSpPr>
          <p:nvPr/>
        </p:nvSpPr>
        <p:spPr>
          <a:xfrm>
            <a:off x="7789584" y="2137762"/>
            <a:ext cx="1951316" cy="849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i="1">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Title 1">
            <a:extLst>
              <a:ext uri="{FF2B5EF4-FFF2-40B4-BE49-F238E27FC236}">
                <a16:creationId xmlns:a16="http://schemas.microsoft.com/office/drawing/2014/main" id="{BFA35172-DF7F-45FC-84E6-E7F4B4CA65D7}"/>
              </a:ext>
            </a:extLst>
          </p:cNvPr>
          <p:cNvSpPr txBox="1">
            <a:spLocks/>
          </p:cNvSpPr>
          <p:nvPr/>
        </p:nvSpPr>
        <p:spPr>
          <a:xfrm>
            <a:off x="6096000" y="3716213"/>
            <a:ext cx="1951316" cy="849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i="1">
                <a:solidFill>
                  <a:srgbClr val="7030A0"/>
                </a:solidFill>
                <a:latin typeface="Times New Roman" panose="02020603050405020304" pitchFamily="18" charset="0"/>
                <a:cs typeface="Times New Roman" panose="02020603050405020304" pitchFamily="18" charset="0"/>
              </a:rPr>
              <a:t>nỗi nhớ</a:t>
            </a:r>
            <a:endParaRPr lang="en-US" sz="4000">
              <a:solidFill>
                <a:srgbClr val="7030A0"/>
              </a:solidFill>
            </a:endParaRPr>
          </a:p>
        </p:txBody>
      </p:sp>
    </p:spTree>
    <p:extLst>
      <p:ext uri="{BB962C8B-B14F-4D97-AF65-F5344CB8AC3E}">
        <p14:creationId xmlns:p14="http://schemas.microsoft.com/office/powerpoint/2010/main" val="2650608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 Box 2"/>
          <p:cNvSpPr txBox="1"/>
          <p:nvPr/>
        </p:nvSpPr>
        <p:spPr>
          <a:xfrm rot="1140000">
            <a:off x="1310640" y="2710815"/>
            <a:ext cx="311785" cy="229870"/>
          </a:xfrm>
          <a:prstGeom prst="rect">
            <a:avLst/>
          </a:prstGeom>
          <a:noFill/>
        </p:spPr>
        <p:txBody>
          <a:bodyPr wrap="square" rtlCol="0">
            <a:spAutoFit/>
          </a:bodyPr>
          <a:lstStyle/>
          <a:p>
            <a:r>
              <a:rPr lang="en-US" sz="900" b="1">
                <a:solidFill>
                  <a:schemeClr val="accent1"/>
                </a:solidFill>
                <a:effectLst>
                  <a:outerShdw blurRad="38100" dist="25400" dir="5400000" algn="ctr" rotWithShape="0">
                    <a:srgbClr val="6E747A">
                      <a:alpha val="43000"/>
                    </a:srgbClr>
                  </a:outerShdw>
                </a:effectLst>
              </a:rPr>
              <a:t>/</a:t>
            </a:r>
          </a:p>
        </p:txBody>
      </p:sp>
      <p:pic>
        <p:nvPicPr>
          <p:cNvPr id="4" name="Picture 3">
            <a:extLst>
              <a:ext uri="{FF2B5EF4-FFF2-40B4-BE49-F238E27FC236}">
                <a16:creationId xmlns:a16="http://schemas.microsoft.com/office/drawing/2014/main" id="{4D9FBF47-5617-D508-40D4-DB6D1F8AF52F}"/>
              </a:ext>
            </a:extLst>
          </p:cNvPr>
          <p:cNvPicPr>
            <a:picLocks noChangeAspect="1"/>
          </p:cNvPicPr>
          <p:nvPr/>
        </p:nvPicPr>
        <p:blipFill rotWithShape="1">
          <a:blip r:embed="rId2">
            <a:extLst>
              <a:ext uri="{28A0092B-C50C-407E-A947-70E740481C1C}">
                <a14:useLocalDpi xmlns:a14="http://schemas.microsoft.com/office/drawing/2010/main" val="0"/>
              </a:ext>
            </a:extLst>
          </a:blip>
          <a:srcRect t="9292" r="921"/>
          <a:stretch/>
        </p:blipFill>
        <p:spPr>
          <a:xfrm>
            <a:off x="111464" y="0"/>
            <a:ext cx="11758863" cy="6924132"/>
          </a:xfrm>
          <a:prstGeom prst="rect">
            <a:avLst/>
          </a:prstGeom>
        </p:spPr>
      </p:pic>
    </p:spTree>
    <p:extLst>
      <p:ext uri="{BB962C8B-B14F-4D97-AF65-F5344CB8AC3E}">
        <p14:creationId xmlns:p14="http://schemas.microsoft.com/office/powerpoint/2010/main" val="2713201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3"/>
          <a:srcRect l="7607" t="9720" r="7737" b="54882"/>
          <a:stretch/>
        </p:blipFill>
        <p:spPr>
          <a:xfrm>
            <a:off x="-13319" y="5781578"/>
            <a:ext cx="12211050" cy="1104900"/>
          </a:xfrm>
          <a:prstGeom prst="rect">
            <a:avLst/>
          </a:prstGeom>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Tư thế ngồi viết</a:t>
              </a:r>
            </a:p>
          </p:txBody>
        </p:sp>
      </p:grpSp>
      <p:sp>
        <p:nvSpPr>
          <p:cNvPr id="2" name="Rounded Rectangle 1"/>
          <p:cNvSpPr/>
          <p:nvPr/>
        </p:nvSpPr>
        <p:spPr>
          <a:xfrm>
            <a:off x="22951" y="0"/>
            <a:ext cx="12192000" cy="688647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2" name="TextBox 31"/>
          <p:cNvSpPr txBox="1"/>
          <p:nvPr/>
        </p:nvSpPr>
        <p:spPr>
          <a:xfrm>
            <a:off x="876557" y="1665040"/>
            <a:ext cx="6421642" cy="3570144"/>
          </a:xfrm>
          <a:prstGeom prst="rect">
            <a:avLst/>
          </a:prstGeom>
          <a:noFill/>
        </p:spPr>
        <p:txBody>
          <a:bodyPr wrap="square" lIns="121855" tIns="60928" rIns="121855" bIns="60928" rtlCol="0">
            <a:spAutoFit/>
          </a:bodyPr>
          <a:lstStyle/>
          <a:p>
            <a:pPr marL="457200" indent="-457200">
              <a:buFontTx/>
              <a:buChar cha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Lưng thẳng.</a:t>
            </a:r>
          </a:p>
          <a:p>
            <a:pPr marL="457200" indent="-457200">
              <a:buFontTx/>
              <a:buChar cha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Không tì ngực xuống bàn.</a:t>
            </a:r>
          </a:p>
          <a:p>
            <a:pPr marL="457200" indent="-457200">
              <a:buFontTx/>
              <a:buChar cha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Đầu hơi cúi.</a:t>
            </a:r>
          </a:p>
          <a:p>
            <a:pPr marL="457200" indent="-457200">
              <a:buFontTx/>
              <a:buChar cha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Mắt cách vở khoảng 25-30cm.</a:t>
            </a:r>
          </a:p>
          <a:p>
            <a:pPr marL="457200" indent="-457200">
              <a:buFontTx/>
              <a:buChar cha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Tay phải cầm bút</a:t>
            </a:r>
          </a:p>
          <a:p>
            <a:pPr marL="457200" indent="-457200">
              <a:buFontTx/>
              <a:buChar cha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Tay trái tì nhẹ lên mép vở để giữ.</a:t>
            </a:r>
          </a:p>
          <a:p>
            <a:pPr marL="457200" indent="-457200">
              <a:buFontTx/>
              <a:buChar cha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Hai chân để song song thoải mái.</a:t>
            </a:r>
          </a:p>
          <a:p>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8" name="图片 7"/>
          <p:cNvPicPr>
            <a:picLocks noChangeAspect="1"/>
          </p:cNvPicPr>
          <p:nvPr/>
        </p:nvPicPr>
        <p:blipFill>
          <a:blip r:embed="rId4"/>
          <a:stretch>
            <a:fillRect/>
          </a:stretch>
        </p:blipFill>
        <p:spPr>
          <a:xfrm>
            <a:off x="390969" y="4657416"/>
            <a:ext cx="1508265" cy="1969498"/>
          </a:xfrm>
          <a:prstGeom prst="rect">
            <a:avLst/>
          </a:prstGeom>
          <a:noFill/>
          <a:ln w="9525">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823" y="1132014"/>
            <a:ext cx="3313681" cy="3479962"/>
          </a:xfrm>
          <a:prstGeom prst="rect">
            <a:avLst/>
          </a:prstGeom>
        </p:spPr>
      </p:pic>
      <p:pic>
        <p:nvPicPr>
          <p:cNvPr id="10" name="图片 8"/>
          <p:cNvPicPr>
            <a:picLocks noChangeAspect="1"/>
          </p:cNvPicPr>
          <p:nvPr/>
        </p:nvPicPr>
        <p:blipFill>
          <a:blip r:embed="rId6"/>
          <a:stretch>
            <a:fillRect/>
          </a:stretch>
        </p:blipFill>
        <p:spPr>
          <a:xfrm>
            <a:off x="10521801" y="4692182"/>
            <a:ext cx="1320274" cy="1824172"/>
          </a:xfrm>
          <a:prstGeom prst="rect">
            <a:avLst/>
          </a:prstGeom>
          <a:noFill/>
          <a:ln w="9525">
            <a:noFill/>
          </a:ln>
        </p:spPr>
      </p:pic>
      <p:grpSp>
        <p:nvGrpSpPr>
          <p:cNvPr id="17" name="Group 16"/>
          <p:cNvGrpSpPr/>
          <p:nvPr/>
        </p:nvGrpSpPr>
        <p:grpSpPr>
          <a:xfrm>
            <a:off x="2051635" y="642189"/>
            <a:ext cx="5061860" cy="768270"/>
            <a:chOff x="693241" y="945059"/>
            <a:chExt cx="5398965" cy="768270"/>
          </a:xfrm>
        </p:grpSpPr>
        <p:sp>
          <p:nvSpPr>
            <p:cNvPr id="18" name="Rounded Rectangle 17"/>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TextBox 18"/>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Tư thế ngồi viết</a:t>
              </a:r>
            </a:p>
          </p:txBody>
        </p:sp>
      </p:grpSp>
    </p:spTree>
    <p:extLst>
      <p:ext uri="{BB962C8B-B14F-4D97-AF65-F5344CB8AC3E}">
        <p14:creationId xmlns:p14="http://schemas.microsoft.com/office/powerpoint/2010/main" val="2515644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par>
                                <p:cTn id="38" presetID="47"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A35172-DF7F-45FC-84E6-E7F4B4CA65D7}"/>
              </a:ext>
            </a:extLst>
          </p:cNvPr>
          <p:cNvSpPr txBox="1">
            <a:spLocks/>
          </p:cNvSpPr>
          <p:nvPr/>
        </p:nvSpPr>
        <p:spPr>
          <a:xfrm>
            <a:off x="2175571" y="2766218"/>
            <a:ext cx="7021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endParaRPr>
          </a:p>
        </p:txBody>
      </p:sp>
      <p:sp>
        <p:nvSpPr>
          <p:cNvPr id="4" name="Rectangle 3"/>
          <p:cNvSpPr/>
          <p:nvPr/>
        </p:nvSpPr>
        <p:spPr>
          <a:xfrm>
            <a:off x="4917623" y="104261"/>
            <a:ext cx="1831527" cy="584775"/>
          </a:xfrm>
          <a:prstGeom prst="rect">
            <a:avLst/>
          </a:prstGeom>
          <a:noFill/>
        </p:spPr>
        <p:txBody>
          <a:bodyPr wrap="none" lIns="91440" tIns="45720" rIns="91440" bIns="45720">
            <a:spAutoFit/>
          </a:bodyPr>
          <a:lstStyle/>
          <a:p>
            <a:pPr algn="ctr"/>
            <a:r>
              <a:rPr lang="en-US" sz="32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Arial-Rounded" panose="020B0604020202020204" pitchFamily="34" charset="0"/>
                <a:cs typeface="Times New Roman" panose="02020603050405020304" pitchFamily="18" charset="0"/>
              </a:rPr>
              <a:t>BÀI TẬP</a:t>
            </a:r>
            <a:endParaRPr lang="en-US" sz="32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9" name="Picture 8"/>
          <p:cNvPicPr>
            <a:picLocks noChangeAspect="1"/>
          </p:cNvPicPr>
          <p:nvPr/>
        </p:nvPicPr>
        <p:blipFill>
          <a:blip r:embed="rId2"/>
          <a:stretch>
            <a:fillRect/>
          </a:stretch>
        </p:blipFill>
        <p:spPr>
          <a:xfrm>
            <a:off x="622262" y="2012990"/>
            <a:ext cx="10198684" cy="4037752"/>
          </a:xfrm>
          <a:prstGeom prst="rect">
            <a:avLst/>
          </a:prstGeom>
        </p:spPr>
      </p:pic>
      <p:sp>
        <p:nvSpPr>
          <p:cNvPr id="16" name="Rounded Rectangle 15"/>
          <p:cNvSpPr/>
          <p:nvPr/>
        </p:nvSpPr>
        <p:spPr>
          <a:xfrm>
            <a:off x="9631489" y="4965887"/>
            <a:ext cx="987171" cy="4565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latin typeface="Times New Roman" panose="02020603050405020304" pitchFamily="18" charset="0"/>
                <a:cs typeface="Times New Roman" panose="02020603050405020304" pitchFamily="18" charset="0"/>
              </a:rPr>
              <a:t>kiến</a:t>
            </a:r>
          </a:p>
        </p:txBody>
      </p:sp>
      <p:sp>
        <p:nvSpPr>
          <p:cNvPr id="15" name="Rounded Rectangle 14"/>
          <p:cNvSpPr/>
          <p:nvPr/>
        </p:nvSpPr>
        <p:spPr>
          <a:xfrm>
            <a:off x="7021366" y="5329527"/>
            <a:ext cx="1186993" cy="4565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C00000"/>
                </a:solidFill>
                <a:latin typeface="Times New Roman" panose="02020603050405020304" pitchFamily="18" charset="0"/>
                <a:cs typeface="Times New Roman" panose="02020603050405020304" pitchFamily="18" charset="0"/>
              </a:rPr>
              <a:t>kì</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đà</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4079184" y="5915634"/>
            <a:ext cx="1044690" cy="4565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latin typeface="Times New Roman" panose="02020603050405020304" pitchFamily="18" charset="0"/>
                <a:cs typeface="Times New Roman" panose="02020603050405020304" pitchFamily="18" charset="0"/>
              </a:rPr>
              <a:t>công</a:t>
            </a:r>
          </a:p>
        </p:txBody>
      </p:sp>
      <p:sp>
        <p:nvSpPr>
          <p:cNvPr id="12" name="Rounded Rectangle 11"/>
          <p:cNvSpPr/>
          <p:nvPr/>
        </p:nvSpPr>
        <p:spPr>
          <a:xfrm>
            <a:off x="1221815" y="5101245"/>
            <a:ext cx="953756" cy="4565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Times New Roman" panose="02020603050405020304" pitchFamily="18" charset="0"/>
                <a:cs typeface="Times New Roman" panose="02020603050405020304" pitchFamily="18" charset="0"/>
              </a:rPr>
              <a:t>cua</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622262" y="1203360"/>
            <a:ext cx="11094607" cy="4565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latin typeface="Times New Roman" panose="02020603050405020304" pitchFamily="18" charset="0"/>
                <a:cs typeface="Times New Roman" panose="02020603050405020304" pitchFamily="18" charset="0"/>
              </a:rPr>
              <a:t>2. Tìm từ có tiếng bắt đầu bằng c hoặc k gọi tên mỗi con vật trong hình.</a:t>
            </a:r>
          </a:p>
        </p:txBody>
      </p:sp>
    </p:spTree>
    <p:extLst>
      <p:ext uri="{BB962C8B-B14F-4D97-AF65-F5344CB8AC3E}">
        <p14:creationId xmlns:p14="http://schemas.microsoft.com/office/powerpoint/2010/main" val="1893206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2"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2"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par>
                                <p:cTn id="25" presetID="6" presetClass="entr" presetSubtype="16"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par>
                                <p:cTn id="28" presetID="6" presetClass="entr" presetSubtype="16" fill="hold" grpId="2"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grpId="2"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1" animBg="1"/>
      <p:bldP spid="16" grpId="2" animBg="1"/>
      <p:bldP spid="15" grpId="1" animBg="1"/>
      <p:bldP spid="15" grpId="2" animBg="1"/>
      <p:bldP spid="13" grpId="1" animBg="1"/>
      <p:bldP spid="13" grpId="2" animBg="1"/>
      <p:bldP spid="12" grpId="1" animBg="1"/>
      <p:bldP spid="12" grpId="2" animBg="1"/>
      <p:bldP spid="14" grpId="1" animBg="1"/>
      <p:bldP spid="14" grpId="2" animBg="1"/>
    </p:bld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315</TotalTime>
  <Words>385</Words>
  <Application>Microsoft Office PowerPoint</Application>
  <PresentationFormat>Widescreen</PresentationFormat>
  <Paragraphs>64</Paragraphs>
  <Slides>12</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Microsoft YaHei</vt:lpstr>
      <vt:lpstr>宋体</vt:lpstr>
      <vt:lpstr>Arial</vt:lpstr>
      <vt:lpstr>Arial-Rounded</vt:lpstr>
      <vt:lpstr>Arial-SGK-TV</vt:lpstr>
      <vt:lpstr>Calibri</vt:lpstr>
      <vt:lpstr>Calibri Light</vt:lpstr>
      <vt:lpstr>等线</vt:lpstr>
      <vt:lpstr>HP001 4 hang 1 ô ly</vt:lpstr>
      <vt:lpstr>iCiel Cadena</vt:lpstr>
      <vt:lpstr>Times New Roman</vt:lpstr>
      <vt:lpstr>思源黑体 CN Bold</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subject>9Slide.vn</dc:subject>
  <dc:creator>Administrator</dc:creator>
  <dc:description>9Slide.vn</dc:description>
  <cp:lastModifiedBy>SKY</cp:lastModifiedBy>
  <cp:revision>47</cp:revision>
  <dcterms:created xsi:type="dcterms:W3CDTF">2021-05-26T07:40:58Z</dcterms:created>
  <dcterms:modified xsi:type="dcterms:W3CDTF">2022-11-17T02:35:24Z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