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684" r:id="rId3"/>
    <p:sldMasterId id="2147483698" r:id="rId4"/>
  </p:sldMasterIdLst>
  <p:notesMasterIdLst>
    <p:notesMasterId r:id="rId27"/>
  </p:notesMasterIdLst>
  <p:sldIdLst>
    <p:sldId id="257" r:id="rId5"/>
    <p:sldId id="359" r:id="rId6"/>
    <p:sldId id="258" r:id="rId7"/>
    <p:sldId id="259" r:id="rId8"/>
    <p:sldId id="260" r:id="rId9"/>
    <p:sldId id="261" r:id="rId10"/>
    <p:sldId id="262" r:id="rId11"/>
    <p:sldId id="361" r:id="rId12"/>
    <p:sldId id="365" r:id="rId13"/>
    <p:sldId id="366" r:id="rId14"/>
    <p:sldId id="367" r:id="rId15"/>
    <p:sldId id="368" r:id="rId16"/>
    <p:sldId id="278" r:id="rId17"/>
    <p:sldId id="370" r:id="rId18"/>
    <p:sldId id="272" r:id="rId19"/>
    <p:sldId id="273" r:id="rId20"/>
    <p:sldId id="371" r:id="rId21"/>
    <p:sldId id="372" r:id="rId22"/>
    <p:sldId id="373" r:id="rId23"/>
    <p:sldId id="376" r:id="rId24"/>
    <p:sldId id="374" r:id="rId25"/>
    <p:sldId id="3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6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94660"/>
  </p:normalViewPr>
  <p:slideViewPr>
    <p:cSldViewPr snapToGrid="0">
      <p:cViewPr varScale="1">
        <p:scale>
          <a:sx n="64" d="100"/>
          <a:sy n="64" d="100"/>
        </p:scale>
        <p:origin x="89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29282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985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14</a:t>
            </a:fld>
            <a:endParaRPr lang="zh-CN" altLang="en-US"/>
          </a:p>
        </p:txBody>
      </p:sp>
    </p:spTree>
    <p:extLst>
      <p:ext uri="{BB962C8B-B14F-4D97-AF65-F5344CB8AC3E}">
        <p14:creationId xmlns:p14="http://schemas.microsoft.com/office/powerpoint/2010/main" val="286446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extLst>
      <p:ext uri="{BB962C8B-B14F-4D97-AF65-F5344CB8AC3E}">
        <p14:creationId xmlns:p14="http://schemas.microsoft.com/office/powerpoint/2010/main" val="12508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22</a:t>
            </a:fld>
            <a:endParaRPr lang="zh-CN" altLang="en-US"/>
          </a:p>
        </p:txBody>
      </p:sp>
    </p:spTree>
    <p:extLst>
      <p:ext uri="{BB962C8B-B14F-4D97-AF65-F5344CB8AC3E}">
        <p14:creationId xmlns:p14="http://schemas.microsoft.com/office/powerpoint/2010/main" val="1531247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8521534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10/15/2023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 id="21474837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2023/10/15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slideLayout" Target="../slideLayouts/slideLayout39.xml"/><Relationship Id="rId7" Type="http://schemas.openxmlformats.org/officeDocument/2006/relationships/image" Target="../media/image41.jpg"/><Relationship Id="rId12"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jpg"/><Relationship Id="rId11" Type="http://schemas.openxmlformats.org/officeDocument/2006/relationships/image" Target="../media/image45.jpe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9.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4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72.png"/><Relationship Id="rId11" Type="http://schemas.openxmlformats.org/officeDocument/2006/relationships/image" Target="../media/image3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3.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openxmlformats.org/officeDocument/2006/relationships/image" Target="../media/image11.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8.png"/><Relationship Id="rId5" Type="http://schemas.openxmlformats.org/officeDocument/2006/relationships/audio" Target="NULL" TargetMode="External"/><Relationship Id="rId15" Type="http://schemas.openxmlformats.org/officeDocument/2006/relationships/image" Target="../media/image19.png"/><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20781"/>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Times New Roman" pitchFamily="18" charset="0"/>
                <a:cs typeface="Times New Roman" pitchFamily="18" charset="0"/>
                <a:sym typeface="+mn-ea"/>
              </a:rPr>
              <a:t>Chào</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mừng</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các</a:t>
            </a:r>
            <a:r>
              <a:rPr lang="en-US" sz="4800" b="1" dirty="0">
                <a:solidFill>
                  <a:srgbClr val="0070C0"/>
                </a:solidFill>
                <a:latin typeface="Times New Roman" pitchFamily="18" charset="0"/>
                <a:cs typeface="Times New Roman" pitchFamily="18" charset="0"/>
                <a:sym typeface="+mn-ea"/>
              </a:rPr>
              <a:t> em </a:t>
            </a:r>
            <a:r>
              <a:rPr lang="en-US" sz="4800" b="1" dirty="0" err="1">
                <a:solidFill>
                  <a:srgbClr val="0070C0"/>
                </a:solidFill>
                <a:latin typeface="Times New Roman" pitchFamily="18" charset="0"/>
                <a:cs typeface="Times New Roman" pitchFamily="18" charset="0"/>
                <a:sym typeface="+mn-ea"/>
              </a:rPr>
              <a:t>đến</a:t>
            </a:r>
            <a:r>
              <a:rPr lang="en-US" sz="4800" b="1" dirty="0">
                <a:solidFill>
                  <a:srgbClr val="0070C0"/>
                </a:solidFill>
                <a:latin typeface="Times New Roman" pitchFamily="18" charset="0"/>
                <a:cs typeface="Times New Roman" pitchFamily="18" charset="0"/>
                <a:sym typeface="+mn-ea"/>
              </a:rPr>
              <a:t> </a:t>
            </a:r>
            <a:r>
              <a:rPr lang="en-US" sz="4800" b="1" dirty="0" err="1">
                <a:solidFill>
                  <a:srgbClr val="0070C0"/>
                </a:solidFill>
                <a:latin typeface="Times New Roman" pitchFamily="18" charset="0"/>
                <a:cs typeface="Times New Roman" pitchFamily="18" charset="0"/>
                <a:sym typeface="+mn-ea"/>
              </a:rPr>
              <a:t>với</a:t>
            </a:r>
            <a:r>
              <a:rPr lang="en-US" sz="4800" b="1" dirty="0">
                <a:solidFill>
                  <a:srgbClr val="0070C0"/>
                </a:solidFill>
                <a:latin typeface="Times New Roman" pitchFamily="18" charset="0"/>
                <a:cs typeface="Times New Roman" pitchFamily="18" charset="0"/>
                <a:sym typeface="+mn-ea"/>
              </a:rPr>
              <a:t> </a:t>
            </a:r>
            <a:r>
              <a:rPr lang="vi-VN" sz="4800" b="1" dirty="0">
                <a:solidFill>
                  <a:srgbClr val="0070C0"/>
                </a:solidFill>
                <a:latin typeface="Times New Roman" pitchFamily="18" charset="0"/>
                <a:cs typeface="Times New Roman" pitchFamily="18" charset="0"/>
                <a:sym typeface="+mn-ea"/>
              </a:rPr>
              <a:t>tiết</a:t>
            </a:r>
            <a:r>
              <a:rPr lang="en-US" altLang="vi-VN" sz="4800" b="1" dirty="0">
                <a:solidFill>
                  <a:srgbClr val="0070C0"/>
                </a:solidFill>
                <a:latin typeface="Times New Roman" pitchFamily="18" charset="0"/>
                <a:cs typeface="Times New Roman" pitchFamily="18" charset="0"/>
                <a:sym typeface="+mn-ea"/>
              </a:rPr>
              <a:t> Tự nhiên xã hội - Lớp 2</a:t>
            </a:r>
          </a:p>
        </p:txBody>
      </p:sp>
      <p:pic>
        <p:nvPicPr>
          <p:cNvPr id="20" name="Content Placeholder 19"/>
          <p:cNvPicPr>
            <a:picLocks noGrp="1" noChangeAspect="1"/>
          </p:cNvPicPr>
          <p:nvPr>
            <p:ph sz="half" idx="4294967295"/>
          </p:nvPr>
        </p:nvPicPr>
        <p:blipFill>
          <a:blip r:embed="rId4"/>
          <a:stretch>
            <a:fillRect/>
          </a:stretch>
        </p:blipFill>
        <p:spPr>
          <a:xfrm>
            <a:off x="4954137" y="3099416"/>
            <a:ext cx="1946275" cy="2733675"/>
          </a:xfrm>
          <a:prstGeom prst="rect">
            <a:avLst/>
          </a:prstGeom>
        </p:spPr>
      </p:pic>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grpSp>
        <p:nvGrpSpPr>
          <p:cNvPr id="5" name="Group 4"/>
          <p:cNvGrpSpPr/>
          <p:nvPr/>
        </p:nvGrpSpPr>
        <p:grpSpPr>
          <a:xfrm>
            <a:off x="664368" y="365125"/>
            <a:ext cx="10689432" cy="5636944"/>
            <a:chOff x="-2" y="1267753"/>
            <a:chExt cx="7480122" cy="5636944"/>
          </a:xfrm>
        </p:grpSpPr>
        <p:grpSp>
          <p:nvGrpSpPr>
            <p:cNvPr id="6" name="Group 5"/>
            <p:cNvGrpSpPr/>
            <p:nvPr/>
          </p:nvGrpSpPr>
          <p:grpSpPr>
            <a:xfrm>
              <a:off x="-2" y="2261959"/>
              <a:ext cx="4195445" cy="4642738"/>
              <a:chOff x="272241" y="1195386"/>
              <a:chExt cx="3699683" cy="5334001"/>
            </a:xfrm>
          </p:grpSpPr>
          <p:pic>
            <p:nvPicPr>
              <p:cNvPr id="11" name="Content Placeholder 5"/>
              <p:cNvPicPr>
                <a:picLocks noChangeAspect="1"/>
              </p:cNvPicPr>
              <p:nvPr/>
            </p:nvPicPr>
            <p:blipFill>
              <a:blip r:embed="rId2"/>
              <a:stretch>
                <a:fillRect/>
              </a:stretch>
            </p:blipFill>
            <p:spPr>
              <a:xfrm>
                <a:off x="272241" y="1195386"/>
                <a:ext cx="3699683" cy="5334001"/>
              </a:xfrm>
              <a:prstGeom prst="rect">
                <a:avLst/>
              </a:prstGeom>
            </p:spPr>
          </p:pic>
          <p:sp>
            <p:nvSpPr>
              <p:cNvPr id="12" name="Oval 11"/>
              <p:cNvSpPr/>
              <p:nvPr/>
            </p:nvSpPr>
            <p:spPr>
              <a:xfrm>
                <a:off x="2728913" y="5986463"/>
                <a:ext cx="428625" cy="428625"/>
              </a:xfrm>
              <a:prstGeom prst="ellipse">
                <a:avLst/>
              </a:prstGeom>
              <a:solidFill>
                <a:schemeClr val="accent4">
                  <a:lumMod val="40000"/>
                  <a:lumOff val="60000"/>
                </a:schemeClr>
              </a:solid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t>1</a:t>
                </a:r>
              </a:p>
            </p:txBody>
          </p:sp>
        </p:grpSp>
        <p:pic>
          <p:nvPicPr>
            <p:cNvPr id="7" name="Content Placeholder 3"/>
            <p:cNvPicPr>
              <a:picLocks noChangeAspect="1"/>
            </p:cNvPicPr>
            <p:nvPr/>
          </p:nvPicPr>
          <p:blipFill>
            <a:blip r:embed="rId3"/>
            <a:stretch>
              <a:fillRect/>
            </a:stretch>
          </p:blipFill>
          <p:spPr>
            <a:xfrm>
              <a:off x="4195445" y="1314450"/>
              <a:ext cx="3284675" cy="554355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4770"/>
            <a:stretch/>
          </p:blipFill>
          <p:spPr>
            <a:xfrm>
              <a:off x="-1" y="2014541"/>
              <a:ext cx="4195445" cy="36869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274"/>
            <a:stretch/>
          </p:blipFill>
          <p:spPr>
            <a:xfrm>
              <a:off x="23490" y="1641542"/>
              <a:ext cx="4195445" cy="42862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0274"/>
            <a:stretch/>
          </p:blipFill>
          <p:spPr>
            <a:xfrm>
              <a:off x="23490" y="1267753"/>
              <a:ext cx="4195445" cy="428629"/>
            </a:xfrm>
            <a:prstGeom prst="rect">
              <a:avLst/>
            </a:prstGeom>
          </p:spPr>
        </p:pic>
      </p:grpSp>
      <p:sp>
        <p:nvSpPr>
          <p:cNvPr id="13" name="文本框 19"/>
          <p:cNvSpPr txBox="1"/>
          <p:nvPr/>
        </p:nvSpPr>
        <p:spPr>
          <a:xfrm>
            <a:off x="3281362" y="620279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a:t>
            </a:r>
            <a:r>
              <a:rPr kumimoji="0" lang="en-US" altLang="zh-CN" sz="35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35698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ChangeAspect="1"/>
          </p:cNvPicPr>
          <p:nvPr/>
        </p:nvPicPr>
        <p:blipFill>
          <a:blip r:embed="rId2"/>
          <a:stretch>
            <a:fillRect/>
          </a:stretch>
        </p:blipFill>
        <p:spPr>
          <a:xfrm>
            <a:off x="6425487" y="365126"/>
            <a:ext cx="5080713" cy="2490142"/>
          </a:xfrm>
          <a:prstGeom prst="rect">
            <a:avLst/>
          </a:prstGeom>
        </p:spPr>
      </p:pic>
      <p:pic>
        <p:nvPicPr>
          <p:cNvPr id="6" name="Content Placeholder 5"/>
          <p:cNvPicPr>
            <a:picLocks noChangeAspect="1"/>
          </p:cNvPicPr>
          <p:nvPr/>
        </p:nvPicPr>
        <p:blipFill>
          <a:blip r:embed="rId3"/>
          <a:stretch>
            <a:fillRect/>
          </a:stretch>
        </p:blipFill>
        <p:spPr>
          <a:xfrm>
            <a:off x="685800" y="3429000"/>
            <a:ext cx="5143260" cy="2825993"/>
          </a:xfrm>
          <a:prstGeom prst="rect">
            <a:avLst/>
          </a:prstGeom>
        </p:spPr>
      </p:pic>
      <p:pic>
        <p:nvPicPr>
          <p:cNvPr id="7" name="Picture 6"/>
          <p:cNvPicPr>
            <a:picLocks noChangeAspect="1"/>
          </p:cNvPicPr>
          <p:nvPr/>
        </p:nvPicPr>
        <p:blipFill>
          <a:blip r:embed="rId4"/>
          <a:stretch>
            <a:fillRect/>
          </a:stretch>
        </p:blipFill>
        <p:spPr>
          <a:xfrm>
            <a:off x="6425487" y="3429000"/>
            <a:ext cx="5080713" cy="2825991"/>
          </a:xfrm>
          <a:prstGeom prst="rect">
            <a:avLst/>
          </a:prstGeom>
        </p:spPr>
      </p:pic>
      <p:pic>
        <p:nvPicPr>
          <p:cNvPr id="8" name="Picture 7"/>
          <p:cNvPicPr>
            <a:picLocks noChangeAspect="1"/>
          </p:cNvPicPr>
          <p:nvPr/>
        </p:nvPicPr>
        <p:blipFill>
          <a:blip r:embed="rId5"/>
          <a:stretch>
            <a:fillRect/>
          </a:stretch>
        </p:blipFill>
        <p:spPr>
          <a:xfrm>
            <a:off x="838200" y="212079"/>
            <a:ext cx="4990860" cy="2643188"/>
          </a:xfrm>
          <a:prstGeom prst="rect">
            <a:avLst/>
          </a:prstGeom>
        </p:spPr>
      </p:pic>
      <p:sp>
        <p:nvSpPr>
          <p:cNvPr id="9" name="文本框 19"/>
          <p:cNvSpPr txBox="1"/>
          <p:nvPr/>
        </p:nvSpPr>
        <p:spPr>
          <a:xfrm>
            <a:off x="1069061" y="2838312"/>
            <a:ext cx="4376738" cy="5232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các em học sinh lớp 1</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6172200" y="2849716"/>
            <a:ext cx="5809814" cy="5232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Cô</a:t>
            </a:r>
            <a:r>
              <a:rPr kumimoji="0" lang="en-US" altLang="zh-CN" sz="28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hiệu trưởng đánh trống khai trường</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1" name="文本框 19"/>
          <p:cNvSpPr txBox="1"/>
          <p:nvPr/>
        </p:nvSpPr>
        <p:spPr>
          <a:xfrm>
            <a:off x="1785648" y="6334780"/>
            <a:ext cx="2943564" cy="5232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a:t>
            </a:r>
            <a:r>
              <a:rPr kumimoji="0" lang="en-US" altLang="zh-CN" sz="28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sinh phát biểu</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文本框 19"/>
          <p:cNvSpPr txBox="1"/>
          <p:nvPr/>
        </p:nvSpPr>
        <p:spPr>
          <a:xfrm>
            <a:off x="6425487" y="6311055"/>
            <a:ext cx="5257800" cy="5232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a:t>
            </a:r>
            <a:r>
              <a:rPr kumimoji="0" lang="en-US" altLang="zh-CN" sz="28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úa hát chào mừng năm học mới</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17842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97537" y="1152917"/>
            <a:ext cx="12338374" cy="2273443"/>
          </a:xfrm>
          <a:prstGeom prst="rect">
            <a:avLst/>
          </a:prstGeom>
        </p:spPr>
        <p:txBody>
          <a:bodyPr wrap="square">
            <a:spAutoFit/>
          </a:bodyPr>
          <a:lstStyle/>
          <a:p>
            <a:pPr algn="just">
              <a:lnSpc>
                <a:spcPct val="107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Trong ngày khai giảng, trường lớp được trang trí ra sao?</a:t>
            </a:r>
          </a:p>
          <a:p>
            <a:pPr algn="just">
              <a:lnSpc>
                <a:spcPct val="107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Các bạn mặc quần áo như thế nào?</a:t>
            </a:r>
          </a:p>
          <a:p>
            <a:pPr algn="just">
              <a:lnSpc>
                <a:spcPct val="107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 Nét mặt các bạn thế nào?</a:t>
            </a:r>
          </a:p>
        </p:txBody>
      </p:sp>
      <p:grpSp>
        <p:nvGrpSpPr>
          <p:cNvPr id="7" name="组合 8"/>
          <p:cNvGrpSpPr/>
          <p:nvPr/>
        </p:nvGrpSpPr>
        <p:grpSpPr>
          <a:xfrm rot="21206152">
            <a:off x="1112340" y="3606656"/>
            <a:ext cx="3299051" cy="2522727"/>
            <a:chOff x="2178756" y="1295062"/>
            <a:chExt cx="5588000" cy="3446271"/>
          </a:xfrm>
        </p:grpSpPr>
        <p:pic>
          <p:nvPicPr>
            <p:cNvPr id="8"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10"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11" name="图片 3"/>
          <p:cNvPicPr>
            <a:picLocks noChangeAspect="1"/>
          </p:cNvPicPr>
          <p:nvPr/>
        </p:nvPicPr>
        <p:blipFill rotWithShape="1">
          <a:blip r:embed="rId5">
            <a:extLst>
              <a:ext uri="{28A0092B-C50C-407E-A947-70E740481C1C}">
                <a14:useLocalDpi xmlns:a14="http://schemas.microsoft.com/office/drawing/2010/main" val="0"/>
              </a:ext>
            </a:extLst>
          </a:blip>
          <a:srcRect l="9506" t="71770" r="8149"/>
          <a:stretch/>
        </p:blipFill>
        <p:spPr>
          <a:xfrm>
            <a:off x="0" y="5487918"/>
            <a:ext cx="5486399" cy="1352964"/>
          </a:xfrm>
          <a:prstGeom prst="rect">
            <a:avLst/>
          </a:prstGeom>
        </p:spPr>
      </p:pic>
      <p:pic>
        <p:nvPicPr>
          <p:cNvPr id="13" name="3">
            <a:extLst>
              <a:ext uri="{FF2B5EF4-FFF2-40B4-BE49-F238E27FC236}">
                <a16:creationId xmlns:a16="http://schemas.microsoft.com/office/drawing/2014/main" id="{FEBBEC0D-F2AA-4FEC-859D-8E9F93CF67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172" r="6123"/>
          <a:stretch>
            <a:fillRect/>
          </a:stretch>
        </p:blipFill>
        <p:spPr>
          <a:xfrm>
            <a:off x="8010106" y="4640366"/>
            <a:ext cx="5503492" cy="2217634"/>
          </a:xfrm>
          <a:prstGeom prst="ellipse">
            <a:avLst/>
          </a:prstGeom>
        </p:spPr>
      </p:pic>
      <p:pic>
        <p:nvPicPr>
          <p:cNvPr id="14" name="1165">
            <a:extLst>
              <a:ext uri="{FF2B5EF4-FFF2-40B4-BE49-F238E27FC236}">
                <a16:creationId xmlns:a16="http://schemas.microsoft.com/office/drawing/2014/main" id="{D8341300-D21C-4F92-A269-092F7C3E5496}"/>
              </a:ext>
            </a:extLst>
          </p:cNvPr>
          <p:cNvPicPr>
            <a:picLocks noChangeAspect="1"/>
          </p:cNvPicPr>
          <p:nvPr/>
        </p:nvPicPr>
        <p:blipFill>
          <a:blip r:embed="rId7"/>
          <a:stretch>
            <a:fillRect/>
          </a:stretch>
        </p:blipFill>
        <p:spPr>
          <a:xfrm>
            <a:off x="8867299" y="4792177"/>
            <a:ext cx="2963748" cy="1996235"/>
          </a:xfrm>
          <a:prstGeom prst="rect">
            <a:avLst/>
          </a:prstGeom>
        </p:spPr>
      </p:pic>
    </p:spTree>
    <p:extLst>
      <p:ext uri="{BB962C8B-B14F-4D97-AF65-F5344CB8AC3E}">
        <p14:creationId xmlns:p14="http://schemas.microsoft.com/office/powerpoint/2010/main" val="359911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sp>
        <p:nvSpPr>
          <p:cNvPr id="13" name="文本框 19"/>
          <p:cNvSpPr txBox="1"/>
          <p:nvPr/>
        </p:nvSpPr>
        <p:spPr>
          <a:xfrm>
            <a:off x="1077976" y="1131337"/>
            <a:ext cx="10446385"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600"/>
              <a:t>	Trong ngày khai giảng trường có rất nhiều các hoạt động diễn ra. Trường lớp được trang trí cờ và hoa rất đẹp. Các bạn học sinh đều mặc quần áo mới trang trọng và lịch sự. Bạn nào cũng thể hiện rõ sự vui tươi háo hức, phấn khởi chào đón ngày khai trường. </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150" y="960117"/>
            <a:ext cx="7051930" cy="645113"/>
          </a:xfrm>
          <a:prstGeom prst="rect">
            <a:avLst/>
          </a:prstGeom>
        </p:spPr>
        <p:txBody>
          <a:bodyPr wrap="none">
            <a:spAutoFit/>
          </a:bodyPr>
          <a:lstStyle/>
          <a:p>
            <a:pPr algn="just">
              <a:lnSpc>
                <a:spcPct val="107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2. Nêu ý nghĩa của ngày khai trường.</a:t>
            </a:r>
          </a:p>
        </p:txBody>
      </p:sp>
      <p:sp>
        <p:nvSpPr>
          <p:cNvPr id="7" name="Rectangle 6"/>
          <p:cNvSpPr/>
          <p:nvPr/>
        </p:nvSpPr>
        <p:spPr>
          <a:xfrm>
            <a:off x="793843" y="2356335"/>
            <a:ext cx="8472987" cy="1380506"/>
          </a:xfrm>
          <a:prstGeom prst="rect">
            <a:avLst/>
          </a:prstGeom>
        </p:spPr>
        <p:txBody>
          <a:bodyPr wrap="square">
            <a:spAutoFit/>
          </a:bodyPr>
          <a:lstStyle/>
          <a:p>
            <a:pPr algn="just">
              <a:lnSpc>
                <a:spcPct val="107000"/>
              </a:lnSpc>
              <a:spcAft>
                <a:spcPts val="800"/>
              </a:spcAft>
            </a:pP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Dự lễ khai giảng em có cảm xúc thế nào?</a:t>
            </a:r>
          </a:p>
          <a:p>
            <a:pPr algn="just">
              <a:lnSpc>
                <a:spcPct val="107000"/>
              </a:lnSpc>
              <a:spcAft>
                <a:spcPts val="800"/>
              </a:spcAft>
            </a:pP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Hãy nêu ý nghĩa của ngày khai giảng?</a:t>
            </a:r>
          </a:p>
        </p:txBody>
      </p:sp>
    </p:spTree>
    <p:extLst>
      <p:ext uri="{BB962C8B-B14F-4D97-AF65-F5344CB8AC3E}">
        <p14:creationId xmlns:p14="http://schemas.microsoft.com/office/powerpoint/2010/main" val="27193606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810546" y="2143732"/>
            <a:ext cx="8607264" cy="3539430"/>
          </a:xfrm>
          <a:prstGeom prst="rect">
            <a:avLst/>
          </a:prstGeom>
          <a:noFill/>
          <a:ln w="9525">
            <a:noFill/>
          </a:ln>
        </p:spPr>
        <p:txBody>
          <a:bodyPr wrap="square">
            <a:spAutoFit/>
          </a:bodyPr>
          <a:lstStyle/>
          <a:p>
            <a:pPr algn="just"/>
            <a:r>
              <a:rPr lang="en-US" sz="3200" i="1">
                <a:solidFill>
                  <a:srgbClr val="FF0000"/>
                </a:solidFill>
              </a:rPr>
              <a:t>	Ngày khai giảng là một ngày lễ hội lớn của thầy cô và các em học sinh. Nó là sự kiện quan trọng, là mốc đánh dấu năm học mới bắt đầu. HS toàn trường được nghe thầy cô giáo truyền đạt những nhiệm vụ trọng tâm trong năm học và hướng phấn đấu để thực hiện tốt mục tiêu của năm học mới. </a:t>
            </a:r>
            <a:endParaRPr lang="en-US" sz="3200">
              <a:solidFill>
                <a:srgbClr val="FF0000"/>
              </a:solidFill>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r>
              <a:rPr lang="en-US" sz="4400" u="sng"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Ý nghĩa lễ khai giảng:</a:t>
            </a:r>
            <a:endParaRPr kumimoji="0" lang="en-US" sz="4400" b="0" i="0" u="sng"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Calibri" panose="020F0502020204030204"/>
              <a:ea typeface="+mn-ea"/>
              <a:cs typeface="+mn-cs"/>
            </a:endParaRPr>
          </a:p>
          <a:p>
            <a:endParaRPr lang="en-US" sz="4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2" name="Content Placeholder 1"/>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304" y="2002857"/>
            <a:ext cx="9247496" cy="2187005"/>
          </a:xfrm>
        </p:spPr>
        <p:style>
          <a:lnRef idx="1">
            <a:schemeClr val="accent4"/>
          </a:lnRef>
          <a:fillRef idx="2">
            <a:schemeClr val="accent4"/>
          </a:fillRef>
          <a:effectRef idx="1">
            <a:schemeClr val="accent4"/>
          </a:effectRef>
          <a:fontRef idx="minor">
            <a:schemeClr val="dk1"/>
          </a:fontRef>
        </p:style>
        <p:txBody>
          <a:bodyPr>
            <a:normAutofit/>
          </a:bodyPr>
          <a:lstStyle/>
          <a:p>
            <a:r>
              <a:rPr lang="en-US"/>
              <a:t> - Lễ khai giảng ở trường mình có hoạt động nào khác? </a:t>
            </a:r>
            <a:br>
              <a:rPr lang="en-US"/>
            </a:br>
            <a:r>
              <a:rPr lang="en-US"/>
              <a:t> - Kể tên hoạt động đó?</a:t>
            </a:r>
          </a:p>
        </p:txBody>
      </p:sp>
    </p:spTree>
    <p:extLst>
      <p:ext uri="{BB962C8B-B14F-4D97-AF65-F5344CB8AC3E}">
        <p14:creationId xmlns:p14="http://schemas.microsoft.com/office/powerpoint/2010/main" val="16846476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251" y="592387"/>
            <a:ext cx="9272155" cy="59378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162" y="572252"/>
            <a:ext cx="9272155" cy="593385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377" y="592387"/>
            <a:ext cx="9272155" cy="593782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9161" y="560238"/>
            <a:ext cx="9272156" cy="593783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9160" y="576311"/>
            <a:ext cx="9272158" cy="593783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9251" y="552201"/>
            <a:ext cx="9272159" cy="5937833"/>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9245" y="584345"/>
            <a:ext cx="9272161" cy="5937834"/>
          </a:xfrm>
          <a:prstGeom prst="rect">
            <a:avLst/>
          </a:prstGeom>
        </p:spPr>
      </p:pic>
      <p:pic>
        <p:nvPicPr>
          <p:cNvPr id="19" name="Picture 3" descr="C:\Users\Administrator\Documents\Zalo Received Files\IMG_54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2377" y="592386"/>
            <a:ext cx="9208940" cy="5897648"/>
          </a:xfrm>
          <a:prstGeom prst="rect">
            <a:avLst/>
          </a:prstGeom>
          <a:noFill/>
          <a:extLst>
            <a:ext uri="{909E8E84-426E-40DD-AFC4-6F175D3DCCD1}">
              <a14:hiddenFill xmlns:a14="http://schemas.microsoft.com/office/drawing/2010/main">
                <a:solidFill>
                  <a:srgbClr val="FFFFFF"/>
                </a:solidFill>
              </a14:hiddenFill>
            </a:ext>
          </a:extLst>
        </p:spPr>
      </p:pic>
      <p:pic>
        <p:nvPicPr>
          <p:cNvPr id="21" name="GoodTimeBeatInstrumental-CarlyRaeJepsenOwlCity-26172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9642" y="5631888"/>
            <a:ext cx="609600" cy="609600"/>
          </a:xfrm>
          <a:prstGeom prst="rect">
            <a:avLst/>
          </a:prstGeom>
        </p:spPr>
      </p:pic>
    </p:spTree>
    <p:extLst>
      <p:ext uri="{BB962C8B-B14F-4D97-AF65-F5344CB8AC3E}">
        <p14:creationId xmlns:p14="http://schemas.microsoft.com/office/powerpoint/2010/main" val="4909753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anim calcmode="lin" valueType="num">
                                      <p:cBhvr>
                                        <p:cTn id="41" dur="2000" fill="hold"/>
                                        <p:tgtEl>
                                          <p:spTgt spid="15"/>
                                        </p:tgtEl>
                                        <p:attrNameLst>
                                          <p:attrName>style.rotation</p:attrName>
                                        </p:attrNameLst>
                                      </p:cBhvr>
                                      <p:tavLst>
                                        <p:tav tm="0">
                                          <p:val>
                                            <p:fltVal val="90"/>
                                          </p:val>
                                        </p:tav>
                                        <p:tav tm="100000">
                                          <p:val>
                                            <p:fltVal val="0"/>
                                          </p:val>
                                        </p:tav>
                                      </p:tavLst>
                                    </p:anim>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8" dur="10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9" dur="1000" accel="50000" fill="hold">
                                          <p:stCondLst>
                                            <p:cond delay="1000"/>
                                          </p:stCondLst>
                                        </p:cTn>
                                        <p:tgtEl>
                                          <p:spTgt spid="16"/>
                                        </p:tgtEl>
                                        <p:attrNameLst>
                                          <p:attrName>ppt_w</p:attrName>
                                        </p:attrNameLst>
                                      </p:cBhvr>
                                      <p:tavLst>
                                        <p:tav tm="0">
                                          <p:val>
                                            <p:strVal val="#ppt_w*.05"/>
                                          </p:val>
                                        </p:tav>
                                        <p:tav tm="100000">
                                          <p:val>
                                            <p:strVal val="#ppt_w"/>
                                          </p:val>
                                        </p:tav>
                                      </p:tavLst>
                                    </p:anim>
                                    <p:anim calcmode="lin" valueType="num">
                                      <p:cBhvr>
                                        <p:cTn id="50" dur="2000" fill="hold"/>
                                        <p:tgtEl>
                                          <p:spTgt spid="16"/>
                                        </p:tgtEl>
                                        <p:attrNameLst>
                                          <p:attrName>ppt_h</p:attrName>
                                        </p:attrNameLst>
                                      </p:cBhvr>
                                      <p:tavLst>
                                        <p:tav tm="0">
                                          <p:val>
                                            <p:strVal val="#ppt_h"/>
                                          </p:val>
                                        </p:tav>
                                        <p:tav tm="100000">
                                          <p:val>
                                            <p:strVal val="#ppt_h"/>
                                          </p:val>
                                        </p:tav>
                                      </p:tavLst>
                                    </p:anim>
                                    <p:anim calcmode="lin" valueType="num">
                                      <p:cBhvr>
                                        <p:cTn id="51" dur="10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2" dur="10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3" dur="1000" accel="50000" fill="hold">
                                          <p:stCondLst>
                                            <p:cond delay="1000"/>
                                          </p:stCondLst>
                                        </p:cTn>
                                        <p:tgtEl>
                                          <p:spTgt spid="16"/>
                                        </p:tgtEl>
                                        <p:attrNameLst>
                                          <p:attrName>ppt_y</p:attrName>
                                        </p:attrNameLst>
                                      </p:cBhvr>
                                      <p:tavLst>
                                        <p:tav tm="0">
                                          <p:val>
                                            <p:strVal val="#ppt_y+.1"/>
                                          </p:val>
                                        </p:tav>
                                        <p:tav tm="100000">
                                          <p:val>
                                            <p:strVal val="#ppt_y"/>
                                          </p:val>
                                        </p:tav>
                                      </p:tavLst>
                                    </p:anim>
                                    <p:animEffect transition="in" filter="fade">
                                      <p:cBhvr>
                                        <p:cTn id="54" dur="2000" decel="50000">
                                          <p:stCondLst>
                                            <p:cond delay="0"/>
                                          </p:stCondLst>
                                        </p:cTn>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Scale>
                                      <p:cBhvr>
                                        <p:cTn id="59" dur="2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000" decel="50000" fill="hold">
                                          <p:stCondLst>
                                            <p:cond delay="0"/>
                                          </p:stCondLst>
                                        </p:cTn>
                                        <p:tgtEl>
                                          <p:spTgt spid="17"/>
                                        </p:tgtEl>
                                        <p:attrNameLst>
                                          <p:attrName>ppt_x</p:attrName>
                                          <p:attrName>ppt_y</p:attrName>
                                        </p:attrNameLst>
                                      </p:cBhvr>
                                    </p:animMotion>
                                    <p:animEffect transition="in" filter="fade">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2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000"/>
                                        <p:tgtEl>
                                          <p:spTgt spid="19"/>
                                        </p:tgtEl>
                                      </p:cBhvr>
                                    </p:animEffect>
                                    <p:anim calcmode="lin" valueType="num">
                                      <p:cBhvr>
                                        <p:cTn id="72" dur="2000" fill="hold"/>
                                        <p:tgtEl>
                                          <p:spTgt spid="19"/>
                                        </p:tgtEl>
                                        <p:attrNameLst>
                                          <p:attrName>style.rotation</p:attrName>
                                        </p:attrNameLst>
                                      </p:cBhvr>
                                      <p:tavLst>
                                        <p:tav tm="0">
                                          <p:val>
                                            <p:fltVal val="720"/>
                                          </p:val>
                                        </p:tav>
                                        <p:tav tm="100000">
                                          <p:val>
                                            <p:fltVal val="0"/>
                                          </p:val>
                                        </p:tav>
                                      </p:tavLst>
                                    </p:anim>
                                    <p:anim calcmode="lin" valueType="num">
                                      <p:cBhvr>
                                        <p:cTn id="73" dur="2000" fill="hold"/>
                                        <p:tgtEl>
                                          <p:spTgt spid="19"/>
                                        </p:tgtEl>
                                        <p:attrNameLst>
                                          <p:attrName>ppt_h</p:attrName>
                                        </p:attrNameLst>
                                      </p:cBhvr>
                                      <p:tavLst>
                                        <p:tav tm="0">
                                          <p:val>
                                            <p:fltVal val="0"/>
                                          </p:val>
                                        </p:tav>
                                        <p:tav tm="100000">
                                          <p:val>
                                            <p:strVal val="#ppt_h"/>
                                          </p:val>
                                        </p:tav>
                                      </p:tavLst>
                                    </p:anim>
                                    <p:anim calcmode="lin" valueType="num">
                                      <p:cBhvr>
                                        <p:cTn id="74"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5"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86" y="641028"/>
            <a:ext cx="11103428" cy="57271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641028"/>
            <a:ext cx="5627914" cy="5727115"/>
          </a:xfrm>
          <a:prstGeom prst="rect">
            <a:avLst/>
          </a:prstGeom>
        </p:spPr>
      </p:pic>
      <p:pic>
        <p:nvPicPr>
          <p:cNvPr id="11"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86" y="687833"/>
            <a:ext cx="5181600" cy="5680310"/>
          </a:xfrm>
          <a:prstGeom prst="rect">
            <a:avLst/>
          </a:prstGeom>
        </p:spPr>
      </p:pic>
      <p:pic>
        <p:nvPicPr>
          <p:cNvPr id="12"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15" y="641028"/>
            <a:ext cx="11092543" cy="600301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630" y="687832"/>
            <a:ext cx="11103428" cy="5956211"/>
          </a:xfrm>
          <a:prstGeom prst="rect">
            <a:avLst/>
          </a:prstGeom>
        </p:spPr>
      </p:pic>
    </p:spTree>
    <p:extLst>
      <p:ext uri="{BB962C8B-B14F-4D97-AF65-F5344CB8AC3E}">
        <p14:creationId xmlns:p14="http://schemas.microsoft.com/office/powerpoint/2010/main" val="23260412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a:p>
        </p:txBody>
      </p:sp>
      <p:pic>
        <p:nvPicPr>
          <p:cNvPr id="1126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0" t="5327" r="16397" b="45024"/>
          <a:stretch/>
        </p:blipFill>
        <p:spPr>
          <a:xfrm>
            <a:off x="0" y="-26544"/>
            <a:ext cx="12192000" cy="6858000"/>
          </a:xfrm>
        </p:spPr>
      </p:pic>
      <p:sp>
        <p:nvSpPr>
          <p:cNvPr id="11268" name="TextBox 1"/>
          <p:cNvSpPr txBox="1">
            <a:spLocks noChangeArrowheads="1"/>
          </p:cNvSpPr>
          <p:nvPr/>
        </p:nvSpPr>
        <p:spPr bwMode="auto">
          <a:xfrm>
            <a:off x="2514600" y="368744"/>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lnSpc>
                <a:spcPct val="150000"/>
              </a:lnSpc>
            </a:pPr>
            <a:r>
              <a:rPr lang="en-US" altLang="en-US" sz="4000" b="1" dirty="0" err="1">
                <a:solidFill>
                  <a:srgbClr val="FFC000"/>
                </a:solidFill>
                <a:latin typeface="HP001 4 hàng" panose="020B0603050302020204" pitchFamily="34" charset="0"/>
              </a:rPr>
              <a:t>Mục</a:t>
            </a:r>
            <a:r>
              <a:rPr lang="en-US" altLang="en-US" sz="4000" b="1" dirty="0">
                <a:solidFill>
                  <a:srgbClr val="FFC000"/>
                </a:solidFill>
                <a:latin typeface="HP001 4 hàng" panose="020B0603050302020204" pitchFamily="34" charset="0"/>
              </a:rPr>
              <a:t> </a:t>
            </a:r>
            <a:r>
              <a:rPr lang="en-US" altLang="en-US" sz="4000" b="1" dirty="0" err="1">
                <a:solidFill>
                  <a:srgbClr val="FFC000"/>
                </a:solidFill>
                <a:latin typeface="HP001 4 hàng" panose="020B0603050302020204" pitchFamily="34" charset="0"/>
              </a:rPr>
              <a:t>tiêu</a:t>
            </a:r>
            <a:endParaRPr lang="en-US" altLang="en-US" sz="4000" b="1" dirty="0">
              <a:solidFill>
                <a:srgbClr val="FFC000"/>
              </a:solidFill>
              <a:latin typeface="HP001 4 hàng" panose="020B0603050302020204" pitchFamily="34" charset="0"/>
            </a:endParaRPr>
          </a:p>
        </p:txBody>
      </p:sp>
      <p:sp>
        <p:nvSpPr>
          <p:cNvPr id="6" name="Rectangle 5"/>
          <p:cNvSpPr>
            <a:spLocks noChangeArrowheads="1"/>
          </p:cNvSpPr>
          <p:nvPr/>
        </p:nvSpPr>
        <p:spPr bwMode="auto">
          <a:xfrm>
            <a:off x="673893" y="1498599"/>
            <a:ext cx="1084421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nSpc>
                <a:spcPct val="150000"/>
              </a:lnSpc>
            </a:pPr>
            <a:r>
              <a:rPr lang="en-US" sz="2800" b="1" i="1" dirty="0">
                <a:solidFill>
                  <a:schemeClr val="bg1"/>
                </a:solidFill>
                <a:latin typeface="Times New Roman" panose="02020603050405020304" pitchFamily="18" charset="0"/>
                <a:ea typeface="Times New Roman" panose="02020603050405020304" pitchFamily="18" charset="0"/>
              </a:rPr>
              <a:t>1. </a:t>
            </a:r>
            <a:r>
              <a:rPr lang="vi-VN" sz="2800" b="1" dirty="0">
                <a:solidFill>
                  <a:schemeClr val="bg1"/>
                </a:solidFill>
                <a:latin typeface="Times New Roman" panose="02020603050405020304" pitchFamily="18" charset="0"/>
                <a:ea typeface="Times New Roman" panose="02020603050405020304" pitchFamily="18" charset="0"/>
              </a:rPr>
              <a:t>Học sinh thực hiện được các việc:</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HS kể được một số hoạt động diễn ra trong ngày khai giảng và nói được ý nghĩa của ngày khai giảng.</a:t>
            </a:r>
          </a:p>
        </p:txBody>
      </p:sp>
      <p:sp>
        <p:nvSpPr>
          <p:cNvPr id="7" name="Rectangle 6"/>
          <p:cNvSpPr>
            <a:spLocks noChangeArrowheads="1"/>
          </p:cNvSpPr>
          <p:nvPr/>
        </p:nvSpPr>
        <p:spPr bwMode="auto">
          <a:xfrm>
            <a:off x="673893" y="3429000"/>
            <a:ext cx="10844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sz="2800" b="1" i="1" dirty="0">
                <a:solidFill>
                  <a:schemeClr val="bg1"/>
                </a:solidFill>
                <a:latin typeface="Times New Roman" panose="02020603050405020304" pitchFamily="18" charset="0"/>
                <a:ea typeface="Times New Roman" panose="02020603050405020304" pitchFamily="18" charset="0"/>
              </a:rPr>
              <a:t>2. </a:t>
            </a:r>
            <a:r>
              <a:rPr lang="vi-VN" sz="2800" b="1" dirty="0">
                <a:solidFill>
                  <a:schemeClr val="bg1"/>
                </a:solidFill>
                <a:latin typeface="Times New Roman" panose="02020603050405020304" pitchFamily="18" charset="0"/>
                <a:ea typeface="Times New Roman" panose="02020603050405020304" pitchFamily="18" charset="0"/>
              </a:rPr>
              <a:t>Học sinh vận dụn</a:t>
            </a:r>
            <a:r>
              <a:rPr lang="en-US" sz="2800" b="1" dirty="0">
                <a:solidFill>
                  <a:schemeClr val="bg1"/>
                </a:solidFill>
                <a:latin typeface="Times New Roman" panose="02020603050405020304" pitchFamily="18" charset="0"/>
                <a:ea typeface="Times New Roman" panose="02020603050405020304" pitchFamily="18" charset="0"/>
              </a:rPr>
              <a:t>g</a:t>
            </a:r>
            <a:r>
              <a:rPr lang="en-US" sz="2800" b="1">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tham gia vào các hoạt động trong ngày khai giảng</a:t>
            </a:r>
          </a:p>
          <a:p>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673892" y="4497299"/>
            <a:ext cx="10844213" cy="954107"/>
          </a:xfrm>
          <a:prstGeom prst="rect">
            <a:avLst/>
          </a:prstGeom>
        </p:spPr>
        <p:txBody>
          <a:bodyPr wrap="square">
            <a:spAutoFit/>
          </a:bodyPr>
          <a:lstStyle/>
          <a:p>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sinh hình thành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phẩm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49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0"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algn="ctr"/>
            <a:r>
              <a:rPr lang="en-US" altLang="zh-CN" sz="4000"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2678294" y="2456849"/>
            <a:ext cx="4355558" cy="2651501"/>
          </a:xfrm>
          <a:prstGeom prst="rect">
            <a:avLst/>
          </a:prstGeom>
        </p:spPr>
      </p:pic>
    </p:spTree>
    <p:extLst>
      <p:ext uri="{BB962C8B-B14F-4D97-AF65-F5344CB8AC3E}">
        <p14:creationId xmlns:p14="http://schemas.microsoft.com/office/powerpoint/2010/main" val="1482358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6" name="Rectangle 5"/>
          <p:cNvSpPr/>
          <p:nvPr/>
        </p:nvSpPr>
        <p:spPr>
          <a:xfrm>
            <a:off x="838200" y="2407230"/>
            <a:ext cx="11216186"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a:latin typeface="Times New Roman" panose="02020603050405020304" pitchFamily="18" charset="0"/>
                <a:ea typeface="Calibri" panose="020F0502020204030204" pitchFamily="34" charset="0"/>
              </a:rPr>
              <a:t>Em đã học được kiến thức gì trong tiết học hôm nay?</a:t>
            </a:r>
            <a:endParaRPr lang="en-US" sz="4000"/>
          </a:p>
        </p:txBody>
      </p:sp>
      <p:sp>
        <p:nvSpPr>
          <p:cNvPr id="7" name="Rectangle 6"/>
          <p:cNvSpPr/>
          <p:nvPr/>
        </p:nvSpPr>
        <p:spPr>
          <a:xfrm>
            <a:off x="838200" y="4001294"/>
            <a:ext cx="11216186"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a:solidFill>
                  <a:srgbClr val="002060"/>
                </a:solidFill>
                <a:latin typeface="Times New Roman" panose="02020603050405020304" pitchFamily="18" charset="0"/>
                <a:cs typeface="Times New Roman" panose="02020603050405020304" pitchFamily="18" charset="0"/>
              </a:rPr>
              <a:t>Để chuẩn bị cho tiết học sau, các con hãy nhớ lại các hoạt động em đã tham gia trong ngày khai giảng và nói xem em thích hoạt động nào nhất nhé.</a:t>
            </a:r>
          </a:p>
        </p:txBody>
      </p:sp>
      <p:sp>
        <p:nvSpPr>
          <p:cNvPr id="8" name="Rectangle 7"/>
          <p:cNvSpPr/>
          <p:nvPr/>
        </p:nvSpPr>
        <p:spPr>
          <a:xfrm>
            <a:off x="4277079" y="443257"/>
            <a:ext cx="3485442" cy="1107996"/>
          </a:xfrm>
          <a:prstGeom prst="rect">
            <a:avLst/>
          </a:prstGeom>
          <a:noFill/>
        </p:spPr>
        <p:txBody>
          <a:bodyPr wrap="none" lIns="91440" tIns="45720" rIns="91440" bIns="45720">
            <a:spAutoFit/>
          </a:bodyPr>
          <a:lstStyle/>
          <a:p>
            <a:pPr algn="ctr"/>
            <a:r>
              <a:rPr lang="en-US" sz="6600" b="1" cap="none" spc="0">
                <a:ln w="6600">
                  <a:solidFill>
                    <a:schemeClr val="accent2"/>
                  </a:solidFill>
                  <a:prstDash val="solid"/>
                </a:ln>
                <a:solidFill>
                  <a:srgbClr val="FFFFFF"/>
                </a:solidFill>
                <a:effectLst>
                  <a:outerShdw dist="38100" dir="2700000" algn="tl" rotWithShape="0">
                    <a:schemeClr val="accent2"/>
                  </a:outerShdw>
                  <a:reflection blurRad="6350" stA="60000" endA="900" endPos="60000" dist="29997" dir="5400000" sy="-100000" algn="bl" rotWithShape="0"/>
                </a:effectLst>
              </a:rPr>
              <a:t>CỦNG CỐ</a:t>
            </a:r>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14615042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41" y="2844921"/>
            <a:ext cx="810409" cy="956924"/>
          </a:xfrm>
          <a:prstGeom prst="rect">
            <a:avLst/>
          </a:prstGeom>
        </p:spPr>
      </p:pic>
      <p:pic>
        <p:nvPicPr>
          <p:cNvPr id="17"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71467" t="31526" r="6533" b="22726"/>
          <a:stretch/>
        </p:blipFill>
        <p:spPr>
          <a:xfrm>
            <a:off x="10559735" y="2336842"/>
            <a:ext cx="1592036" cy="1862200"/>
          </a:xfrm>
          <a:prstGeom prst="rect">
            <a:avLst/>
          </a:prstGeom>
        </p:spPr>
      </p:pic>
      <p:pic>
        <p:nvPicPr>
          <p:cNvPr id="19" name="图片 9"/>
          <p:cNvPicPr>
            <a:picLocks noChangeAspect="1"/>
          </p:cNvPicPr>
          <p:nvPr/>
        </p:nvPicPr>
        <p:blipFill rotWithShape="1">
          <a:blip r:embed="rId5" cstate="print">
            <a:extLst>
              <a:ext uri="{28A0092B-C50C-407E-A947-70E740481C1C}">
                <a14:useLocalDpi xmlns:a14="http://schemas.microsoft.com/office/drawing/2010/main" val="0"/>
              </a:ext>
            </a:extLst>
          </a:blip>
          <a:srcRect l="56400" t="31289" r="22801" b="23674"/>
          <a:stretch/>
        </p:blipFill>
        <p:spPr>
          <a:xfrm>
            <a:off x="10012412" y="3413595"/>
            <a:ext cx="1575618" cy="1919151"/>
          </a:xfrm>
          <a:prstGeom prst="rect">
            <a:avLst/>
          </a:prstGeom>
        </p:spPr>
      </p:pic>
      <p:pic>
        <p:nvPicPr>
          <p:cNvPr id="22"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4618" t="33778" r="36813" b="24385"/>
          <a:stretch/>
        </p:blipFill>
        <p:spPr>
          <a:xfrm>
            <a:off x="9103670" y="4718377"/>
            <a:ext cx="1429656" cy="1811788"/>
          </a:xfrm>
          <a:prstGeom prst="rect">
            <a:avLst/>
          </a:prstGeom>
        </p:spPr>
      </p:pic>
      <p:pic>
        <p:nvPicPr>
          <p:cNvPr id="23" name="图片 7"/>
          <p:cNvPicPr>
            <a:picLocks noChangeAspect="1"/>
          </p:cNvPicPr>
          <p:nvPr/>
        </p:nvPicPr>
        <p:blipFill rotWithShape="1">
          <a:blip r:embed="rId7">
            <a:extLst>
              <a:ext uri="{28A0092B-C50C-407E-A947-70E740481C1C}">
                <a14:useLocalDpi xmlns:a14="http://schemas.microsoft.com/office/drawing/2010/main" val="0"/>
              </a:ext>
            </a:extLst>
          </a:blip>
          <a:srcRect l="26267" t="33778" r="52133" b="24148"/>
          <a:stretch/>
        </p:blipFill>
        <p:spPr>
          <a:xfrm>
            <a:off x="7632481" y="5115698"/>
            <a:ext cx="1721423" cy="1886127"/>
          </a:xfrm>
          <a:prstGeom prst="rect">
            <a:avLst/>
          </a:prstGeom>
        </p:spPr>
      </p:pic>
      <p:grpSp>
        <p:nvGrpSpPr>
          <p:cNvPr id="11" name="组合 8"/>
          <p:cNvGrpSpPr/>
          <p:nvPr/>
        </p:nvGrpSpPr>
        <p:grpSpPr>
          <a:xfrm>
            <a:off x="1385973" y="2844160"/>
            <a:ext cx="5588000" cy="3446271"/>
            <a:chOff x="2178756" y="1295062"/>
            <a:chExt cx="5588000" cy="3446271"/>
          </a:xfrm>
        </p:grpSpPr>
        <p:pic>
          <p:nvPicPr>
            <p:cNvPr id="12" name="图片 4"/>
            <p:cNvPicPr>
              <a:picLocks noChangeAspect="1"/>
            </p:cNvPicPr>
            <p:nvPr/>
          </p:nvPicPr>
          <p:blipFill rotWithShape="1">
            <a:blip r:embed="rId8">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13"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14" name="图片 6"/>
            <p:cNvPicPr>
              <a:picLocks noChangeAspect="1"/>
            </p:cNvPicPr>
            <p:nvPr/>
          </p:nvPicPr>
          <p:blipFill rotWithShape="1">
            <a:blip r:embed="rId10"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18" name="图片 3"/>
          <p:cNvPicPr>
            <a:picLocks noChangeAspect="1"/>
          </p:cNvPicPr>
          <p:nvPr/>
        </p:nvPicPr>
        <p:blipFill rotWithShape="1">
          <a:blip r:embed="rId11">
            <a:extLst>
              <a:ext uri="{28A0092B-C50C-407E-A947-70E740481C1C}">
                <a14:useLocalDpi xmlns:a14="http://schemas.microsoft.com/office/drawing/2010/main" val="0"/>
              </a:ext>
            </a:extLst>
          </a:blip>
          <a:srcRect l="9506" t="71770" r="8149"/>
          <a:stretch/>
        </p:blipFill>
        <p:spPr>
          <a:xfrm>
            <a:off x="14863" y="5332746"/>
            <a:ext cx="7529689" cy="1452033"/>
          </a:xfrm>
          <a:prstGeom prst="rect">
            <a:avLst/>
          </a:prstGeom>
        </p:spPr>
      </p:pic>
      <p:pic>
        <p:nvPicPr>
          <p:cNvPr id="3" name="Picture 2"/>
          <p:cNvPicPr>
            <a:picLocks noChangeAspect="1"/>
          </p:cNvPicPr>
          <p:nvPr/>
        </p:nvPicPr>
        <p:blipFill>
          <a:blip r:embed="rId12"/>
          <a:stretch>
            <a:fillRect/>
          </a:stretch>
        </p:blipFill>
        <p:spPr>
          <a:xfrm>
            <a:off x="1513348" y="860979"/>
            <a:ext cx="9602032" cy="2353260"/>
          </a:xfrm>
          <a:prstGeom prst="rect">
            <a:avLst/>
          </a:prstGeom>
        </p:spPr>
      </p:pic>
    </p:spTree>
    <p:extLst>
      <p:ext uri="{BB962C8B-B14F-4D97-AF65-F5344CB8AC3E}">
        <p14:creationId xmlns:p14="http://schemas.microsoft.com/office/powerpoint/2010/main" val="39673174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27" presetClass="emph" presetSubtype="0" repeatCount="indefinite" fill="remove" nodeType="withEffect">
                                  <p:stCondLst>
                                    <p:cond delay="0"/>
                                  </p:stCondLst>
                                  <p:endCondLst>
                                    <p:cond evt="onNext" delay="0">
                                      <p:tgtEl>
                                        <p:sldTgt/>
                                      </p:tgtEl>
                                    </p:cond>
                                  </p:endCondLst>
                                  <p:childTnLst>
                                    <p:animClr clrSpc="rgb" dir="cw">
                                      <p:cBhvr override="childStyle">
                                        <p:cTn id="20" dur="250" autoRev="1" fill="remove"/>
                                        <p:tgtEl>
                                          <p:spTgt spid="3"/>
                                        </p:tgtEl>
                                        <p:attrNameLst>
                                          <p:attrName>style.color</p:attrName>
                                        </p:attrNameLst>
                                      </p:cBhvr>
                                      <p:to>
                                        <a:schemeClr val="bg1"/>
                                      </p:to>
                                    </p:animClr>
                                    <p:animClr clrSpc="rgb" dir="cw">
                                      <p:cBhvr>
                                        <p:cTn id="21" dur="250" autoRev="1" fill="remove"/>
                                        <p:tgtEl>
                                          <p:spTgt spid="3"/>
                                        </p:tgtEl>
                                        <p:attrNameLst>
                                          <p:attrName>fillcolor</p:attrName>
                                        </p:attrNameLst>
                                      </p:cBhvr>
                                      <p:to>
                                        <a:schemeClr val="bg1"/>
                                      </p:to>
                                    </p:animClr>
                                    <p:set>
                                      <p:cBhvr>
                                        <p:cTn id="22" dur="250" autoRev="1" fill="remove"/>
                                        <p:tgtEl>
                                          <p:spTgt spid="3"/>
                                        </p:tgtEl>
                                        <p:attrNameLst>
                                          <p:attrName>fill.type</p:attrName>
                                        </p:attrNameLst>
                                      </p:cBhvr>
                                      <p:to>
                                        <p:strVal val="solid"/>
                                      </p:to>
                                    </p:set>
                                    <p:set>
                                      <p:cBhvr>
                                        <p:cTn id="23"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886076" y="97129"/>
            <a:ext cx="619444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a:ln w="11430"/>
                <a:solidFill>
                  <a:schemeClr val="bg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Xe </a:t>
            </a:r>
            <a:r>
              <a:rPr lang="en-US" sz="6000" b="1" dirty="0">
                <a:ln w="11430"/>
                <a:solidFill>
                  <a:schemeClr val="bg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bus </a:t>
            </a:r>
            <a:r>
              <a:rPr lang="en-US" sz="6000" b="1">
                <a:ln w="11430"/>
                <a:solidFill>
                  <a:schemeClr val="bg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yêu thương</a:t>
            </a:r>
            <a:endParaRPr lang="en-US" sz="6000" b="1" dirty="0">
              <a:ln w="11430"/>
              <a:solidFill>
                <a:schemeClr val="bg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 gì tháng 9 mồng 5</a:t>
            </a:r>
          </a:p>
          <a:p>
            <a:pPr algn="ct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 sinh náo nức, tung tăng đến trường?</a:t>
            </a:r>
          </a:p>
        </p:txBody>
      </p:sp>
      <p:sp>
        <p:nvSpPr>
          <p:cNvPr id="10" name="Rectangle 9"/>
          <p:cNvSpPr/>
          <p:nvPr/>
        </p:nvSpPr>
        <p:spPr>
          <a:xfrm>
            <a:off x="1061006" y="1485900"/>
            <a:ext cx="2821940"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Ngày Tết</a:t>
            </a:r>
          </a:p>
        </p:txBody>
      </p:sp>
      <p:sp>
        <p:nvSpPr>
          <p:cNvPr id="11" name="Rectangle 10"/>
          <p:cNvSpPr/>
          <p:nvPr/>
        </p:nvSpPr>
        <p:spPr>
          <a:xfrm>
            <a:off x="8309052" y="1485899"/>
            <a:ext cx="3702049"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Ngày khai giảng</a:t>
            </a:r>
          </a:p>
        </p:txBody>
      </p:sp>
      <p:sp>
        <p:nvSpPr>
          <p:cNvPr id="12" name="Rectangle 11"/>
          <p:cNvSpPr/>
          <p:nvPr/>
        </p:nvSpPr>
        <p:spPr>
          <a:xfrm>
            <a:off x="4252553" y="1485899"/>
            <a:ext cx="3686892" cy="94932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485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Suốt đời đi với học sinh</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Sách, vở, thước, bút trong mình tôi mang</a:t>
            </a:r>
          </a:p>
          <a:p>
            <a:pPr algn="ct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 cái gì?</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Viên phấn</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 cặp sách</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590713" y="281847"/>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Năm học mới bắt đầu vào mùa nào?</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p:cNvSpPr/>
          <p:nvPr/>
        </p:nvSpPr>
        <p:spPr>
          <a:xfrm>
            <a:off x="618490" y="1762255"/>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2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 xuân</a:t>
            </a:r>
            <a:endPar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5736272" y="1752860"/>
            <a:ext cx="3150553" cy="8528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4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 thu</a:t>
            </a:r>
          </a:p>
        </p:txBody>
      </p:sp>
      <p:sp>
        <p:nvSpPr>
          <p:cNvPr id="12" name="Rectangle 11"/>
          <p:cNvSpPr/>
          <p:nvPr/>
        </p:nvSpPr>
        <p:spPr>
          <a:xfrm>
            <a:off x="5736272" y="3500568"/>
            <a:ext cx="3286760" cy="7512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a:t>
            </a:r>
            <a:r>
              <a:rPr lang="en-US" sz="36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581337" y="3607165"/>
            <a:ext cx="2628900" cy="86423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2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mùa hạ</a:t>
            </a:r>
            <a:endParaRPr lang="en-US" sz="3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9027" fill="hold"/>
                                        <p:tgtEl>
                                          <p:spTgt spid="8"/>
                                        </p:tgtEl>
                                      </p:cBhvr>
                                    </p:cmd>
                                  </p:childTnLst>
                                </p:cTn>
                              </p:par>
                              <p:par>
                                <p:cTn id="41" presetID="63" presetClass="path" presetSubtype="0" accel="50000" decel="50000" fill="hold" nodeType="withEffect">
                                  <p:stCondLst>
                                    <p:cond delay="0"/>
                                  </p:stCondLst>
                                  <p:childTnLst>
                                    <p:animMotion origin="layout" path="M -6.25E-7 1.85185E-6 L 0.25 1.85185E-6 " pathEditMode="relative" rAng="0" ptsTypes="AA">
                                      <p:cBhvr>
                                        <p:cTn id="42" dur="2000" fill="hold"/>
                                        <p:tgtEl>
                                          <p:spTgt spid="19"/>
                                        </p:tgtEl>
                                        <p:attrNameLst>
                                          <p:attrName>ppt_x</p:attrName>
                                          <p:attrName>ppt_y</p:attrName>
                                        </p:attrNameLst>
                                      </p:cBhvr>
                                      <p:rCtr x="12500" y="0"/>
                                    </p:animMotion>
                                  </p:childTnLst>
                                </p:cTn>
                              </p:par>
                            </p:childTnLst>
                          </p:cTn>
                        </p:par>
                        <p:par>
                          <p:cTn id="43" fill="hold">
                            <p:stCondLst>
                              <p:cond delay="9500"/>
                            </p:stCondLst>
                            <p:childTnLst>
                              <p:par>
                                <p:cTn id="44" presetID="53" presetClass="exit" presetSubtype="32" fill="hold" nodeType="afterEffect">
                                  <p:stCondLst>
                                    <p:cond delay="0"/>
                                  </p:stCondLst>
                                  <p:childTnLst>
                                    <p:anim calcmode="lin" valueType="num">
                                      <p:cBhvr>
                                        <p:cTn id="45" dur="10"/>
                                        <p:tgtEl>
                                          <p:spTgt spid="19"/>
                                        </p:tgtEl>
                                        <p:attrNameLst>
                                          <p:attrName>ppt_w</p:attrName>
                                        </p:attrNameLst>
                                      </p:cBhvr>
                                      <p:tavLst>
                                        <p:tav tm="0">
                                          <p:val>
                                            <p:strVal val="ppt_w"/>
                                          </p:val>
                                        </p:tav>
                                        <p:tav tm="100000">
                                          <p:val>
                                            <p:fltVal val="0"/>
                                          </p:val>
                                        </p:tav>
                                      </p:tavLst>
                                    </p:anim>
                                    <p:anim calcmode="lin" valueType="num">
                                      <p:cBhvr>
                                        <p:cTn id="46" dur="10"/>
                                        <p:tgtEl>
                                          <p:spTgt spid="19"/>
                                        </p:tgtEl>
                                        <p:attrNameLst>
                                          <p:attrName>ppt_h</p:attrName>
                                        </p:attrNameLst>
                                      </p:cBhvr>
                                      <p:tavLst>
                                        <p:tav tm="0">
                                          <p:val>
                                            <p:strVal val="ppt_h"/>
                                          </p:val>
                                        </p:tav>
                                        <p:tav tm="100000">
                                          <p:val>
                                            <p:fltVal val="0"/>
                                          </p:val>
                                        </p:tav>
                                      </p:tavLst>
                                    </p:anim>
                                    <p:animEffect transition="out" filter="fade">
                                      <p:cBhvr>
                                        <p:cTn id="47" dur="10"/>
                                        <p:tgtEl>
                                          <p:spTgt spid="19"/>
                                        </p:tgtEl>
                                      </p:cBhvr>
                                    </p:animEffect>
                                    <p:set>
                                      <p:cBhvr>
                                        <p:cTn id="48" dur="1" fill="hold">
                                          <p:stCondLst>
                                            <p:cond delay="9"/>
                                          </p:stCondLst>
                                        </p:cTn>
                                        <p:tgtEl>
                                          <p:spTgt spid="19"/>
                                        </p:tgtEl>
                                        <p:attrNameLst>
                                          <p:attrName>style.visibility</p:attrName>
                                        </p:attrNameLst>
                                      </p:cBhvr>
                                      <p:to>
                                        <p:strVal val="hidden"/>
                                      </p:to>
                                    </p:set>
                                  </p:childTnLst>
                                </p:cTn>
                              </p:par>
                            </p:childTnLst>
                          </p:cTn>
                        </p:par>
                        <p:par>
                          <p:cTn id="49" fill="hold">
                            <p:stCondLst>
                              <p:cond delay="10000"/>
                            </p:stCondLst>
                            <p:childTnLst>
                              <p:par>
                                <p:cTn id="50" presetID="1" presetClass="mediacall" presetSubtype="0" fill="hold" nodeType="afterEffect">
                                  <p:stCondLst>
                                    <p:cond delay="0"/>
                                  </p:stCondLst>
                                  <p:childTnLst>
                                    <p:cmd type="call" cmd="playFrom(0.0)">
                                      <p:cBhvr>
                                        <p:cTn id="51" dur="10140" fill="hold"/>
                                        <p:tgtEl>
                                          <p:spTgt spid="18"/>
                                        </p:tgtEl>
                                      </p:cBhvr>
                                    </p:cmd>
                                  </p:childTnLst>
                                </p:cTn>
                              </p:par>
                              <p:par>
                                <p:cTn id="52" presetID="35" presetClass="path" presetSubtype="0" accel="50000" decel="50000" fill="hold" nodeType="withEffect">
                                  <p:stCondLst>
                                    <p:cond delay="0"/>
                                  </p:stCondLst>
                                  <p:childTnLst>
                                    <p:animMotion origin="layout" path="M -0.68333 0.00324 L -1.69166 0.01296 " pathEditMode="relative" rAng="0" ptsTypes="AA">
                                      <p:cBhvr>
                                        <p:cTn id="53"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4" fill="hold" display="0">
                  <p:stCondLst>
                    <p:cond delay="indefinite"/>
                  </p:stCondLst>
                  <p:endCondLst>
                    <p:cond evt="onStopAudio" delay="0">
                      <p:tgtEl>
                        <p:sldTgt/>
                      </p:tgtEl>
                    </p:cond>
                  </p:endCondLst>
                </p:cTn>
                <p:tgtEl>
                  <p:spTgt spid="4"/>
                </p:tgtEl>
              </p:cMediaNode>
            </p:audio>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0584" fill="hold"/>
                                        <p:tgtEl>
                                          <p:spTgt spid="4"/>
                                        </p:tgtEl>
                                      </p:cBhvr>
                                    </p:cmd>
                                  </p:childTnLst>
                                </p:cTn>
                              </p:par>
                            </p:childTnLst>
                          </p:cTn>
                        </p:par>
                      </p:childTnLst>
                    </p:cTn>
                  </p:par>
                </p:childTnLst>
              </p:cTn>
              <p:nextCondLst>
                <p:cond evt="onClick" delay="0">
                  <p:tgtEl>
                    <p:spTgt spid="10"/>
                  </p:tgtEl>
                </p:cond>
              </p:nextCondLst>
            </p:seq>
            <p:audio>
              <p:cMediaNode vol="80000">
                <p:cTn id="60" fill="hold" display="0">
                  <p:stCondLst>
                    <p:cond delay="indefinite"/>
                  </p:stCondLst>
                  <p:endCondLst>
                    <p:cond evt="onStopAudio" delay="0">
                      <p:tgtEl>
                        <p:sldTgt/>
                      </p:tgtEl>
                    </p:cond>
                  </p:endCondLst>
                </p:cTn>
                <p:tgtEl>
                  <p:spTgt spid="14"/>
                </p:tgtEl>
              </p:cMediaNode>
            </p:audio>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30" fill="hold"/>
                                        <p:tgtEl>
                                          <p:spTgt spid="14"/>
                                        </p:tgtEl>
                                      </p:cBhvr>
                                    </p:cmd>
                                  </p:childTnLst>
                                </p:cTn>
                              </p:par>
                            </p:childTnLst>
                          </p:cTn>
                        </p:par>
                      </p:childTnLst>
                    </p:cTn>
                  </p:par>
                </p:childTnLst>
              </p:cTn>
              <p:nextCondLst>
                <p:cond evt="onClick" delay="0">
                  <p:tgtEl>
                    <p:spTgt spid="12"/>
                  </p:tgtEl>
                </p:cond>
              </p:nextCondLst>
            </p:seq>
            <p:audio>
              <p:cMediaNode vol="80000">
                <p:cTn id="66" fill="hold" display="0">
                  <p:stCondLst>
                    <p:cond delay="indefinite"/>
                  </p:stCondLst>
                  <p:endCondLst>
                    <p:cond evt="onStopAudio" delay="0">
                      <p:tgtEl>
                        <p:sldTgt/>
                      </p:tgtEl>
                    </p:cond>
                  </p:endCondLst>
                </p:cTn>
                <p:tgtEl>
                  <p:spTgt spid="16"/>
                </p:tgtEl>
              </p:cMediaNode>
            </p:audio>
            <p:audio>
              <p:cMediaNode vol="100000">
                <p:cTn id="67" fill="hold" display="0">
                  <p:stCondLst>
                    <p:cond delay="indefinite"/>
                  </p:stCondLst>
                  <p:endCondLst>
                    <p:cond evt="onStopAudio" delay="0">
                      <p:tgtEl>
                        <p:sldTgt/>
                      </p:tgtEl>
                    </p:cond>
                  </p:endCondLst>
                </p:cTn>
                <p:tgtEl>
                  <p:spTgt spid="18"/>
                </p:tgtEl>
              </p:cMediaNode>
            </p:audio>
            <p:audio>
              <p:cMediaNode vol="100000">
                <p:cTn id="68"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P spid="2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 name="任意多边形 18"/>
          <p:cNvSpPr/>
          <p:nvPr/>
        </p:nvSpPr>
        <p:spPr>
          <a:xfrm>
            <a:off x="2115821" y="3331581"/>
            <a:ext cx="8601797" cy="7457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13" y="-283751"/>
            <a:ext cx="12444413" cy="6858000"/>
          </a:xfrm>
          <a:prstGeom prst="rect">
            <a:avLst/>
          </a:prstGeom>
        </p:spPr>
      </p:pic>
      <p:grpSp>
        <p:nvGrpSpPr>
          <p:cNvPr id="21" name="Group 4"/>
          <p:cNvGrpSpPr>
            <a:grpSpLocks noChangeAspect="1"/>
          </p:cNvGrpSpPr>
          <p:nvPr/>
        </p:nvGrpSpPr>
        <p:grpSpPr bwMode="auto">
          <a:xfrm flipV="1">
            <a:off x="1963419" y="1236212"/>
            <a:ext cx="2540000" cy="2620645"/>
            <a:chOff x="1308" y="1009"/>
            <a:chExt cx="1001" cy="1033"/>
          </a:xfrm>
        </p:grpSpPr>
        <p:sp>
          <p:nvSpPr>
            <p:cNvPr id="2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5" name="Rectangle 4"/>
          <p:cNvSpPr/>
          <p:nvPr/>
        </p:nvSpPr>
        <p:spPr>
          <a:xfrm>
            <a:off x="4633832" y="2893274"/>
            <a:ext cx="3409908" cy="923330"/>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KHÁM PHÁ</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1187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a:blip r:embed="rId2"/>
          <a:stretch>
            <a:fillRect/>
          </a:stretch>
        </p:blipFill>
        <p:spPr>
          <a:xfrm>
            <a:off x="9062006" y="1398327"/>
            <a:ext cx="2923858" cy="2687897"/>
          </a:xfrm>
          <a:prstGeom prst="rect">
            <a:avLst/>
          </a:prstGeom>
        </p:spPr>
      </p:pic>
      <p:pic>
        <p:nvPicPr>
          <p:cNvPr id="9" name="Content Placeholder 5"/>
          <p:cNvPicPr>
            <a:picLocks noChangeAspect="1"/>
          </p:cNvPicPr>
          <p:nvPr/>
        </p:nvPicPr>
        <p:blipFill>
          <a:blip r:embed="rId3"/>
          <a:stretch>
            <a:fillRect/>
          </a:stretch>
        </p:blipFill>
        <p:spPr>
          <a:xfrm>
            <a:off x="5734126" y="4397256"/>
            <a:ext cx="3083885" cy="2361257"/>
          </a:xfrm>
          <a:prstGeom prst="rect">
            <a:avLst/>
          </a:prstGeom>
        </p:spPr>
      </p:pic>
      <p:pic>
        <p:nvPicPr>
          <p:cNvPr id="10" name="Picture 9"/>
          <p:cNvPicPr>
            <a:picLocks noChangeAspect="1"/>
          </p:cNvPicPr>
          <p:nvPr/>
        </p:nvPicPr>
        <p:blipFill>
          <a:blip r:embed="rId4"/>
          <a:stretch>
            <a:fillRect/>
          </a:stretch>
        </p:blipFill>
        <p:spPr>
          <a:xfrm>
            <a:off x="9022874" y="4397257"/>
            <a:ext cx="3002121" cy="2361256"/>
          </a:xfrm>
          <a:prstGeom prst="rect">
            <a:avLst/>
          </a:prstGeom>
        </p:spPr>
      </p:pic>
      <p:sp>
        <p:nvSpPr>
          <p:cNvPr id="11" name="Title 1"/>
          <p:cNvSpPr>
            <a:spLocks noGrp="1"/>
          </p:cNvSpPr>
          <p:nvPr>
            <p:ph type="title"/>
          </p:nvPr>
        </p:nvSpPr>
        <p:spPr>
          <a:xfrm>
            <a:off x="326549" y="-130177"/>
            <a:ext cx="11577638" cy="1325563"/>
          </a:xfrm>
        </p:spPr>
        <p:txBody>
          <a:bodyPr>
            <a:normAutofit/>
          </a:bodyPr>
          <a:lstStyle/>
          <a:p>
            <a:r>
              <a:rPr lang="en-US" sz="2800" i="1">
                <a:solidFill>
                  <a:srgbClr val="FF0000"/>
                </a:solidFill>
              </a:rPr>
              <a:t>1. Quan sát hình trang 24, 25 và kể các hoạt động diễn ra trong lễ khai giảng?</a:t>
            </a:r>
            <a:endParaRPr lang="en-US" sz="2800">
              <a:solidFill>
                <a:srgbClr val="FF0000"/>
              </a:solidFill>
            </a:endParaRPr>
          </a:p>
        </p:txBody>
      </p:sp>
      <p:pic>
        <p:nvPicPr>
          <p:cNvPr id="16" name="Picture 15"/>
          <p:cNvPicPr>
            <a:picLocks noChangeAspect="1"/>
          </p:cNvPicPr>
          <p:nvPr/>
        </p:nvPicPr>
        <p:blipFill>
          <a:blip r:embed="rId5"/>
          <a:stretch>
            <a:fillRect/>
          </a:stretch>
        </p:blipFill>
        <p:spPr>
          <a:xfrm>
            <a:off x="5622880" y="1187127"/>
            <a:ext cx="3384641" cy="2899098"/>
          </a:xfrm>
          <a:prstGeom prst="rect">
            <a:avLst/>
          </a:prstGeom>
        </p:spPr>
      </p:pic>
      <p:grpSp>
        <p:nvGrpSpPr>
          <p:cNvPr id="26" name="Group 25"/>
          <p:cNvGrpSpPr/>
          <p:nvPr/>
        </p:nvGrpSpPr>
        <p:grpSpPr>
          <a:xfrm>
            <a:off x="0" y="1221056"/>
            <a:ext cx="5529263" cy="5636944"/>
            <a:chOff x="-2" y="1267753"/>
            <a:chExt cx="7480122" cy="5636944"/>
          </a:xfrm>
        </p:grpSpPr>
        <p:grpSp>
          <p:nvGrpSpPr>
            <p:cNvPr id="14" name="Group 13"/>
            <p:cNvGrpSpPr/>
            <p:nvPr/>
          </p:nvGrpSpPr>
          <p:grpSpPr>
            <a:xfrm>
              <a:off x="-2" y="2261959"/>
              <a:ext cx="4195445" cy="4642738"/>
              <a:chOff x="272241" y="1195386"/>
              <a:chExt cx="3699683" cy="5334001"/>
            </a:xfrm>
          </p:grpSpPr>
          <p:pic>
            <p:nvPicPr>
              <p:cNvPr id="6" name="Content Placeholder 5"/>
              <p:cNvPicPr>
                <a:picLocks noChangeAspect="1"/>
              </p:cNvPicPr>
              <p:nvPr/>
            </p:nvPicPr>
            <p:blipFill>
              <a:blip r:embed="rId6"/>
              <a:stretch>
                <a:fillRect/>
              </a:stretch>
            </p:blipFill>
            <p:spPr>
              <a:xfrm>
                <a:off x="272241" y="1195386"/>
                <a:ext cx="3699683" cy="5334001"/>
              </a:xfrm>
              <a:prstGeom prst="rect">
                <a:avLst/>
              </a:prstGeom>
            </p:spPr>
          </p:pic>
          <p:sp>
            <p:nvSpPr>
              <p:cNvPr id="12" name="Oval 11"/>
              <p:cNvSpPr/>
              <p:nvPr/>
            </p:nvSpPr>
            <p:spPr>
              <a:xfrm>
                <a:off x="2728913" y="5986463"/>
                <a:ext cx="428625" cy="428625"/>
              </a:xfrm>
              <a:prstGeom prst="ellipse">
                <a:avLst/>
              </a:prstGeom>
              <a:solidFill>
                <a:schemeClr val="accent4">
                  <a:lumMod val="40000"/>
                  <a:lumOff val="60000"/>
                </a:schemeClr>
              </a:solid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t>1</a:t>
                </a:r>
              </a:p>
            </p:txBody>
          </p:sp>
        </p:grpSp>
        <p:pic>
          <p:nvPicPr>
            <p:cNvPr id="7" name="Content Placeholder 3"/>
            <p:cNvPicPr>
              <a:picLocks noChangeAspect="1"/>
            </p:cNvPicPr>
            <p:nvPr/>
          </p:nvPicPr>
          <p:blipFill>
            <a:blip r:embed="rId7"/>
            <a:stretch>
              <a:fillRect/>
            </a:stretch>
          </p:blipFill>
          <p:spPr>
            <a:xfrm>
              <a:off x="4195445" y="1314450"/>
              <a:ext cx="3284675" cy="5543550"/>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b="14770"/>
            <a:stretch/>
          </p:blipFill>
          <p:spPr>
            <a:xfrm>
              <a:off x="-1" y="2014541"/>
              <a:ext cx="4195445" cy="368697"/>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b="10274"/>
            <a:stretch/>
          </p:blipFill>
          <p:spPr>
            <a:xfrm>
              <a:off x="23490" y="1641542"/>
              <a:ext cx="4195445" cy="428629"/>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b="10274"/>
            <a:stretch/>
          </p:blipFill>
          <p:spPr>
            <a:xfrm>
              <a:off x="23490" y="1267753"/>
              <a:ext cx="4195445" cy="428629"/>
            </a:xfrm>
            <a:prstGeom prst="rect">
              <a:avLst/>
            </a:prstGeom>
          </p:spPr>
        </p:pic>
      </p:grpSp>
    </p:spTree>
    <p:extLst>
      <p:ext uri="{BB962C8B-B14F-4D97-AF65-F5344CB8AC3E}">
        <p14:creationId xmlns:p14="http://schemas.microsoft.com/office/powerpoint/2010/main" val="33285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571</Words>
  <Application>Microsoft Office PowerPoint</Application>
  <PresentationFormat>Widescreen</PresentationFormat>
  <Paragraphs>56</Paragraphs>
  <Slides>22</Slides>
  <Notes>9</Notes>
  <HiddenSlides>0</HiddenSlides>
  <MMClips>18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等线</vt:lpstr>
      <vt:lpstr>Microsoft YaHei</vt:lpstr>
      <vt:lpstr>.VnAvant</vt:lpstr>
      <vt:lpstr>Arial</vt:lpstr>
      <vt:lpstr>Arial-Rounded</vt:lpstr>
      <vt:lpstr>Calibri</vt:lpstr>
      <vt:lpstr>Calibri Light</vt:lpstr>
      <vt:lpstr>HP001 4 hàng</vt:lpstr>
      <vt:lpstr>Times New Roman</vt:lpstr>
      <vt:lpstr>字魂59号-创粗黑</vt:lpstr>
      <vt:lpstr>6_Office Theme</vt:lpstr>
      <vt:lpstr>2_Office Theme</vt:lpstr>
      <vt:lpstr>1_Office Theme</vt:lpstr>
      <vt:lpstr>Office 主题</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Quan sát hình trang 24, 25 và kể các hoạt động diễn ra trong lễ khai giảng?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Lễ khai giảng ở trường mình có hoạt động nào khác?   - Kể tên hoạt động đó?</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Mr. Dung</cp:lastModifiedBy>
  <cp:revision>23</cp:revision>
  <dcterms:created xsi:type="dcterms:W3CDTF">2021-06-02T10:21:38Z</dcterms:created>
  <dcterms:modified xsi:type="dcterms:W3CDTF">2023-10-15T15:49:36Z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