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11" r:id="rId2"/>
    <p:sldMasterId id="2147483724" r:id="rId3"/>
  </p:sldMasterIdLst>
  <p:notesMasterIdLst>
    <p:notesMasterId r:id="rId19"/>
  </p:notesMasterIdLst>
  <p:sldIdLst>
    <p:sldId id="354" r:id="rId4"/>
    <p:sldId id="355" r:id="rId5"/>
    <p:sldId id="287" r:id="rId6"/>
    <p:sldId id="363" r:id="rId7"/>
    <p:sldId id="364" r:id="rId8"/>
    <p:sldId id="365" r:id="rId9"/>
    <p:sldId id="335" r:id="rId10"/>
    <p:sldId id="362" r:id="rId11"/>
    <p:sldId id="366" r:id="rId12"/>
    <p:sldId id="357" r:id="rId13"/>
    <p:sldId id="370" r:id="rId14"/>
    <p:sldId id="371" r:id="rId15"/>
    <p:sldId id="373" r:id="rId16"/>
    <p:sldId id="372" r:id="rId17"/>
    <p:sldId id="341" r:id="rId18"/>
  </p:sldIdLst>
  <p:sldSz cx="6858000" cy="51435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Kalam" panose="020B0604020202020204" charset="0"/>
      <p:regular r:id="rId26"/>
      <p:bold r:id="rId27"/>
    </p:embeddedFont>
    <p:embeddedFont>
      <p:font typeface="Montserrat" panose="02000505000000020004" pitchFamily="2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7FB"/>
    <a:srgbClr val="000000"/>
    <a:srgbClr val="7EA131"/>
    <a:srgbClr val="B7D574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60"/>
    <p:restoredTop sz="94615"/>
  </p:normalViewPr>
  <p:slideViewPr>
    <p:cSldViewPr snapToGrid="0">
      <p:cViewPr varScale="1">
        <p:scale>
          <a:sx n="80" d="100"/>
          <a:sy n="80" d="100"/>
        </p:scale>
        <p:origin x="1242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7535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lIns="57607" tIns="28804" rIns="57607" bIns="28804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 lIns="57607" tIns="28804" rIns="57607" bIns="28804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8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83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 lIns="57607" tIns="28804" rIns="57607" bIns="2880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 lIns="57607" tIns="28804" rIns="57607" bIns="2880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99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lIns="57607" tIns="28804" rIns="57607" bIns="28804"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 lIns="57607" tIns="28804" rIns="57607" bIns="2880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lIns="57607" tIns="28804" rIns="57607" bIns="28804"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 lIns="57607" tIns="28804" rIns="57607" bIns="2880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342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3593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784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lIns="57607" tIns="28804" rIns="57607" bIns="28804"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 lIns="57607" tIns="28804" rIns="57607" bIns="28804"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 lIns="57607" tIns="28804" rIns="57607" bIns="28804"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65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lIns="57607" tIns="28804" rIns="57607" bIns="28804"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 vert="horz" lIns="57607" tIns="28804" rIns="57607" bIns="28804" rtlCol="0">
            <a:normAutofit/>
          </a:bodyPr>
          <a:lstStyle>
            <a:lvl1pPr marL="0" indent="0">
              <a:buNone/>
              <a:defRPr sz="2000"/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pPr marL="0" marR="0" lvl="0" indent="0" algn="l" defTabSz="576072" rtl="0" eaLnBrk="0" fontAlgn="base" latinLnBrk="0" hangingPunct="0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 lIns="57607" tIns="28804" rIns="57607" bIns="28804"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71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57607" tIns="28804" rIns="57607" bIns="2880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51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 lIns="57607" tIns="28804" rIns="57607" bIns="2880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113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43676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E5E4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964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90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E5E4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12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59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54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0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AE5E4"/>
              </a:solidFill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AE5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742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77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8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7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560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5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11EBD0CC-E3E2-4331-AA06-EBB8ADD6037D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lIns="57607" tIns="28804" rIns="57607" bIns="28804"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867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lIns="57607" tIns="28804" rIns="57607" bIns="28804"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 lIns="57607" tIns="28804" rIns="57607" bIns="28804"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94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7607" tIns="28804" rIns="57607" bIns="2880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7607" tIns="28804" rIns="57607" bIns="28804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49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08" r:id="rId5"/>
    <p:sldLayoutId id="2147483709" r:id="rId6"/>
    <p:sldLayoutId id="214748371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/>
          <p:cNvSpPr txBox="1"/>
          <p:nvPr userDrawn="1"/>
        </p:nvSpPr>
        <p:spPr>
          <a:xfrm>
            <a:off x="0" y="-1203499"/>
            <a:ext cx="6858000" cy="289003"/>
          </a:xfrm>
          <a:prstGeom prst="rect">
            <a:avLst/>
          </a:prstGeom>
          <a:noFill/>
        </p:spPr>
        <p:txBody>
          <a:bodyPr vert="horz" lIns="57607" tIns="28804" rIns="57607" bIns="28804" rtlCol="0">
            <a:spAutoFit/>
          </a:bodyPr>
          <a:lstStyle/>
          <a:p>
            <a:pPr algn="ctr" defTabSz="576072">
              <a:buClrTx/>
              <a:buFontTx/>
              <a:buNone/>
            </a:pPr>
            <a:r>
              <a:rPr lang="en-US" sz="1500" kern="1200">
                <a:solidFill>
                  <a:srgbClr val="CFCFCF"/>
                </a:solidFill>
                <a:latin typeface="Calibri"/>
                <a:ea typeface="+mn-ea"/>
                <a:cs typeface="+mn-cs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996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5pPr>
      <a:lvl6pPr marL="288036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6pPr>
      <a:lvl7pPr marL="576072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7pPr>
      <a:lvl8pPr marL="864108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8pPr>
      <a:lvl9pPr marL="115214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anose="020F0302020204030204" charset="0"/>
        </a:defRPr>
      </a:lvl9pPr>
    </p:titleStyle>
    <p:bodyStyle>
      <a:lvl1pPr marL="144018" indent="-144018" algn="l" rtl="0" eaLnBrk="0" fontAlgn="base" hangingPunct="0">
        <a:lnSpc>
          <a:spcPct val="90000"/>
        </a:lnSpc>
        <a:spcBef>
          <a:spcPts val="63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FeistyForwarders_0968120672</a:t>
            </a:r>
            <a:endParaRPr lang="x-none" sz="800" dirty="0"/>
          </a:p>
        </p:txBody>
      </p:sp>
    </p:spTree>
    <p:extLst>
      <p:ext uri="{BB962C8B-B14F-4D97-AF65-F5344CB8AC3E}">
        <p14:creationId xmlns:p14="http://schemas.microsoft.com/office/powerpoint/2010/main" val="1386888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51435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20" y="119335"/>
            <a:ext cx="4955510" cy="1451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07" y="1660876"/>
            <a:ext cx="5407885" cy="1812497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marL="288036" lvl="1" algn="ctr" defTabSz="288036" fontAlgn="base">
              <a:buClrTx/>
              <a:defRPr/>
            </a:pPr>
            <a:r>
              <a:rPr lang="en-US" altLang="zh-CN" sz="3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3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3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288036" lvl="1" algn="ctr" defTabSz="288036" fontAlgn="base">
              <a:buClrTx/>
              <a:defRPr/>
            </a:pPr>
            <a:r>
              <a:rPr lang="en-US" altLang="zh-CN" sz="3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3800" b="1" i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38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38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83432" y="3487738"/>
            <a:ext cx="378619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7029451" y="4443958"/>
            <a:ext cx="744140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773591" y="2343150"/>
            <a:ext cx="4000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587169" y="3375453"/>
            <a:ext cx="719494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587169" y="3401820"/>
            <a:ext cx="719494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65284" y="4163791"/>
            <a:ext cx="378619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93608" y="1660876"/>
            <a:ext cx="378619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3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18" y="1160242"/>
            <a:ext cx="1847317" cy="2609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32147" y="1"/>
            <a:ext cx="6890147" cy="234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7492" y="4336184"/>
            <a:ext cx="6868716" cy="828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10" y="3638938"/>
            <a:ext cx="848399" cy="14771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386" y="3770213"/>
            <a:ext cx="742654" cy="13681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6567153" y="755394"/>
            <a:ext cx="188030" cy="281268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5525340" y="135241"/>
            <a:ext cx="214508" cy="16088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5988527" y="-73051"/>
            <a:ext cx="349219" cy="465625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6447584" y="-21358"/>
            <a:ext cx="355561" cy="474082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6502566" y="1238922"/>
            <a:ext cx="284335" cy="364237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7" tIns="28804" rIns="57607" bIns="2880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5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032414" y="384924"/>
            <a:ext cx="3036918" cy="576203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4479481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574430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133" y="978037"/>
            <a:ext cx="3977685" cy="2878286"/>
          </a:xfrm>
          <a:prstGeom prst="rect">
            <a:avLst/>
          </a:prstGeom>
          <a:noFill/>
        </p:spPr>
        <p:txBody>
          <a:bodyPr wrap="square" lIns="76769" tIns="38385" rIns="76769" bIns="38385" rtlCol="0">
            <a:spAutoFit/>
          </a:bodyPr>
          <a:lstStyle/>
          <a:p>
            <a:pPr marL="288036" indent="-288036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288036" indent="-288036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288036" indent="-288036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288036" indent="-288036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288036" indent="-288036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288036" indent="-288036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288036" indent="-288036">
              <a:buFontTx/>
              <a:buChar char="-"/>
            </a:pPr>
            <a:r>
              <a:rPr lang="en-US" sz="1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2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" y="0"/>
            <a:ext cx="6895407" cy="51435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442861" y="352174"/>
            <a:ext cx="719494" cy="101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0FD4B5-4F94-4091-9407-2FE64979D1EF}"/>
              </a:ext>
            </a:extLst>
          </p:cNvPr>
          <p:cNvSpPr txBox="1"/>
          <p:nvPr/>
        </p:nvSpPr>
        <p:spPr>
          <a:xfrm>
            <a:off x="2495170" y="2112752"/>
            <a:ext cx="2175768" cy="642946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pPr algn="ctr" defTabSz="575271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zh-CN" sz="3800" b="1" kern="12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 </a:t>
            </a:r>
            <a:r>
              <a:rPr lang="en-US" altLang="zh-CN" sz="38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TẬP</a:t>
            </a:r>
            <a:endParaRPr lang="zh-CN" altLang="en-US" sz="3800" b="1" kern="12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277" y="4740965"/>
            <a:ext cx="5964517" cy="40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9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1" y="237602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23993" y="174370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thay cho ô vuông.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F5C1CE-5D69-A34F-A998-7A729CD09BF1}"/>
              </a:ext>
            </a:extLst>
          </p:cNvPr>
          <p:cNvGrpSpPr/>
          <p:nvPr/>
        </p:nvGrpSpPr>
        <p:grpSpPr>
          <a:xfrm>
            <a:off x="319974" y="2335346"/>
            <a:ext cx="6084784" cy="1331231"/>
            <a:chOff x="-655812" y="1137895"/>
            <a:chExt cx="6084784" cy="1331231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A00893-BE8B-5B41-BEEC-11F2E7ED6F7E}"/>
                </a:ext>
              </a:extLst>
            </p:cNvPr>
            <p:cNvSpPr/>
            <p:nvPr/>
          </p:nvSpPr>
          <p:spPr>
            <a:xfrm>
              <a:off x="-655812" y="1137895"/>
              <a:ext cx="6084784" cy="1138773"/>
            </a:xfrm>
            <a:prstGeom prst="rect">
              <a:avLst/>
            </a:prstGeom>
            <a:grpFill/>
            <a:ln w="19050">
              <a:noFill/>
              <a:extLst>
                <a:ext uri="{C807C97D-BFC1-408E-A445-0C87EB9F89A2}">
                  <ask:lineSketchStyleProps xmlns:ask="http://schemas.microsoft.com/office/drawing/2018/sketchyshapes" sd="86837363">
                    <a:custGeom>
                      <a:avLst/>
                      <a:gdLst>
                        <a:gd name="connsiteX0" fmla="*/ 0 w 6084784"/>
                        <a:gd name="connsiteY0" fmla="*/ 0 h 1835118"/>
                        <a:gd name="connsiteX1" fmla="*/ 6084784 w 6084784"/>
                        <a:gd name="connsiteY1" fmla="*/ 0 h 1835118"/>
                        <a:gd name="connsiteX2" fmla="*/ 6084784 w 6084784"/>
                        <a:gd name="connsiteY2" fmla="*/ 1835118 h 1835118"/>
                        <a:gd name="connsiteX3" fmla="*/ 0 w 6084784"/>
                        <a:gd name="connsiteY3" fmla="*/ 1835118 h 1835118"/>
                        <a:gd name="connsiteX4" fmla="*/ 0 w 6084784"/>
                        <a:gd name="connsiteY4" fmla="*/ 0 h 1835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84784" h="1835118" fill="none" extrusionOk="0">
                          <a:moveTo>
                            <a:pt x="0" y="0"/>
                          </a:moveTo>
                          <a:cubicBezTo>
                            <a:pt x="2207130" y="106216"/>
                            <a:pt x="4799048" y="-142119"/>
                            <a:pt x="6084784" y="0"/>
                          </a:cubicBezTo>
                          <a:cubicBezTo>
                            <a:pt x="6132447" y="571215"/>
                            <a:pt x="5937822" y="1292305"/>
                            <a:pt x="6084784" y="1835118"/>
                          </a:cubicBezTo>
                          <a:cubicBezTo>
                            <a:pt x="5396047" y="1805890"/>
                            <a:pt x="1024774" y="1819424"/>
                            <a:pt x="0" y="1835118"/>
                          </a:cubicBezTo>
                          <a:cubicBezTo>
                            <a:pt x="-164962" y="1330646"/>
                            <a:pt x="14472" y="351695"/>
                            <a:pt x="0" y="0"/>
                          </a:cubicBezTo>
                          <a:close/>
                        </a:path>
                        <a:path w="6084784" h="1835118" stroke="0" extrusionOk="0">
                          <a:moveTo>
                            <a:pt x="0" y="0"/>
                          </a:moveTo>
                          <a:cubicBezTo>
                            <a:pt x="2686118" y="-71603"/>
                            <a:pt x="3872221" y="126493"/>
                            <a:pt x="6084784" y="0"/>
                          </a:cubicBezTo>
                          <a:cubicBezTo>
                            <a:pt x="6030911" y="659806"/>
                            <a:pt x="6174293" y="1289343"/>
                            <a:pt x="6084784" y="1835118"/>
                          </a:cubicBezTo>
                          <a:cubicBezTo>
                            <a:pt x="5144353" y="1879962"/>
                            <a:pt x="2819533" y="1678231"/>
                            <a:pt x="0" y="1835118"/>
                          </a:cubicBezTo>
                          <a:cubicBezTo>
                            <a:pt x="148008" y="924691"/>
                            <a:pt x="94600" y="36655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anchor="b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      </a:t>
              </a:r>
              <a:r>
                <a:rPr lang="en-US" sz="24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Chị</a:t>
              </a:r>
              <a:r>
                <a:rPr lang="en-US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tre</a:t>
              </a:r>
              <a:r>
                <a:rPr lang="en-US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chải</a:t>
              </a:r>
              <a:r>
                <a:rPr lang="en-US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tóc</a:t>
              </a:r>
              <a:r>
                <a:rPr lang="en-US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bên</a:t>
              </a:r>
              <a:r>
                <a:rPr lang="en-US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ao</a:t>
              </a:r>
              <a:endParaRPr lang="vi-VN" sz="24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algn="r">
                <a:defRPr/>
              </a:pPr>
              <a:r>
                <a:rPr lang="vi-VN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Nàng mây áo trắng </a:t>
              </a:r>
              <a:r>
                <a:rPr lang="en-US" sz="2400" dirty="0" err="1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gh</a:t>
              </a:r>
              <a:r>
                <a:rPr lang="vi-VN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é vào soi</a:t>
              </a:r>
              <a:r>
                <a:rPr lang="en-US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g</a:t>
              </a:r>
              <a:r>
                <a:rPr lang="vi-VN" sz="24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ương.</a:t>
              </a:r>
            </a:p>
            <a:p>
              <a:pPr algn="r">
                <a:defRPr/>
              </a:pPr>
              <a:r>
                <a:rPr lang="x-none" sz="2000">
                  <a:latin typeface="UTM Avo" panose="02040603050506020204" pitchFamily="18" charset="0"/>
                  <a:ea typeface="Calibri" panose="020F0502020204030204" pitchFamily="34" charset="0"/>
                </a:rPr>
                <a:t>(Trần Đăng Khoa)</a:t>
              </a:r>
              <a:endPara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B1E92-CFF9-E147-B911-E623B6E48522}"/>
                </a:ext>
              </a:extLst>
            </p:cNvPr>
            <p:cNvSpPr/>
            <p:nvPr/>
          </p:nvSpPr>
          <p:spPr>
            <a:xfrm>
              <a:off x="2090898" y="2115908"/>
              <a:ext cx="533139" cy="3532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x-none">
                <a:solidFill>
                  <a:srgbClr val="BAE5E4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600C9E-429F-0547-A61E-1698C59A51EA}"/>
                </a:ext>
              </a:extLst>
            </p:cNvPr>
            <p:cNvSpPr/>
            <p:nvPr/>
          </p:nvSpPr>
          <p:spPr>
            <a:xfrm>
              <a:off x="3842163" y="2078597"/>
              <a:ext cx="301082" cy="363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  <a:defRPr/>
              </a:pPr>
              <a:endParaRPr lang="x-none">
                <a:solidFill>
                  <a:srgbClr val="BAE5E4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237D3-7C2B-564A-A91F-311E042AB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9827" y="568894"/>
            <a:ext cx="3140582" cy="17305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9556" y="2814368"/>
            <a:ext cx="216112" cy="3468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04181" y="2789741"/>
            <a:ext cx="306610" cy="396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8478" y="3639120"/>
            <a:ext cx="630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g/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62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32999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39188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684737" y="745599"/>
            <a:ext cx="6327981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Tìm tiếng ghép được với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sinh</a:t>
            </a:r>
            <a:r>
              <a:rPr lang="vi-VN" sz="1800" dirty="0">
                <a:latin typeface="UTM Avo" panose="02040603050506020204" pitchFamily="18" charset="0"/>
              </a:rPr>
              <a:t> 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xinh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38106F6-31C4-9840-A0A9-663273ED3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38161"/>
              </p:ext>
            </p:extLst>
          </p:nvPr>
        </p:nvGraphicFramePr>
        <p:xfrm>
          <a:off x="1053210" y="1272796"/>
          <a:ext cx="5181336" cy="1599703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1010808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4170528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782246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x-none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, </a:t>
                      </a:r>
                      <a:endParaRPr lang="x-none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817457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xinh</a:t>
                      </a:r>
                      <a:endParaRPr lang="x-none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xinh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đẹp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, </a:t>
                      </a:r>
                      <a:endParaRPr lang="x-none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616B818E-28AC-B849-BE2A-D4C17484C953}"/>
              </a:ext>
            </a:extLst>
          </p:cNvPr>
          <p:cNvSpPr txBox="1"/>
          <p:nvPr/>
        </p:nvSpPr>
        <p:spPr>
          <a:xfrm>
            <a:off x="3202470" y="1483530"/>
            <a:ext cx="16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sinh nhật</a:t>
            </a:r>
            <a:r>
              <a:rPr lang="x-none" sz="18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FFA2C4-1497-AB40-AE0F-BC317C0CB4DC}"/>
              </a:ext>
            </a:extLst>
          </p:cNvPr>
          <p:cNvSpPr txBox="1"/>
          <p:nvPr/>
        </p:nvSpPr>
        <p:spPr>
          <a:xfrm>
            <a:off x="4302988" y="1492183"/>
            <a:ext cx="169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học sinh </a:t>
            </a:r>
            <a:r>
              <a:rPr lang="x-none" sz="1800" dirty="0">
                <a:solidFill>
                  <a:srgbClr val="FF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F4A5155-115B-F347-8D3B-32D46E0631AF}"/>
              </a:ext>
            </a:extLst>
          </p:cNvPr>
          <p:cNvSpPr txBox="1"/>
          <p:nvPr/>
        </p:nvSpPr>
        <p:spPr>
          <a:xfrm>
            <a:off x="3202470" y="2294547"/>
            <a:ext cx="16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xinh xắn</a:t>
            </a:r>
            <a:r>
              <a:rPr lang="x-none" sz="1800" dirty="0">
                <a:solidFill>
                  <a:srgbClr val="FF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7319" y="3639120"/>
            <a:ext cx="630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391885"/>
            <a:ext cx="353714" cy="35371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8B8BFA0-2F90-AA42-9C9D-A13EE371B5A5}"/>
              </a:ext>
            </a:extLst>
          </p:cNvPr>
          <p:cNvSpPr txBox="1"/>
          <p:nvPr/>
        </p:nvSpPr>
        <p:spPr>
          <a:xfrm>
            <a:off x="684737" y="1119469"/>
            <a:ext cx="6327981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b) </a:t>
            </a:r>
            <a:r>
              <a:rPr lang="vi-VN" sz="1800" dirty="0">
                <a:latin typeface="UTM Avo" panose="02040603050506020204" pitchFamily="18" charset="0"/>
              </a:rPr>
              <a:t>Tìm từ có tiếng chứa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uc</a:t>
            </a:r>
            <a:r>
              <a:rPr lang="vi-VN" sz="1800" dirty="0">
                <a:latin typeface="UTM Avo" panose="02040603050506020204" pitchFamily="18" charset="0"/>
              </a:rPr>
              <a:t> hoặc </a:t>
            </a: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ut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D4961AD0-E996-6B4C-8B8C-AF9EF1405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5125"/>
              </p:ext>
            </p:extLst>
          </p:nvPr>
        </p:nvGraphicFramePr>
        <p:xfrm>
          <a:off x="1053210" y="1646666"/>
          <a:ext cx="5181336" cy="1464401"/>
        </p:xfrm>
        <a:graphic>
          <a:graphicData uri="http://schemas.openxmlformats.org/drawingml/2006/table">
            <a:tbl>
              <a:tblPr firstRow="1" firstCol="1" bandRow="1">
                <a:tableStyleId>{98A10E9E-05DE-497A-B104-E80DA98F5660}</a:tableStyleId>
              </a:tblPr>
              <a:tblGrid>
                <a:gridCol w="1010808">
                  <a:extLst>
                    <a:ext uri="{9D8B030D-6E8A-4147-A177-3AD203B41FA5}">
                      <a16:colId xmlns:a16="http://schemas.microsoft.com/office/drawing/2014/main" val="1162369807"/>
                    </a:ext>
                  </a:extLst>
                </a:gridCol>
                <a:gridCol w="4170528">
                  <a:extLst>
                    <a:ext uri="{9D8B030D-6E8A-4147-A177-3AD203B41FA5}">
                      <a16:colId xmlns:a16="http://schemas.microsoft.com/office/drawing/2014/main" val="1509586747"/>
                    </a:ext>
                  </a:extLst>
                </a:gridCol>
              </a:tblGrid>
              <a:tr h="782246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x-none" sz="1800" dirty="0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9213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chúc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mừng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, </a:t>
                      </a:r>
                      <a:endParaRPr lang="x-none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857809"/>
                  </a:ext>
                </a:extLst>
              </a:tr>
              <a:tr h="682155">
                <a:tc>
                  <a:txBody>
                    <a:bodyPr/>
                    <a:lstStyle/>
                    <a:p>
                      <a:pPr marL="7938" indent="0" algn="ctr">
                        <a:lnSpc>
                          <a:spcPct val="107000"/>
                        </a:lnSpc>
                        <a:tabLst/>
                      </a:pPr>
                      <a:r>
                        <a:rPr lang="x-none" sz="1800" dirty="0">
                          <a:effectLst/>
                          <a:latin typeface="UTM Avo" panose="0204060305050602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938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sút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UTM Avo" panose="02040603050506020204" pitchFamily="18" charset="0"/>
                        </a:rPr>
                        <a:t>bóng</a:t>
                      </a:r>
                      <a:r>
                        <a:rPr lang="en-US" sz="1800" dirty="0">
                          <a:effectLst/>
                          <a:latin typeface="UTM Avo" panose="02040603050506020204" pitchFamily="18" charset="0"/>
                        </a:rPr>
                        <a:t>, </a:t>
                      </a:r>
                      <a:endParaRPr lang="x-none" sz="1800" dirty="0">
                        <a:effectLst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5440108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F02494C1-01BA-D247-9E04-15A69F1AE482}"/>
              </a:ext>
            </a:extLst>
          </p:cNvPr>
          <p:cNvSpPr txBox="1"/>
          <p:nvPr/>
        </p:nvSpPr>
        <p:spPr>
          <a:xfrm>
            <a:off x="3522061" y="1857400"/>
            <a:ext cx="16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súc miệng</a:t>
            </a:r>
            <a:r>
              <a:rPr lang="x-none" sz="1800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AAD921-770B-F946-B8A6-EA426D5210A5}"/>
              </a:ext>
            </a:extLst>
          </p:cNvPr>
          <p:cNvSpPr txBox="1"/>
          <p:nvPr/>
        </p:nvSpPr>
        <p:spPr>
          <a:xfrm>
            <a:off x="4829832" y="1866053"/>
            <a:ext cx="169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khúc nhạc</a:t>
            </a:r>
            <a:endParaRPr lang="x-none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AAC67A-6142-F64F-B864-0F5AB2FEC1D5}"/>
              </a:ext>
            </a:extLst>
          </p:cNvPr>
          <p:cNvSpPr txBox="1"/>
          <p:nvPr/>
        </p:nvSpPr>
        <p:spPr>
          <a:xfrm>
            <a:off x="3202470" y="2606271"/>
            <a:ext cx="16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bút chì</a:t>
            </a:r>
            <a:r>
              <a:rPr lang="x-none" sz="1800" dirty="0">
                <a:solidFill>
                  <a:srgbClr val="FF0000"/>
                </a:solidFill>
                <a:latin typeface="UTM Avo" panose="02040603050506020204" pitchFamily="18" charset="0"/>
              </a:rPr>
              <a:t>,…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7383" y="3639120"/>
            <a:ext cx="6122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3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687987-9381-4BDA-8E8A-5CD79A8EE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429702" y="-595377"/>
            <a:ext cx="7527901" cy="566954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04" y="3183984"/>
            <a:ext cx="1324692" cy="13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756619" y="1758105"/>
            <a:ext cx="422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Củng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cố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Dặn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dò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0F6D4-667D-4732-8830-DD99801D6469}"/>
              </a:ext>
            </a:extLst>
          </p:cNvPr>
          <p:cNvSpPr txBox="1"/>
          <p:nvPr/>
        </p:nvSpPr>
        <p:spPr>
          <a:xfrm>
            <a:off x="1756619" y="2646001"/>
            <a:ext cx="4226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Chuẩn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bị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bài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sau</a:t>
            </a:r>
            <a:endParaRPr lang="en-US" sz="3600" b="1" dirty="0">
              <a:solidFill>
                <a:srgbClr val="00B050"/>
              </a:solidFill>
            </a:endParaRPr>
          </a:p>
          <a:p>
            <a:r>
              <a:rPr lang="en-US" sz="3600" b="1" i="1" dirty="0">
                <a:solidFill>
                  <a:srgbClr val="00B050"/>
                </a:solidFill>
              </a:rPr>
              <a:t>       </a:t>
            </a:r>
            <a:r>
              <a:rPr lang="en-US" sz="3600" b="1" i="1" dirty="0" err="1">
                <a:solidFill>
                  <a:srgbClr val="00B050"/>
                </a:solidFill>
              </a:rPr>
              <a:t>Mùa</a:t>
            </a:r>
            <a:r>
              <a:rPr lang="en-US" sz="3600" b="1" i="1" dirty="0">
                <a:solidFill>
                  <a:srgbClr val="00B050"/>
                </a:solidFill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</a:rPr>
              <a:t>vàng</a:t>
            </a:r>
            <a:endParaRPr lang="en-US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046" y="692363"/>
            <a:ext cx="4948154" cy="3181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1022" y="1558500"/>
            <a:ext cx="2218646" cy="1227722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5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1" y="2771103"/>
            <a:ext cx="1257538" cy="220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1877" y="2283039"/>
            <a:ext cx="1126123" cy="27615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76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9499"/>
            <a:ext cx="6858000" cy="3780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8" y="1887011"/>
            <a:ext cx="6059090" cy="1039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446" y="3470685"/>
            <a:ext cx="1255212" cy="119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70" y="899358"/>
            <a:ext cx="6231867" cy="10151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511338" y="1114523"/>
            <a:ext cx="378229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sz="1600" b="1" dirty="0">
                <a:latin typeface="+mj-lt"/>
              </a:rPr>
              <a:t>    </a:t>
            </a:r>
            <a:r>
              <a:rPr lang="vi-VN" sz="1800" b="1" dirty="0">
                <a:latin typeface="+mj-lt"/>
              </a:rPr>
              <a:t>Viết đúng chính tả một đoạn văn </a:t>
            </a:r>
            <a:r>
              <a:rPr lang="en-US" sz="1800" b="1" dirty="0">
                <a:latin typeface="+mj-lt"/>
              </a:rPr>
              <a:t>           </a:t>
            </a:r>
            <a:r>
              <a:rPr lang="vi-VN" sz="1800" b="1" dirty="0">
                <a:latin typeface="+mj-lt"/>
              </a:rPr>
              <a:t>ngắn theo hình thức nghe – viết. </a:t>
            </a:r>
            <a:endParaRPr lang="zh-CN" altLang="en-US" sz="16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358" y="2933439"/>
            <a:ext cx="6059090" cy="10744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249" y="944841"/>
            <a:ext cx="617041" cy="8977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727" y="2042609"/>
            <a:ext cx="617041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9130" y="3158146"/>
            <a:ext cx="528638" cy="625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552901" y="2065274"/>
            <a:ext cx="338310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vi-VN" sz="1800" b="1" dirty="0">
                <a:latin typeface="+mj-lt"/>
              </a:rPr>
              <a:t>Biết cách trình bày đoạn văn, biết viết hoa chữ cái đầu câu.</a:t>
            </a:r>
            <a:endParaRPr lang="en-US" sz="1800" b="1" dirty="0">
              <a:latin typeface="+mj-lt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623715" y="3239852"/>
            <a:ext cx="332981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hân biệt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 i="1" dirty="0">
                <a:latin typeface="Times New Roman" pitchFamily="18" charset="0"/>
                <a:cs typeface="Times New Roman" pitchFamily="18" charset="0"/>
              </a:rPr>
              <a:t>c/k, tr/ch, at/ac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8501" y="147882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039" y="290895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931" y="769581"/>
            <a:ext cx="6192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quâyquần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932" y="3107832"/>
            <a:ext cx="619207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</a:rPr>
              <a:t>	   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7932" y="3624669"/>
            <a:ext cx="61125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vi-VN" dirty="0">
                <a:latin typeface="UTM Avo" panose="02040603050506020204" pitchFamily="18" charset="0"/>
              </a:rPr>
              <a:t>	    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039" y="290895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931" y="769581"/>
            <a:ext cx="6192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quâyquần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476530" y="3261156"/>
            <a:ext cx="605935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476530" y="3858391"/>
            <a:ext cx="605935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những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đầu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và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Tết</a:t>
            </a:r>
            <a:r>
              <a:rPr lang="en-US" sz="2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4365" y="1143224"/>
            <a:ext cx="508391" cy="35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55913" y="1146761"/>
            <a:ext cx="519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66171" y="1527537"/>
            <a:ext cx="6800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07309" y="2263256"/>
            <a:ext cx="519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039" y="290895"/>
            <a:ext cx="2252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931" y="769581"/>
            <a:ext cx="6192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quâyquần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175193" y="3249176"/>
            <a:ext cx="650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con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trình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bày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như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thế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B7E27-7FC7-4C47-811B-15050CA3E690}"/>
              </a:ext>
            </a:extLst>
          </p:cNvPr>
          <p:cNvSpPr txBox="1"/>
          <p:nvPr/>
        </p:nvSpPr>
        <p:spPr>
          <a:xfrm>
            <a:off x="476530" y="3858391"/>
            <a:ext cx="6059352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đoạn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văn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UTM Avo" panose="02040603050506020204" pitchFamily="18" charset="0"/>
              </a:rPr>
              <a:t>lề</a:t>
            </a:r>
            <a:r>
              <a:rPr lang="en-US" sz="2400" b="1" dirty="0">
                <a:solidFill>
                  <a:srgbClr val="7030A0"/>
                </a:solidFill>
                <a:latin typeface="UTM Avo" panose="02040603050506020204" pitchFamily="18" charset="0"/>
              </a:rPr>
              <a:t> 1 ô.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125941" y="619558"/>
            <a:ext cx="2785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Luyện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6" y="1290323"/>
            <a:ext cx="5881239" cy="152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0"/>
          <a:stretch/>
        </p:blipFill>
        <p:spPr bwMode="auto">
          <a:xfrm>
            <a:off x="1" y="565484"/>
            <a:ext cx="6857999" cy="4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92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86776" y="1381598"/>
            <a:ext cx="3990902" cy="1793487"/>
          </a:xfrm>
          <a:prstGeom prst="roundRect">
            <a:avLst/>
          </a:prstGeom>
          <a:solidFill>
            <a:schemeClr val="accent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6776" y="1381598"/>
            <a:ext cx="36185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ô.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ô.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0" y="3468757"/>
            <a:ext cx="1428264" cy="1647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704" y="3070038"/>
            <a:ext cx="1313701" cy="17644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914900" y="4914900"/>
            <a:ext cx="1943100" cy="2286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08360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575</Words>
  <Application>Microsoft Office PowerPoint</Application>
  <PresentationFormat>Custom</PresentationFormat>
  <Paragraphs>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Kalam</vt:lpstr>
      <vt:lpstr>Arial-Rounded</vt:lpstr>
      <vt:lpstr>Calibri Light</vt:lpstr>
      <vt:lpstr>Montserrat</vt:lpstr>
      <vt:lpstr>Times New Roman</vt:lpstr>
      <vt:lpstr>UTM Avo</vt:lpstr>
      <vt:lpstr>Arial</vt:lpstr>
      <vt:lpstr>Doodle Sketchbook by Slidesgo</vt:lpstr>
      <vt:lpstr>7_Office Theme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Nga Trần</cp:lastModifiedBy>
  <cp:revision>164</cp:revision>
  <dcterms:modified xsi:type="dcterms:W3CDTF">2023-01-15T13:00:17Z</dcterms:modified>
</cp:coreProperties>
</file>