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523" r:id="rId2"/>
    <p:sldId id="524" r:id="rId3"/>
    <p:sldId id="282" r:id="rId4"/>
    <p:sldId id="525" r:id="rId5"/>
    <p:sldId id="521" r:id="rId6"/>
    <p:sldId id="528" r:id="rId7"/>
    <p:sldId id="517" r:id="rId8"/>
    <p:sldId id="520" r:id="rId9"/>
    <p:sldId id="529" r:id="rId10"/>
    <p:sldId id="375" r:id="rId11"/>
    <p:sldId id="531" r:id="rId12"/>
    <p:sldId id="530" r:id="rId13"/>
    <p:sldId id="515" r:id="rId14"/>
    <p:sldId id="518" r:id="rId15"/>
    <p:sldId id="514" r:id="rId16"/>
    <p:sldId id="51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FF"/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67" d="100"/>
          <a:sy n="67" d="100"/>
        </p:scale>
        <p:origin x="48" y="1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16493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90197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BE8AA-52C3-4508-A74C-9B5F52229672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00831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90197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90197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9880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9019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7594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5064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4815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  <p:sldLayoutId id="2147483677" r:id="rId16"/>
    <p:sldLayoutId id="2147483678" r:id="rId17"/>
    <p:sldLayoutId id="2147483679" r:id="rId18"/>
  </p:sldLayoutIdLst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image" Target="../media/image44.png"/><Relationship Id="rId10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6.png"/><Relationship Id="rId7" Type="http://schemas.openxmlformats.org/officeDocument/2006/relationships/image" Target="../media/image31.emf"/><Relationship Id="rId12" Type="http://schemas.openxmlformats.org/officeDocument/2006/relationships/image" Target="../media/image4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41.png"/><Relationship Id="rId5" Type="http://schemas.openxmlformats.org/officeDocument/2006/relationships/image" Target="../media/image37.png"/><Relationship Id="rId10" Type="http://schemas.openxmlformats.org/officeDocument/2006/relationships/image" Target="../media/image40.png"/><Relationship Id="rId4" Type="http://schemas.openxmlformats.org/officeDocument/2006/relationships/image" Target="../media/image30.emf"/><Relationship Id="rId9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1.emf"/><Relationship Id="rId5" Type="http://schemas.openxmlformats.org/officeDocument/2006/relationships/image" Target="../media/image30.emf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5470" y="1337218"/>
            <a:ext cx="7381060" cy="1445623"/>
          </a:xfrm>
        </p:spPr>
        <p:txBody>
          <a:bodyPr>
            <a:normAutofit/>
          </a:bodyPr>
          <a:lstStyle/>
          <a:p>
            <a:r>
              <a:rPr lang="en-US" sz="4800" b="1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Chào</a:t>
            </a:r>
            <a:r>
              <a:rPr lang="en-US" sz="4800" b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mừng</a:t>
            </a:r>
            <a:r>
              <a:rPr lang="en-US" sz="4800" b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các</a:t>
            </a:r>
            <a:r>
              <a:rPr lang="en-US" sz="4800" b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em </a:t>
            </a:r>
            <a:r>
              <a:rPr lang="en-US" sz="4800" b="1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đến</a:t>
            </a:r>
            <a:r>
              <a:rPr lang="en-US" sz="4800" b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với</a:t>
            </a:r>
            <a:r>
              <a:rPr lang="en-US" sz="4800" b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vi-VN" sz="4800" b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tiết</a:t>
            </a:r>
            <a:r>
              <a:rPr lang="en-US" altLang="vi-VN" sz="4800" b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Tiếng Việt - Lớp 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4329" y="2948940"/>
            <a:ext cx="2383342" cy="2835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344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21198" y="861077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AA4F3F5-EA2B-4699-8695-55BF8617B2B7}"/>
              </a:ext>
            </a:extLst>
          </p:cNvPr>
          <p:cNvSpPr txBox="1"/>
          <p:nvPr/>
        </p:nvSpPr>
        <p:spPr>
          <a:xfrm>
            <a:off x="6826173" y="2652288"/>
            <a:ext cx="5365827" cy="1189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5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VIẾT BÀI</a:t>
            </a:r>
            <a:endParaRPr lang="en-US" sz="5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9223415" y="116400"/>
            <a:ext cx="2968585" cy="20313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067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9223415" y="116400"/>
            <a:ext cx="2968585" cy="20313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29"/>
          <a:stretch/>
        </p:blipFill>
        <p:spPr>
          <a:xfrm>
            <a:off x="1610687" y="77991"/>
            <a:ext cx="9097020" cy="6737169"/>
          </a:xfrm>
          <a:prstGeom prst="rect">
            <a:avLst/>
          </a:prstGeom>
        </p:spPr>
      </p:pic>
      <p:sp>
        <p:nvSpPr>
          <p:cNvPr id="16" name="Text Box 10"/>
          <p:cNvSpPr txBox="1"/>
          <p:nvPr/>
        </p:nvSpPr>
        <p:spPr>
          <a:xfrm>
            <a:off x="2326333" y="888360"/>
            <a:ext cx="7555605" cy="581025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smtClean="0"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2021   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 Box 135"/>
          <p:cNvSpPr txBox="1"/>
          <p:nvPr/>
        </p:nvSpPr>
        <p:spPr>
          <a:xfrm>
            <a:off x="4275693" y="2113900"/>
            <a:ext cx="3767007" cy="581660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kern="1200" dirty="0" err="1" smtClean="0">
                <a:solidFill>
                  <a:srgbClr val="FF0000"/>
                </a:solidFill>
                <a:effectLst/>
                <a:latin typeface="HP001 4 hàng" panose="020B0603050302020204" pitchFamily="34" charset="0"/>
                <a:ea typeface="Arial-Rounded"/>
                <a:cs typeface="Arial-Rounded"/>
              </a:rPr>
              <a:t>Trò</a:t>
            </a:r>
            <a:r>
              <a:rPr lang="en-US" sz="2800" b="1" kern="1200" dirty="0" smtClean="0">
                <a:solidFill>
                  <a:srgbClr val="FF0000"/>
                </a:solidFill>
                <a:effectLst/>
                <a:latin typeface="HP001 4 hàng" panose="020B0603050302020204" pitchFamily="34" charset="0"/>
                <a:ea typeface="Arial-Rounded"/>
                <a:cs typeface="Arial-Rounded"/>
              </a:rPr>
              <a:t> </a:t>
            </a:r>
            <a:r>
              <a:rPr lang="en-US" sz="2800" b="1" kern="1200" dirty="0" err="1" smtClean="0">
                <a:solidFill>
                  <a:srgbClr val="FF0000"/>
                </a:solidFill>
                <a:effectLst/>
                <a:latin typeface="HP001 4 hàng" panose="020B0603050302020204" pitchFamily="34" charset="0"/>
                <a:ea typeface="Arial-Rounded"/>
                <a:cs typeface="Arial-Rounded"/>
              </a:rPr>
              <a:t>chơi</a:t>
            </a:r>
            <a:r>
              <a:rPr lang="en-US" sz="2800" b="1" kern="1200" dirty="0" smtClean="0">
                <a:solidFill>
                  <a:srgbClr val="FF0000"/>
                </a:solidFill>
                <a:effectLst/>
                <a:latin typeface="HP001 4 hàng" panose="020B0603050302020204" pitchFamily="34" charset="0"/>
                <a:ea typeface="Arial-Rounded"/>
                <a:cs typeface="Arial-Rounded"/>
              </a:rPr>
              <a:t> </a:t>
            </a:r>
            <a:r>
              <a:rPr lang="en-US" sz="2800" b="1" kern="1200" dirty="0" err="1" smtClean="0">
                <a:solidFill>
                  <a:srgbClr val="FF0000"/>
                </a:solidFill>
                <a:effectLst/>
                <a:latin typeface="HP001 4 hàng" panose="020B0603050302020204" pitchFamily="34" charset="0"/>
                <a:ea typeface="Arial-Rounded"/>
                <a:cs typeface="Arial-Rounded"/>
              </a:rPr>
              <a:t>của</a:t>
            </a:r>
            <a:r>
              <a:rPr lang="en-US" sz="2800" b="1" kern="1200" dirty="0" smtClean="0">
                <a:solidFill>
                  <a:srgbClr val="FF0000"/>
                </a:solidFill>
                <a:effectLst/>
                <a:latin typeface="HP001 4 hàng" panose="020B0603050302020204" pitchFamily="34" charset="0"/>
                <a:ea typeface="Arial-Rounded"/>
                <a:cs typeface="Arial-Rounded"/>
              </a:rPr>
              <a:t> </a:t>
            </a:r>
            <a:r>
              <a:rPr lang="en-US" sz="2800" b="1" kern="1200" dirty="0" err="1" smtClean="0">
                <a:solidFill>
                  <a:srgbClr val="FF0000"/>
                </a:solidFill>
                <a:effectLst/>
                <a:latin typeface="HP001 4 hàng" panose="020B0603050302020204" pitchFamily="34" charset="0"/>
                <a:ea typeface="Arial-Rounded"/>
                <a:cs typeface="Arial-Rounded"/>
              </a:rPr>
              <a:t>bố</a:t>
            </a:r>
            <a:endParaRPr lang="en-US" sz="14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02493" y="97464"/>
            <a:ext cx="9097020" cy="673716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 Box 135"/>
          <p:cNvSpPr txBox="1"/>
          <p:nvPr/>
        </p:nvSpPr>
        <p:spPr>
          <a:xfrm>
            <a:off x="4964378" y="1490279"/>
            <a:ext cx="2076124" cy="581660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kern="1200" dirty="0" err="1" smtClean="0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Arial-Rounded"/>
                <a:cs typeface="Arial-Rounded"/>
              </a:rPr>
              <a:t>Chính</a:t>
            </a:r>
            <a:r>
              <a:rPr lang="en-US" sz="2800" b="1" kern="1200" dirty="0" smtClean="0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Arial-Rounded"/>
                <a:cs typeface="Arial-Rounded"/>
              </a:rPr>
              <a:t> </a:t>
            </a:r>
            <a:r>
              <a:rPr lang="en-US" sz="2800" b="1" kern="1200" dirty="0" err="1" smtClean="0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Arial-Rounded"/>
                <a:cs typeface="Arial-Rounded"/>
              </a:rPr>
              <a:t>tả</a:t>
            </a:r>
            <a:endParaRPr lang="en-US" sz="1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Box 8"/>
          <p:cNvSpPr txBox="1"/>
          <p:nvPr/>
        </p:nvSpPr>
        <p:spPr>
          <a:xfrm>
            <a:off x="1790957" y="2809479"/>
            <a:ext cx="12651740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1">
              <a:defRPr/>
            </a:pP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Đến bữa ăn, nhìn hai bàn tay của Hường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lễ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phép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16A117D-BE6F-4CB2-8CD8-0E929EBA4CF1}"/>
              </a:ext>
            </a:extLst>
          </p:cNvPr>
          <p:cNvSpPr txBox="1"/>
          <p:nvPr/>
        </p:nvSpPr>
        <p:spPr>
          <a:xfrm>
            <a:off x="1699708" y="3393517"/>
            <a:ext cx="12651740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đón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bát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cơm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,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mẹ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lại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nhớ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đến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lúc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hai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bố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con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chơi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với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  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4D30BA0-8073-45BB-BA90-4B0F13440872}"/>
              </a:ext>
            </a:extLst>
          </p:cNvPr>
          <p:cNvSpPr txBox="1"/>
          <p:nvPr/>
        </p:nvSpPr>
        <p:spPr>
          <a:xfrm>
            <a:off x="1662637" y="4009700"/>
            <a:ext cx="12651740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</a:rPr>
              <a:t>nhau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</a:rPr>
              <a:t>.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</a:rPr>
              <a:t>Mẹ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</a:rPr>
              <a:t> nghĩ,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</a:rPr>
              <a:t>Hường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</a:rPr>
              <a:t>không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</a:rPr>
              <a:t>biết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</a:rPr>
              <a:t> </a:t>
            </a:r>
            <a:r>
              <a:rPr lang="en-US" altLang="en-US" sz="28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/>
              </a:rPr>
              <a:t>ǟ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</a:rPr>
              <a:t>ằng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</a:rPr>
              <a:t>ngay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</a:rPr>
              <a:t>trong</a:t>
            </a:r>
            <a:r>
              <a:rPr lang="en-US" altLang="en-US" sz="28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trò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</a:rPr>
              <a:t> 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ea typeface="Arial-Rounded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6F46A85-DA4D-484D-AF37-EA55DC390E56}"/>
              </a:ext>
            </a:extLst>
          </p:cNvPr>
          <p:cNvSpPr txBox="1"/>
          <p:nvPr/>
        </p:nvSpPr>
        <p:spPr>
          <a:xfrm>
            <a:off x="1653112" y="4604371"/>
            <a:ext cx="12651740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chơi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ấy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,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bố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đã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dạy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con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một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nết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ngoan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60FD4B5-4F94-4091-9407-2FE64979D1EF}"/>
              </a:ext>
            </a:extLst>
          </p:cNvPr>
          <p:cNvSpPr txBox="1"/>
          <p:nvPr/>
        </p:nvSpPr>
        <p:spPr>
          <a:xfrm>
            <a:off x="3904517" y="5510658"/>
            <a:ext cx="3868032" cy="1015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1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6000" b="1" dirty="0" err="1" smtClean="0">
                <a:solidFill>
                  <a:srgbClr val="FF0000"/>
                </a:solidFill>
                <a:latin typeface="HP001 4 hàng" pitchFamily="34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Soát</a:t>
            </a:r>
            <a:r>
              <a:rPr lang="en-US" altLang="zh-CN" sz="6000" b="1" dirty="0" smtClean="0">
                <a:solidFill>
                  <a:srgbClr val="FF0000"/>
                </a:solidFill>
                <a:latin typeface="HP001 4 hàng" pitchFamily="34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000" b="1" dirty="0" err="1" smtClean="0">
                <a:solidFill>
                  <a:srgbClr val="FF0000"/>
                </a:solidFill>
                <a:latin typeface="HP001 4 hàng" pitchFamily="34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lỗi</a:t>
            </a:r>
            <a:endParaRPr lang="zh-CN" altLang="en-US" sz="6000" b="1" dirty="0">
              <a:solidFill>
                <a:srgbClr val="FF0000"/>
              </a:solidFill>
              <a:latin typeface="HP001 4 hàng" pitchFamily="34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76977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1"/>
      <p:bldP spid="22" grpId="2"/>
      <p:bldP spid="23" grpId="1"/>
      <p:bldP spid="23" grpId="2"/>
      <p:bldP spid="24" grpId="1"/>
      <p:bldP spid="24" grpId="2"/>
      <p:bldP spid="25" grpId="1"/>
      <p:bldP spid="25" grpId="2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" y="0"/>
            <a:ext cx="12258502" cy="6858000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2565085" y="469565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60FD4B5-4F94-4091-9407-2FE64979D1EF}"/>
              </a:ext>
            </a:extLst>
          </p:cNvPr>
          <p:cNvSpPr txBox="1"/>
          <p:nvPr/>
        </p:nvSpPr>
        <p:spPr>
          <a:xfrm>
            <a:off x="4435857" y="2817001"/>
            <a:ext cx="3868032" cy="1015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1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60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6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0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TẬP</a:t>
            </a:r>
            <a:endParaRPr lang="zh-CN" altLang="en-US" sz="6000" b="1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91902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8730AD1-6ACD-4C66-B77F-0ABA9E3F86AE}"/>
              </a:ext>
            </a:extLst>
          </p:cNvPr>
          <p:cNvSpPr txBox="1"/>
          <p:nvPr/>
        </p:nvSpPr>
        <p:spPr>
          <a:xfrm>
            <a:off x="2547919" y="605899"/>
            <a:ext cx="931645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 err="1">
                <a:solidFill>
                  <a:srgbClr val="17479D"/>
                </a:solidFill>
                <a:latin typeface="+mj-lt"/>
              </a:rPr>
              <a:t>Viết</a:t>
            </a:r>
            <a:r>
              <a:rPr lang="en-US" sz="3200" b="1" dirty="0">
                <a:solidFill>
                  <a:srgbClr val="17479D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17479D"/>
                </a:solidFill>
                <a:latin typeface="+mj-lt"/>
              </a:rPr>
              <a:t>vào</a:t>
            </a:r>
            <a:r>
              <a:rPr lang="en-US" sz="3200" b="1" dirty="0">
                <a:solidFill>
                  <a:srgbClr val="17479D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17479D"/>
                </a:solidFill>
                <a:latin typeface="+mj-lt"/>
              </a:rPr>
              <a:t>vở</a:t>
            </a:r>
            <a:r>
              <a:rPr lang="en-US" sz="3200" b="1" dirty="0">
                <a:solidFill>
                  <a:srgbClr val="17479D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17479D"/>
                </a:solidFill>
                <a:latin typeface="+mj-lt"/>
              </a:rPr>
              <a:t>địa</a:t>
            </a:r>
            <a:r>
              <a:rPr lang="en-US" sz="3200" b="1" dirty="0">
                <a:solidFill>
                  <a:srgbClr val="17479D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17479D"/>
                </a:solidFill>
                <a:latin typeface="+mj-lt"/>
              </a:rPr>
              <a:t>chỉ</a:t>
            </a:r>
            <a:r>
              <a:rPr lang="en-US" sz="3200" b="1" dirty="0">
                <a:solidFill>
                  <a:srgbClr val="17479D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17479D"/>
                </a:solidFill>
                <a:latin typeface="+mj-lt"/>
              </a:rPr>
              <a:t>nhà</a:t>
            </a:r>
            <a:r>
              <a:rPr lang="en-US" sz="3200" b="1" dirty="0">
                <a:solidFill>
                  <a:srgbClr val="17479D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17479D"/>
                </a:solidFill>
                <a:latin typeface="+mj-lt"/>
              </a:rPr>
              <a:t>em</a:t>
            </a:r>
            <a:r>
              <a:rPr lang="en-US" sz="3200" b="1" dirty="0">
                <a:solidFill>
                  <a:srgbClr val="17479D"/>
                </a:solidFill>
                <a:latin typeface="+mj-lt"/>
              </a:rPr>
              <a:t>.</a:t>
            </a:r>
            <a:endParaRPr lang="vi-VN" sz="3200" dirty="0">
              <a:solidFill>
                <a:srgbClr val="17479D"/>
              </a:solidFill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993E33-EA47-4654-A32C-7A5A3F47B48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670" y="605899"/>
            <a:ext cx="669821" cy="7301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2A98CA-D955-4664-A93A-11BAAAED5452}"/>
              </a:ext>
            </a:extLst>
          </p:cNvPr>
          <p:cNvSpPr txBox="1"/>
          <p:nvPr/>
        </p:nvSpPr>
        <p:spPr>
          <a:xfrm>
            <a:off x="1973562" y="2493251"/>
            <a:ext cx="892336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 err="1">
                <a:solidFill>
                  <a:srgbClr val="17479D"/>
                </a:solidFill>
                <a:latin typeface="+mj-lt"/>
              </a:rPr>
              <a:t>Chọn</a:t>
            </a:r>
            <a:r>
              <a:rPr lang="en-US" sz="3200" b="1" dirty="0">
                <a:solidFill>
                  <a:srgbClr val="17479D"/>
                </a:solidFill>
                <a:latin typeface="+mj-lt"/>
              </a:rPr>
              <a:t> a </a:t>
            </a:r>
            <a:r>
              <a:rPr lang="en-US" sz="3200" b="1" dirty="0" err="1">
                <a:solidFill>
                  <a:srgbClr val="17479D"/>
                </a:solidFill>
                <a:latin typeface="+mj-lt"/>
              </a:rPr>
              <a:t>hoặc</a:t>
            </a:r>
            <a:r>
              <a:rPr lang="en-US" sz="3200" b="1" dirty="0">
                <a:solidFill>
                  <a:srgbClr val="17479D"/>
                </a:solidFill>
                <a:latin typeface="+mj-lt"/>
              </a:rPr>
              <a:t> b</a:t>
            </a:r>
            <a:endParaRPr lang="vi-VN" sz="3200" dirty="0">
              <a:solidFill>
                <a:srgbClr val="17479D"/>
              </a:solidFill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80FEB8-260F-486F-85C5-7819097833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050" y="2728203"/>
            <a:ext cx="591512" cy="46092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2EADBE4-76E5-4746-AF6A-193357F06190}"/>
              </a:ext>
            </a:extLst>
          </p:cNvPr>
          <p:cNvSpPr/>
          <p:nvPr/>
        </p:nvSpPr>
        <p:spPr>
          <a:xfrm>
            <a:off x="891128" y="3189128"/>
            <a:ext cx="10466024" cy="1468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>
                <a:latin typeface="+mj-lt"/>
              </a:rPr>
              <a:t>a. </a:t>
            </a:r>
            <a:r>
              <a:rPr lang="en-US" sz="3200" dirty="0" err="1">
                <a:latin typeface="+mj-lt"/>
              </a:rPr>
              <a:t>Tìm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từ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ngữ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có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tiếng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bắt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đầu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bằng</a:t>
            </a:r>
            <a:r>
              <a:rPr lang="en-US" sz="3200" dirty="0">
                <a:latin typeface="+mj-lt"/>
              </a:rPr>
              <a:t> </a:t>
            </a:r>
            <a:r>
              <a:rPr lang="en-US" sz="3200" b="1" i="1" dirty="0">
                <a:latin typeface="+mj-lt"/>
              </a:rPr>
              <a:t>l </a:t>
            </a:r>
            <a:r>
              <a:rPr lang="en-US" sz="3200" dirty="0" err="1">
                <a:latin typeface="+mj-lt"/>
              </a:rPr>
              <a:t>hoặc</a:t>
            </a:r>
            <a:r>
              <a:rPr lang="en-US" sz="3200" dirty="0">
                <a:latin typeface="+mj-lt"/>
              </a:rPr>
              <a:t> </a:t>
            </a:r>
            <a:r>
              <a:rPr lang="en-US" sz="3200" b="1" i="1" dirty="0">
                <a:latin typeface="+mj-lt"/>
              </a:rPr>
              <a:t>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gọi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tên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sự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vật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trong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từng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hình</a:t>
            </a:r>
            <a:r>
              <a:rPr lang="en-US" sz="3200" dirty="0">
                <a:latin typeface="+mj-lt"/>
              </a:rPr>
              <a:t>.</a:t>
            </a:r>
            <a:endParaRPr lang="vi-VN" sz="3200"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27C043-3AE2-48A5-B007-18D1A9A099AE}"/>
              </a:ext>
            </a:extLst>
          </p:cNvPr>
          <p:cNvSpPr txBox="1"/>
          <p:nvPr/>
        </p:nvSpPr>
        <p:spPr>
          <a:xfrm>
            <a:off x="1470231" y="1372718"/>
            <a:ext cx="96357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M: </a:t>
            </a:r>
            <a:r>
              <a:rPr lang="en-US" sz="2800" b="1" dirty="0" err="1">
                <a:solidFill>
                  <a:srgbClr val="FF0000"/>
                </a:solidFill>
                <a:latin typeface="HP001 4 hàng" pitchFamily="34" charset="0"/>
                <a:sym typeface="Wingdings" pitchFamily="2" charset="2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HP001 4 hàng" pitchFamily="34" charset="0"/>
                <a:sym typeface="Wingdings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4 hàng" pitchFamily="34" charset="0"/>
                <a:sym typeface="Wingdings" pitchFamily="2" charset="2"/>
              </a:rPr>
              <a:t>nhà</a:t>
            </a:r>
            <a:r>
              <a:rPr lang="en-US" sz="2800" b="1" dirty="0">
                <a:solidFill>
                  <a:srgbClr val="FF0000"/>
                </a:solidFill>
                <a:latin typeface="HP001 4 hàng" pitchFamily="34" charset="0"/>
                <a:sym typeface="Wingdings" pitchFamily="2" charset="2"/>
              </a:rPr>
              <a:t> 25, </a:t>
            </a:r>
            <a:r>
              <a:rPr lang="en-US" sz="2800" b="1" dirty="0" err="1">
                <a:solidFill>
                  <a:srgbClr val="FF0000"/>
                </a:solidFill>
                <a:latin typeface="HP001 4 hàng" pitchFamily="34" charset="0"/>
                <a:sym typeface="Wingdings" pitchFamily="2" charset="2"/>
              </a:rPr>
              <a:t>đường</a:t>
            </a:r>
            <a:r>
              <a:rPr lang="en-US" sz="2800" b="1" dirty="0">
                <a:solidFill>
                  <a:srgbClr val="FF0000"/>
                </a:solidFill>
                <a:latin typeface="HP001 4 hàng" pitchFamily="34" charset="0"/>
                <a:sym typeface="Wingdings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4 hàng" pitchFamily="34" charset="0"/>
                <a:sym typeface="Wingdings" pitchFamily="2" charset="2"/>
              </a:rPr>
              <a:t>Sông</a:t>
            </a:r>
            <a:r>
              <a:rPr lang="en-US" sz="2800" b="1" dirty="0">
                <a:solidFill>
                  <a:srgbClr val="FF0000"/>
                </a:solidFill>
                <a:latin typeface="HP001 4 hàng" pitchFamily="34" charset="0"/>
                <a:sym typeface="Wingdings" pitchFamily="2" charset="2"/>
              </a:rPr>
              <a:t> Thao, </a:t>
            </a:r>
            <a:r>
              <a:rPr lang="en-US" sz="2800" b="1" dirty="0" err="1">
                <a:solidFill>
                  <a:srgbClr val="FF0000"/>
                </a:solidFill>
                <a:latin typeface="HP001 4 hàng" pitchFamily="34" charset="0"/>
                <a:sym typeface="Wingdings" pitchFamily="2" charset="2"/>
              </a:rPr>
              <a:t>thị</a:t>
            </a:r>
            <a:r>
              <a:rPr lang="en-US" sz="2800" b="1" dirty="0">
                <a:solidFill>
                  <a:srgbClr val="FF0000"/>
                </a:solidFill>
                <a:latin typeface="HP001 4 hàng" pitchFamily="34" charset="0"/>
                <a:sym typeface="Wingdings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4 hàng" pitchFamily="34" charset="0"/>
                <a:sym typeface="Wingdings" pitchFamily="2" charset="2"/>
              </a:rPr>
              <a:t>trấn</a:t>
            </a:r>
            <a:r>
              <a:rPr lang="en-US" sz="2800" b="1" dirty="0">
                <a:solidFill>
                  <a:srgbClr val="FF0000"/>
                </a:solidFill>
                <a:latin typeface="HP001 4 hàng" pitchFamily="34" charset="0"/>
                <a:sym typeface="Wingdings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4 hàng" pitchFamily="34" charset="0"/>
                <a:sym typeface="Wingdings" pitchFamily="2" charset="2"/>
              </a:rPr>
              <a:t>Cổ</a:t>
            </a:r>
            <a:r>
              <a:rPr lang="en-US" sz="2800" b="1" dirty="0">
                <a:solidFill>
                  <a:srgbClr val="FF0000"/>
                </a:solidFill>
                <a:latin typeface="HP001 4 hàng" pitchFamily="34" charset="0"/>
                <a:sym typeface="Wingdings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4 hàng" pitchFamily="34" charset="0"/>
                <a:sym typeface="Wingdings" pitchFamily="2" charset="2"/>
              </a:rPr>
              <a:t>Phúc</a:t>
            </a:r>
            <a:r>
              <a:rPr lang="en-US" sz="2800" b="1" dirty="0">
                <a:solidFill>
                  <a:srgbClr val="FF0000"/>
                </a:solidFill>
                <a:latin typeface="HP001 4 hàng" pitchFamily="34" charset="0"/>
                <a:sym typeface="Wingdings" pitchFamily="2" charset="2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HP001 4 hàng" pitchFamily="34" charset="0"/>
                <a:sym typeface="Wingdings" pitchFamily="2" charset="2"/>
              </a:rPr>
              <a:t>huyện</a:t>
            </a:r>
            <a:r>
              <a:rPr lang="en-US" sz="2800" b="1" dirty="0">
                <a:solidFill>
                  <a:srgbClr val="FF0000"/>
                </a:solidFill>
                <a:latin typeface="HP001 4 hàng" pitchFamily="34" charset="0"/>
                <a:sym typeface="Wingdings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4 hàng" pitchFamily="34" charset="0"/>
                <a:sym typeface="Wingdings" pitchFamily="2" charset="2"/>
              </a:rPr>
              <a:t>Trấn</a:t>
            </a:r>
            <a:r>
              <a:rPr lang="en-US" sz="2800" b="1" dirty="0">
                <a:solidFill>
                  <a:srgbClr val="FF0000"/>
                </a:solidFill>
                <a:latin typeface="HP001 4 hàng" pitchFamily="34" charset="0"/>
                <a:sym typeface="Wingdings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4 hàng" pitchFamily="34" charset="0"/>
                <a:sym typeface="Wingdings" pitchFamily="2" charset="2"/>
              </a:rPr>
              <a:t>Yên</a:t>
            </a:r>
            <a:r>
              <a:rPr lang="en-US" sz="2800" b="1" dirty="0">
                <a:solidFill>
                  <a:srgbClr val="FF0000"/>
                </a:solidFill>
                <a:latin typeface="HP001 4 hàng" pitchFamily="34" charset="0"/>
                <a:sym typeface="Wingdings" pitchFamily="2" charset="2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HP001 4 hàng" pitchFamily="34" charset="0"/>
                <a:sym typeface="Wingdings" pitchFamily="2" charset="2"/>
              </a:rPr>
              <a:t>tỉnh</a:t>
            </a:r>
            <a:r>
              <a:rPr lang="en-US" sz="2800" b="1" dirty="0">
                <a:solidFill>
                  <a:srgbClr val="FF0000"/>
                </a:solidFill>
                <a:latin typeface="HP001 4 hàng" pitchFamily="34" charset="0"/>
                <a:sym typeface="Wingdings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4 hàng" pitchFamily="34" charset="0"/>
                <a:sym typeface="Wingdings" pitchFamily="2" charset="2"/>
              </a:rPr>
              <a:t>Yên</a:t>
            </a:r>
            <a:r>
              <a:rPr lang="en-US" sz="2800" b="1" dirty="0">
                <a:solidFill>
                  <a:srgbClr val="FF0000"/>
                </a:solidFill>
                <a:latin typeface="HP001 4 hàng" pitchFamily="34" charset="0"/>
                <a:sym typeface="Wingdings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4 hàng" pitchFamily="34" charset="0"/>
                <a:sym typeface="Wingdings" pitchFamily="2" charset="2"/>
              </a:rPr>
              <a:t>Bái</a:t>
            </a:r>
            <a:r>
              <a:rPr lang="en-US" sz="2800" b="1" dirty="0">
                <a:solidFill>
                  <a:srgbClr val="FF0000"/>
                </a:solidFill>
                <a:latin typeface="HP001 4 hàng" pitchFamily="34" charset="0"/>
                <a:sym typeface="Wingdings" pitchFamily="2" charset="2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F9E1ED-5338-4882-BFE3-BD31CC3AA9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0044" y="3937692"/>
            <a:ext cx="9741883" cy="1440602"/>
          </a:xfrm>
          <a:prstGeom prst="rect">
            <a:avLst/>
          </a:prstGeom>
        </p:spPr>
      </p:pic>
      <p:sp>
        <p:nvSpPr>
          <p:cNvPr id="9" name="Rounded Rectangle 21">
            <a:extLst>
              <a:ext uri="{FF2B5EF4-FFF2-40B4-BE49-F238E27FC236}">
                <a16:creationId xmlns:a16="http://schemas.microsoft.com/office/drawing/2014/main" id="{F608B066-F15B-4603-BE3F-19C4870B096E}"/>
              </a:ext>
            </a:extLst>
          </p:cNvPr>
          <p:cNvSpPr/>
          <p:nvPr/>
        </p:nvSpPr>
        <p:spPr>
          <a:xfrm>
            <a:off x="1646560" y="5446343"/>
            <a:ext cx="2042169" cy="377607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7446B"/>
                </a:solidFill>
                <a:latin typeface="+mj-lt"/>
              </a:rPr>
              <a:t>bàn</a:t>
            </a:r>
            <a:r>
              <a:rPr lang="en-US" sz="3200" dirty="0">
                <a:solidFill>
                  <a:srgbClr val="F7446B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7446B"/>
                </a:solidFill>
                <a:latin typeface="+mj-lt"/>
              </a:rPr>
              <a:t>là</a:t>
            </a:r>
            <a:endParaRPr lang="en-US" sz="3200" dirty="0">
              <a:solidFill>
                <a:srgbClr val="F7446B"/>
              </a:solidFill>
              <a:latin typeface="+mj-lt"/>
            </a:endParaRPr>
          </a:p>
        </p:txBody>
      </p:sp>
      <p:sp>
        <p:nvSpPr>
          <p:cNvPr id="10" name="Rounded Rectangle 21">
            <a:extLst>
              <a:ext uri="{FF2B5EF4-FFF2-40B4-BE49-F238E27FC236}">
                <a16:creationId xmlns:a16="http://schemas.microsoft.com/office/drawing/2014/main" id="{AEF57A31-8FD6-4B71-9ED3-289874A9211A}"/>
              </a:ext>
            </a:extLst>
          </p:cNvPr>
          <p:cNvSpPr/>
          <p:nvPr/>
        </p:nvSpPr>
        <p:spPr>
          <a:xfrm>
            <a:off x="5223844" y="5459546"/>
            <a:ext cx="1800591" cy="377607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7446B"/>
                </a:solidFill>
                <a:latin typeface="+mj-lt"/>
              </a:rPr>
              <a:t>nón</a:t>
            </a:r>
            <a:endParaRPr lang="en-US" sz="3200" dirty="0">
              <a:solidFill>
                <a:srgbClr val="F7446B"/>
              </a:solidFill>
              <a:latin typeface="+mj-lt"/>
            </a:endParaRPr>
          </a:p>
        </p:txBody>
      </p:sp>
      <p:sp>
        <p:nvSpPr>
          <p:cNvPr id="11" name="Rounded Rectangle 21">
            <a:extLst>
              <a:ext uri="{FF2B5EF4-FFF2-40B4-BE49-F238E27FC236}">
                <a16:creationId xmlns:a16="http://schemas.microsoft.com/office/drawing/2014/main" id="{14AF2692-40CD-4157-B6FC-173199A5069F}"/>
              </a:ext>
            </a:extLst>
          </p:cNvPr>
          <p:cNvSpPr/>
          <p:nvPr/>
        </p:nvSpPr>
        <p:spPr>
          <a:xfrm>
            <a:off x="8169925" y="5503613"/>
            <a:ext cx="2592002" cy="377607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7446B"/>
                </a:solidFill>
                <a:latin typeface="+mj-lt"/>
              </a:rPr>
              <a:t>lẵng</a:t>
            </a:r>
            <a:r>
              <a:rPr lang="en-US" sz="3200" dirty="0">
                <a:solidFill>
                  <a:srgbClr val="F7446B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7446B"/>
                </a:solidFill>
                <a:latin typeface="+mj-lt"/>
              </a:rPr>
              <a:t>hoa</a:t>
            </a:r>
            <a:endParaRPr lang="en-US" sz="3200" dirty="0">
              <a:solidFill>
                <a:srgbClr val="F7446B"/>
              </a:solidFill>
              <a:latin typeface="+mj-lt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223415" y="116400"/>
            <a:ext cx="2968585" cy="20313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672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7" grpId="0" build="p"/>
      <p:bldP spid="9" grpId="0" animBg="1"/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EB56797-2974-4527-91A2-402971CE67DC}"/>
              </a:ext>
            </a:extLst>
          </p:cNvPr>
          <p:cNvSpPr/>
          <p:nvPr/>
        </p:nvSpPr>
        <p:spPr>
          <a:xfrm>
            <a:off x="1748094" y="407152"/>
            <a:ext cx="10840597" cy="809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>
                <a:latin typeface="+mj-lt"/>
              </a:rPr>
              <a:t>b. </a:t>
            </a:r>
            <a:r>
              <a:rPr lang="en-US" sz="3600" dirty="0" err="1">
                <a:latin typeface="+mj-lt"/>
              </a:rPr>
              <a:t>Chọn</a:t>
            </a:r>
            <a:r>
              <a:rPr lang="en-US" sz="3600" dirty="0">
                <a:latin typeface="+mj-lt"/>
              </a:rPr>
              <a:t> </a:t>
            </a:r>
            <a:r>
              <a:rPr lang="en-US" sz="3600" b="1" i="1" dirty="0" err="1">
                <a:latin typeface="+mj-lt"/>
              </a:rPr>
              <a:t>ao</a:t>
            </a:r>
            <a:r>
              <a:rPr lang="en-US" sz="3600" b="1" i="1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hoặc</a:t>
            </a:r>
            <a:r>
              <a:rPr lang="en-US" sz="3600" dirty="0">
                <a:latin typeface="+mj-lt"/>
              </a:rPr>
              <a:t> </a:t>
            </a:r>
            <a:r>
              <a:rPr lang="en-US" sz="3600" b="1" i="1" dirty="0">
                <a:latin typeface="+mj-lt"/>
              </a:rPr>
              <a:t>au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thay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cho</a:t>
            </a:r>
            <a:r>
              <a:rPr lang="en-US" sz="3600" dirty="0">
                <a:latin typeface="+mj-lt"/>
              </a:rPr>
              <a:t> ô </a:t>
            </a:r>
            <a:r>
              <a:rPr lang="en-US" sz="3600" dirty="0" err="1">
                <a:latin typeface="+mj-lt"/>
              </a:rPr>
              <a:t>vuông</a:t>
            </a:r>
            <a:r>
              <a:rPr lang="en-US" sz="3600" dirty="0">
                <a:latin typeface="+mj-lt"/>
              </a:rPr>
              <a:t>.</a:t>
            </a:r>
            <a:endParaRPr lang="vi-VN" sz="3600" dirty="0">
              <a:latin typeface="+mj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ACE2706-C72A-498B-9865-BC0B53E9D29C}"/>
              </a:ext>
            </a:extLst>
          </p:cNvPr>
          <p:cNvSpPr/>
          <p:nvPr/>
        </p:nvSpPr>
        <p:spPr>
          <a:xfrm>
            <a:off x="1806766" y="949727"/>
            <a:ext cx="1084059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250000"/>
              </a:lnSpc>
              <a:buFontTx/>
              <a:buChar char="-"/>
            </a:pPr>
            <a:r>
              <a:rPr lang="en-US" sz="3600" dirty="0" err="1">
                <a:latin typeface="+mj-lt"/>
              </a:rPr>
              <a:t>Hàng</a:t>
            </a:r>
            <a:r>
              <a:rPr lang="en-US" sz="3600" dirty="0">
                <a:latin typeface="+mj-lt"/>
              </a:rPr>
              <a:t> c </a:t>
            </a:r>
            <a:r>
              <a:rPr lang="en-US" sz="3600" dirty="0" smtClean="0">
                <a:latin typeface="+mj-lt"/>
              </a:rPr>
              <a:t>     </a:t>
            </a:r>
            <a:r>
              <a:rPr lang="en-US" sz="3600" dirty="0" err="1">
                <a:latin typeface="+mj-lt"/>
              </a:rPr>
              <a:t>trước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cổng</a:t>
            </a:r>
            <a:r>
              <a:rPr lang="en-US" sz="3600" dirty="0">
                <a:latin typeface="+mj-lt"/>
              </a:rPr>
              <a:t> </a:t>
            </a:r>
            <a:r>
              <a:rPr lang="en-US" sz="3600">
                <a:latin typeface="+mj-lt"/>
              </a:rPr>
              <a:t>c     </a:t>
            </a:r>
            <a:r>
              <a:rPr lang="en-US" sz="3600" smtClean="0">
                <a:latin typeface="+mj-lt"/>
              </a:rPr>
              <a:t>  vút</a:t>
            </a:r>
            <a:r>
              <a:rPr lang="en-US" sz="3600" dirty="0">
                <a:latin typeface="+mj-lt"/>
              </a:rPr>
              <a:t>.</a:t>
            </a:r>
          </a:p>
          <a:p>
            <a:pPr marL="285750" indent="-285750" algn="just">
              <a:lnSpc>
                <a:spcPct val="250000"/>
              </a:lnSpc>
              <a:buFontTx/>
              <a:buChar char="-"/>
            </a:pPr>
            <a:r>
              <a:rPr lang="en-US" sz="3600" dirty="0" err="1">
                <a:latin typeface="+mj-lt"/>
              </a:rPr>
              <a:t>Cây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bưởi</a:t>
            </a:r>
            <a:r>
              <a:rPr lang="en-US" sz="3600" dirty="0">
                <a:latin typeface="+mj-lt"/>
              </a:rPr>
              <a:t> </a:t>
            </a:r>
            <a:r>
              <a:rPr lang="en-US" sz="3600">
                <a:latin typeface="+mj-lt"/>
              </a:rPr>
              <a:t>s      </a:t>
            </a:r>
            <a:r>
              <a:rPr lang="en-US" sz="3600" smtClean="0">
                <a:latin typeface="+mj-lt"/>
              </a:rPr>
              <a:t>nhà </a:t>
            </a:r>
            <a:r>
              <a:rPr lang="en-US" sz="3600" dirty="0" err="1">
                <a:latin typeface="+mj-lt"/>
              </a:rPr>
              <a:t>sai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trĩu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quả</a:t>
            </a:r>
            <a:r>
              <a:rPr lang="en-US" sz="3600" dirty="0">
                <a:latin typeface="+mj-lt"/>
              </a:rPr>
              <a:t>.</a:t>
            </a:r>
            <a:endParaRPr lang="vi-VN" sz="3600" dirty="0">
              <a:latin typeface="+mj-lt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4BEF963-5ABC-421C-B182-75A06E9DB50B}"/>
              </a:ext>
            </a:extLst>
          </p:cNvPr>
          <p:cNvGrpSpPr/>
          <p:nvPr/>
        </p:nvGrpSpPr>
        <p:grpSpPr>
          <a:xfrm>
            <a:off x="3479054" y="1652378"/>
            <a:ext cx="566306" cy="417689"/>
            <a:chOff x="7507111" y="2996098"/>
            <a:chExt cx="417689" cy="41768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D011C94-85B0-4FAF-A024-EDEC8A78F34D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+mj-lt"/>
              </a:endParaRP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B0BF6DE-F716-4723-A131-3261E8FCA8FB}"/>
                </a:ext>
              </a:extLst>
            </p:cNvPr>
            <p:cNvCxnSpPr>
              <a:stCxn id="5" idx="0"/>
              <a:endCxn id="5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94608F81-E2AF-4D82-96EA-408A79496F7D}"/>
                </a:ext>
              </a:extLst>
            </p:cNvPr>
            <p:cNvCxnSpPr>
              <a:stCxn id="5" idx="3"/>
              <a:endCxn id="5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C04F90E0-BA0E-48CF-8441-169D2059222B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2F86164B-664C-423F-A046-C63388CCCC0D}"/>
              </a:ext>
            </a:extLst>
          </p:cNvPr>
          <p:cNvSpPr txBox="1"/>
          <p:nvPr/>
        </p:nvSpPr>
        <p:spPr>
          <a:xfrm>
            <a:off x="3420689" y="1538056"/>
            <a:ext cx="6830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au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E7DB3B8-8055-47A4-8609-2E704A066FD8}"/>
              </a:ext>
            </a:extLst>
          </p:cNvPr>
          <p:cNvGrpSpPr/>
          <p:nvPr/>
        </p:nvGrpSpPr>
        <p:grpSpPr>
          <a:xfrm>
            <a:off x="6403204" y="1666447"/>
            <a:ext cx="566306" cy="417689"/>
            <a:chOff x="7507111" y="2996098"/>
            <a:chExt cx="417689" cy="41768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F79D305-B691-4F1A-BEDD-F55CA14909E2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+mj-lt"/>
              </a:endParaRP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94DFFD5-E944-4983-9701-0DC51A3D2070}"/>
                </a:ext>
              </a:extLst>
            </p:cNvPr>
            <p:cNvCxnSpPr>
              <a:stCxn id="11" idx="0"/>
              <a:endCxn id="11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050D34C-E239-4756-BB56-79D90E78B5D9}"/>
                </a:ext>
              </a:extLst>
            </p:cNvPr>
            <p:cNvCxnSpPr>
              <a:stCxn id="11" idx="3"/>
              <a:endCxn id="11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C4B4888-F88D-4818-B056-0103FFA2CCE8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4401EE63-D1E4-475F-94EC-F538D73896D6}"/>
              </a:ext>
            </a:extLst>
          </p:cNvPr>
          <p:cNvSpPr txBox="1"/>
          <p:nvPr/>
        </p:nvSpPr>
        <p:spPr>
          <a:xfrm>
            <a:off x="6336409" y="993896"/>
            <a:ext cx="69989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+mj-lt"/>
              </a:rPr>
              <a:t>   </a:t>
            </a:r>
            <a:r>
              <a:rPr lang="en-US" sz="3600" b="1" dirty="0" err="1" smtClean="0">
                <a:solidFill>
                  <a:srgbClr val="FF0000"/>
                </a:solidFill>
                <a:latin typeface="+mj-lt"/>
              </a:rPr>
              <a:t>ao</a:t>
            </a:r>
            <a:endParaRPr lang="en-US" sz="3600" b="1" dirty="0">
              <a:solidFill>
                <a:srgbClr val="FF0000"/>
              </a:solidFill>
              <a:latin typeface="+mj-lt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D48D5FA-44EF-42D3-8058-D18FC51D1AD8}"/>
              </a:ext>
            </a:extLst>
          </p:cNvPr>
          <p:cNvGrpSpPr/>
          <p:nvPr/>
        </p:nvGrpSpPr>
        <p:grpSpPr>
          <a:xfrm>
            <a:off x="4108933" y="3040930"/>
            <a:ext cx="566306" cy="417689"/>
            <a:chOff x="7507111" y="2996098"/>
            <a:chExt cx="417689" cy="417689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9F0ADC5-9FB8-4EC4-BA1F-C5775855C6AE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+mj-lt"/>
              </a:endParaRP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5B11250F-F161-4EA6-B025-3AEA08DA76C3}"/>
                </a:ext>
              </a:extLst>
            </p:cNvPr>
            <p:cNvCxnSpPr>
              <a:stCxn id="17" idx="0"/>
              <a:endCxn id="17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F537724-1879-443C-BDCD-E90E0A5ADA57}"/>
                </a:ext>
              </a:extLst>
            </p:cNvPr>
            <p:cNvCxnSpPr>
              <a:stCxn id="17" idx="3"/>
              <a:endCxn id="17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65351BA7-16FE-412A-A6DE-30072512D5C7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DED8A7BD-FC60-4CA0-9C35-AC468F64FE46}"/>
              </a:ext>
            </a:extLst>
          </p:cNvPr>
          <p:cNvSpPr txBox="1"/>
          <p:nvPr/>
        </p:nvSpPr>
        <p:spPr>
          <a:xfrm>
            <a:off x="4045360" y="2899713"/>
            <a:ext cx="12193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au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B3312FE-DAEC-4439-9CC6-678ECD40FA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0295" y="3621737"/>
            <a:ext cx="6973590" cy="2772023"/>
          </a:xfrm>
          <a:prstGeom prst="rect">
            <a:avLst/>
          </a:prstGeom>
        </p:spPr>
      </p:pic>
      <p:sp>
        <p:nvSpPr>
          <p:cNvPr id="23" name="Rounded Rectangle 22"/>
          <p:cNvSpPr/>
          <p:nvPr/>
        </p:nvSpPr>
        <p:spPr>
          <a:xfrm>
            <a:off x="9223415" y="116400"/>
            <a:ext cx="2968585" cy="20313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997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9" grpId="0"/>
      <p:bldP spid="15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223415" y="116400"/>
            <a:ext cx="2968585" cy="20313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9223414" y="68368"/>
            <a:ext cx="2968585" cy="20313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07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6">
            <a:extLst>
              <a:ext uri="{FF2B5EF4-FFF2-40B4-BE49-F238E27FC236}">
                <a16:creationId xmlns:a16="http://schemas.microsoft.com/office/drawing/2014/main" id="{DE7C73A4-796D-994F-9362-C7FA7877F8D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6082" y="923151"/>
            <a:ext cx="7556500" cy="4241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38473" y="2044260"/>
            <a:ext cx="4687694" cy="13665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sz="4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endParaRPr lang="en-US" sz="40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lnSpc>
                <a:spcPct val="107000"/>
              </a:lnSpc>
            </a:pPr>
            <a:r>
              <a:rPr lang="en-US" sz="4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endParaRPr lang="en-US" sz="2000" b="1" i="1" dirty="0">
              <a:solidFill>
                <a:srgbClr val="FF000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pic>
        <p:nvPicPr>
          <p:cNvPr id="5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122" y="3694803"/>
            <a:ext cx="2235623" cy="29402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90004" y="3044051"/>
            <a:ext cx="2001996" cy="3682103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311249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9223415" y="116400"/>
            <a:ext cx="2968585" cy="20313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29"/>
          <a:stretch/>
        </p:blipFill>
        <p:spPr>
          <a:xfrm>
            <a:off x="1583030" y="250986"/>
            <a:ext cx="9097020" cy="6607014"/>
          </a:xfrm>
          <a:prstGeom prst="rect">
            <a:avLst/>
          </a:prstGeom>
        </p:spPr>
      </p:pic>
      <p:sp>
        <p:nvSpPr>
          <p:cNvPr id="16" name="Text Box 10"/>
          <p:cNvSpPr txBox="1"/>
          <p:nvPr/>
        </p:nvSpPr>
        <p:spPr>
          <a:xfrm>
            <a:off x="2326333" y="1013342"/>
            <a:ext cx="8163141" cy="581025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0" noProof="0" smtClean="0"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kumimoji="0" lang="en-US" sz="3200" b="1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kumimoji="0" lang="en-US" sz="3200" b="1" i="0" u="none" strike="noStrike" kern="0" cap="none" spc="0" normalizeH="0" baseline="0" noProof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16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2021   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 Box 135"/>
          <p:cNvSpPr txBox="1"/>
          <p:nvPr/>
        </p:nvSpPr>
        <p:spPr>
          <a:xfrm>
            <a:off x="4275693" y="2249827"/>
            <a:ext cx="3767007" cy="581660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kern="1200" dirty="0" err="1" smtClean="0">
                <a:solidFill>
                  <a:srgbClr val="FF0000"/>
                </a:solidFill>
                <a:effectLst/>
                <a:latin typeface="HP001 4 hàng" panose="020B0603050302020204" pitchFamily="34" charset="0"/>
                <a:ea typeface="Arial-Rounded"/>
                <a:cs typeface="Arial-Rounded"/>
              </a:rPr>
              <a:t>Trò</a:t>
            </a:r>
            <a:r>
              <a:rPr lang="en-US" sz="2800" b="1" kern="1200" dirty="0" smtClean="0">
                <a:solidFill>
                  <a:srgbClr val="FF0000"/>
                </a:solidFill>
                <a:effectLst/>
                <a:latin typeface="HP001 4 hàng" panose="020B0603050302020204" pitchFamily="34" charset="0"/>
                <a:ea typeface="Arial-Rounded"/>
                <a:cs typeface="Arial-Rounded"/>
              </a:rPr>
              <a:t> </a:t>
            </a:r>
            <a:r>
              <a:rPr lang="en-US" sz="2800" b="1" kern="1200" dirty="0" err="1" smtClean="0">
                <a:solidFill>
                  <a:srgbClr val="FF0000"/>
                </a:solidFill>
                <a:effectLst/>
                <a:latin typeface="HP001 4 hàng" panose="020B0603050302020204" pitchFamily="34" charset="0"/>
                <a:ea typeface="Arial-Rounded"/>
                <a:cs typeface="Arial-Rounded"/>
              </a:rPr>
              <a:t>chơi</a:t>
            </a:r>
            <a:r>
              <a:rPr lang="en-US" sz="2800" b="1" kern="1200" dirty="0" smtClean="0">
                <a:solidFill>
                  <a:srgbClr val="FF0000"/>
                </a:solidFill>
                <a:effectLst/>
                <a:latin typeface="HP001 4 hàng" panose="020B0603050302020204" pitchFamily="34" charset="0"/>
                <a:ea typeface="Arial-Rounded"/>
                <a:cs typeface="Arial-Rounded"/>
              </a:rPr>
              <a:t> </a:t>
            </a:r>
            <a:r>
              <a:rPr lang="en-US" sz="2800" b="1" kern="1200" dirty="0" err="1" smtClean="0">
                <a:solidFill>
                  <a:srgbClr val="FF0000"/>
                </a:solidFill>
                <a:effectLst/>
                <a:latin typeface="HP001 4 hàng" panose="020B0603050302020204" pitchFamily="34" charset="0"/>
                <a:ea typeface="Arial-Rounded"/>
                <a:cs typeface="Arial-Rounded"/>
              </a:rPr>
              <a:t>của</a:t>
            </a:r>
            <a:r>
              <a:rPr lang="en-US" sz="2800" b="1" kern="1200" dirty="0" smtClean="0">
                <a:solidFill>
                  <a:srgbClr val="FF0000"/>
                </a:solidFill>
                <a:effectLst/>
                <a:latin typeface="HP001 4 hàng" panose="020B0603050302020204" pitchFamily="34" charset="0"/>
                <a:ea typeface="Arial-Rounded"/>
                <a:cs typeface="Arial-Rounded"/>
              </a:rPr>
              <a:t> </a:t>
            </a:r>
            <a:r>
              <a:rPr lang="en-US" sz="2800" b="1" kern="1200" dirty="0" err="1" smtClean="0">
                <a:solidFill>
                  <a:srgbClr val="FF0000"/>
                </a:solidFill>
                <a:effectLst/>
                <a:latin typeface="HP001 4 hàng" panose="020B0603050302020204" pitchFamily="34" charset="0"/>
                <a:ea typeface="Arial-Rounded"/>
                <a:cs typeface="Arial-Rounded"/>
              </a:rPr>
              <a:t>bố</a:t>
            </a:r>
            <a:endParaRPr lang="en-US" sz="14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65422" y="97464"/>
            <a:ext cx="9097020" cy="673716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 Box 135"/>
          <p:cNvSpPr txBox="1"/>
          <p:nvPr/>
        </p:nvSpPr>
        <p:spPr>
          <a:xfrm>
            <a:off x="4964378" y="1650920"/>
            <a:ext cx="2076124" cy="581660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kern="1200" dirty="0" err="1" smtClean="0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Arial-Rounded"/>
                <a:cs typeface="Arial-Rounded"/>
              </a:rPr>
              <a:t>Chính</a:t>
            </a:r>
            <a:r>
              <a:rPr lang="en-US" sz="2800" b="1" kern="1200" dirty="0" smtClean="0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Arial-Rounded"/>
                <a:cs typeface="Arial-Rounded"/>
              </a:rPr>
              <a:t> </a:t>
            </a:r>
            <a:r>
              <a:rPr lang="en-US" sz="2800" b="1" kern="1200" dirty="0" err="1" smtClean="0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Arial-Rounded"/>
                <a:cs typeface="Arial-Rounded"/>
              </a:rPr>
              <a:t>tả</a:t>
            </a:r>
            <a:endParaRPr lang="en-US" sz="1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431AFA33-AE91-4A61-A807-3A28EC7602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559" t="6591" b="4038"/>
          <a:stretch/>
        </p:blipFill>
        <p:spPr>
          <a:xfrm>
            <a:off x="-821841" y="0"/>
            <a:ext cx="5668841" cy="685800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B084D209-23B3-4351-8DDB-9DF7E55EAE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4580" y="1708699"/>
            <a:ext cx="1056732" cy="1007960"/>
          </a:xfrm>
          <a:prstGeom prst="rect">
            <a:avLst/>
          </a:prstGeom>
        </p:spPr>
      </p:pic>
      <p:pic>
        <p:nvPicPr>
          <p:cNvPr id="55" name="图片 54">
            <a:extLst>
              <a:ext uri="{FF2B5EF4-FFF2-40B4-BE49-F238E27FC236}">
                <a16:creationId xmlns:a16="http://schemas.microsoft.com/office/drawing/2014/main" id="{8A48957D-0930-4CC6-BD89-09BECFA4F1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1097" y="2974973"/>
            <a:ext cx="1056732" cy="10079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95467" y="3295669"/>
            <a:ext cx="4105342" cy="55393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.    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41984" y="4388646"/>
            <a:ext cx="4101367" cy="55393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28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Phân</a:t>
            </a:r>
            <a:r>
              <a:rPr lang="en-US" sz="28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biệt</a:t>
            </a:r>
            <a:r>
              <a:rPr lang="en-US" sz="28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n/l: </a:t>
            </a:r>
            <a:r>
              <a:rPr lang="en-US" sz="28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ao</a:t>
            </a:r>
            <a:r>
              <a:rPr lang="en-US" sz="28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/au</a:t>
            </a:r>
          </a:p>
        </p:txBody>
      </p:sp>
      <p:sp>
        <p:nvSpPr>
          <p:cNvPr id="10" name="文本框 22">
            <a:extLst>
              <a:ext uri="{FF2B5EF4-FFF2-40B4-BE49-F238E27FC236}">
                <a16:creationId xmlns:a16="http://schemas.microsoft.com/office/drawing/2014/main" id="{0C9928D3-15CE-463A-8DD4-D2BDB8DB2C15}"/>
              </a:ext>
            </a:extLst>
          </p:cNvPr>
          <p:cNvSpPr txBox="1"/>
          <p:nvPr/>
        </p:nvSpPr>
        <p:spPr>
          <a:xfrm>
            <a:off x="2815055" y="321709"/>
            <a:ext cx="55892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 err="1" smtClean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Yêu</a:t>
            </a:r>
            <a:r>
              <a:rPr lang="en-US" altLang="zh-CN" sz="5400" dirty="0" smtClean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5400" dirty="0" err="1" smtClean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cầu</a:t>
            </a:r>
            <a:r>
              <a:rPr lang="en-US" altLang="zh-CN" sz="5400" dirty="0" smtClean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5400" dirty="0" err="1" smtClean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cần</a:t>
            </a:r>
            <a:r>
              <a:rPr lang="en-US" altLang="zh-CN" sz="5400" dirty="0" smtClean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5400" dirty="0" err="1" smtClean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đạt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pic>
        <p:nvPicPr>
          <p:cNvPr id="11" name="图片 54">
            <a:extLst>
              <a:ext uri="{FF2B5EF4-FFF2-40B4-BE49-F238E27FC236}">
                <a16:creationId xmlns:a16="http://schemas.microsoft.com/office/drawing/2014/main" id="{8A48957D-0930-4CC6-BD89-09BECFA4F1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1097" y="4161633"/>
            <a:ext cx="1056732" cy="100796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147783" y="1829015"/>
            <a:ext cx="7898101" cy="1415708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28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Trình</a:t>
            </a:r>
            <a:r>
              <a:rPr lang="en-US" sz="28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bày</a:t>
            </a:r>
            <a:r>
              <a:rPr lang="en-US" sz="28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đúng</a:t>
            </a:r>
            <a:r>
              <a:rPr lang="en-US" sz="28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chính 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tả một đoạn 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ắ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n theo hình thức nghe – viết </a:t>
            </a: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92000" cy="4572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719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9223415" y="116400"/>
            <a:ext cx="2968585" cy="20313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8" name="Text Box 135"/>
          <p:cNvSpPr txBox="1"/>
          <p:nvPr/>
        </p:nvSpPr>
        <p:spPr>
          <a:xfrm>
            <a:off x="4275693" y="1570192"/>
            <a:ext cx="3767007" cy="581660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kern="1200" dirty="0" err="1" smtClean="0">
                <a:solidFill>
                  <a:srgbClr val="FF0000"/>
                </a:solidFill>
                <a:effectLst/>
                <a:latin typeface="HP001 4 hàng" panose="020B0603050302020204" pitchFamily="34" charset="0"/>
                <a:ea typeface="Arial-Rounded"/>
                <a:cs typeface="Arial-Rounded"/>
              </a:rPr>
              <a:t>Trò</a:t>
            </a:r>
            <a:r>
              <a:rPr lang="en-US" sz="2800" b="1" kern="1200" dirty="0" smtClean="0">
                <a:solidFill>
                  <a:srgbClr val="FF0000"/>
                </a:solidFill>
                <a:effectLst/>
                <a:latin typeface="HP001 4 hàng" panose="020B0603050302020204" pitchFamily="34" charset="0"/>
                <a:ea typeface="Arial-Rounded"/>
                <a:cs typeface="Arial-Rounded"/>
              </a:rPr>
              <a:t> </a:t>
            </a:r>
            <a:r>
              <a:rPr lang="en-US" sz="2800" b="1" kern="1200" dirty="0" err="1" smtClean="0">
                <a:solidFill>
                  <a:srgbClr val="FF0000"/>
                </a:solidFill>
                <a:effectLst/>
                <a:latin typeface="HP001 4 hàng" panose="020B0603050302020204" pitchFamily="34" charset="0"/>
                <a:ea typeface="Arial-Rounded"/>
                <a:cs typeface="Arial-Rounded"/>
              </a:rPr>
              <a:t>chơi</a:t>
            </a:r>
            <a:r>
              <a:rPr lang="en-US" sz="2800" b="1" kern="1200" dirty="0" smtClean="0">
                <a:solidFill>
                  <a:srgbClr val="FF0000"/>
                </a:solidFill>
                <a:effectLst/>
                <a:latin typeface="HP001 4 hàng" panose="020B0603050302020204" pitchFamily="34" charset="0"/>
                <a:ea typeface="Arial-Rounded"/>
                <a:cs typeface="Arial-Rounded"/>
              </a:rPr>
              <a:t> </a:t>
            </a:r>
            <a:r>
              <a:rPr lang="en-US" sz="2800" b="1" kern="1200" dirty="0" err="1" smtClean="0">
                <a:solidFill>
                  <a:srgbClr val="FF0000"/>
                </a:solidFill>
                <a:effectLst/>
                <a:latin typeface="HP001 4 hàng" panose="020B0603050302020204" pitchFamily="34" charset="0"/>
                <a:ea typeface="Arial-Rounded"/>
                <a:cs typeface="Arial-Rounded"/>
              </a:rPr>
              <a:t>của</a:t>
            </a:r>
            <a:r>
              <a:rPr lang="en-US" sz="2800" b="1" kern="1200" dirty="0" smtClean="0">
                <a:solidFill>
                  <a:srgbClr val="FF0000"/>
                </a:solidFill>
                <a:effectLst/>
                <a:latin typeface="HP001 4 hàng" panose="020B0603050302020204" pitchFamily="34" charset="0"/>
                <a:ea typeface="Arial-Rounded"/>
                <a:cs typeface="Arial-Rounded"/>
              </a:rPr>
              <a:t> </a:t>
            </a:r>
            <a:r>
              <a:rPr lang="en-US" sz="2800" b="1" kern="1200" dirty="0" err="1" smtClean="0">
                <a:solidFill>
                  <a:srgbClr val="FF0000"/>
                </a:solidFill>
                <a:effectLst/>
                <a:latin typeface="HP001 4 hàng" panose="020B0603050302020204" pitchFamily="34" charset="0"/>
                <a:ea typeface="Arial-Rounded"/>
                <a:cs typeface="Arial-Rounded"/>
              </a:rPr>
              <a:t>bố</a:t>
            </a:r>
            <a:endParaRPr lang="en-US" sz="14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65422" y="97464"/>
            <a:ext cx="9097020" cy="673716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8"/>
          <p:cNvSpPr txBox="1"/>
          <p:nvPr/>
        </p:nvSpPr>
        <p:spPr>
          <a:xfrm>
            <a:off x="1790957" y="2265771"/>
            <a:ext cx="12651740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1">
              <a:defRPr/>
            </a:pP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Đến bữa ăn, nhìn hai bàn tay của Hường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lễ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phép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16A117D-BE6F-4CB2-8CD8-0E929EBA4CF1}"/>
              </a:ext>
            </a:extLst>
          </p:cNvPr>
          <p:cNvSpPr txBox="1"/>
          <p:nvPr/>
        </p:nvSpPr>
        <p:spPr>
          <a:xfrm>
            <a:off x="1699708" y="2849809"/>
            <a:ext cx="12651740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đón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bát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cơm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,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mẹ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lại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nhớ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đến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lúc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hai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bố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con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chơi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với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  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4D30BA0-8073-45BB-BA90-4B0F13440872}"/>
              </a:ext>
            </a:extLst>
          </p:cNvPr>
          <p:cNvSpPr txBox="1"/>
          <p:nvPr/>
        </p:nvSpPr>
        <p:spPr>
          <a:xfrm>
            <a:off x="1662637" y="3465992"/>
            <a:ext cx="12651740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</a:rPr>
              <a:t>nhau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</a:rPr>
              <a:t>.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</a:rPr>
              <a:t>Mẹ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</a:rPr>
              <a:t> nghĩ,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</a:rPr>
              <a:t>Hường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</a:rPr>
              <a:t>không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</a:rPr>
              <a:t>biết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</a:rPr>
              <a:t> </a:t>
            </a:r>
            <a:r>
              <a:rPr lang="en-US" altLang="en-US" sz="28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/>
              </a:rPr>
              <a:t>ǟ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</a:rPr>
              <a:t>ằng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</a:rPr>
              <a:t>ngay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</a:rPr>
              <a:t>trong</a:t>
            </a:r>
            <a:r>
              <a:rPr lang="en-US" altLang="en-US" sz="28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trò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</a:rPr>
              <a:t> 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ea typeface="Arial-Rounded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6F46A85-DA4D-484D-AF37-EA55DC390E56}"/>
              </a:ext>
            </a:extLst>
          </p:cNvPr>
          <p:cNvSpPr txBox="1"/>
          <p:nvPr/>
        </p:nvSpPr>
        <p:spPr>
          <a:xfrm>
            <a:off x="1653112" y="4060663"/>
            <a:ext cx="12651740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chơi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ấy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,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bố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đã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dạy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con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một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nết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ngoan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76109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/>
          <a:srcRect l="13436" r="12967"/>
          <a:stretch/>
        </p:blipFill>
        <p:spPr>
          <a:xfrm>
            <a:off x="0" y="6092786"/>
            <a:ext cx="16370573" cy="80474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"/>
          <a:srcRect l="13436" t="84985" r="12967" b="6114"/>
          <a:stretch/>
        </p:blipFill>
        <p:spPr>
          <a:xfrm>
            <a:off x="-57151" y="0"/>
            <a:ext cx="16370573" cy="3124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81975" y="2869278"/>
            <a:ext cx="9613827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viết </a:t>
            </a:r>
            <a:r>
              <a:rPr lang="en-US" sz="32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văn</a:t>
            </a: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cần viết như thế nào?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06002" y="1230308"/>
            <a:ext cx="11047361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32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văn</a:t>
            </a: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có những chữ nào viết hoa?</a:t>
            </a:r>
          </a:p>
        </p:txBody>
      </p:sp>
      <p:sp>
        <p:nvSpPr>
          <p:cNvPr id="12" name="五角星 32"/>
          <p:cNvSpPr/>
          <p:nvPr/>
        </p:nvSpPr>
        <p:spPr>
          <a:xfrm rot="2121297">
            <a:off x="11785778" y="1007192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 b="1">
              <a:solidFill>
                <a:prstClr val="white"/>
              </a:solidFill>
            </a:endParaRPr>
          </a:p>
        </p:txBody>
      </p:sp>
      <p:sp>
        <p:nvSpPr>
          <p:cNvPr id="13" name="五角星 36"/>
          <p:cNvSpPr/>
          <p:nvPr/>
        </p:nvSpPr>
        <p:spPr>
          <a:xfrm rot="2755789">
            <a:off x="9981335" y="144569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 b="1">
              <a:solidFill>
                <a:prstClr val="white"/>
              </a:solidFill>
            </a:endParaRPr>
          </a:p>
        </p:txBody>
      </p:sp>
      <p:sp>
        <p:nvSpPr>
          <p:cNvPr id="14" name="五角星 35"/>
          <p:cNvSpPr/>
          <p:nvPr/>
        </p:nvSpPr>
        <p:spPr>
          <a:xfrm rot="19384917">
            <a:off x="10701549" y="66256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 b="1">
              <a:solidFill>
                <a:prstClr val="white"/>
              </a:solidFill>
            </a:endParaRPr>
          </a:p>
        </p:txBody>
      </p:sp>
      <p:sp>
        <p:nvSpPr>
          <p:cNvPr id="15" name="五角星 34"/>
          <p:cNvSpPr/>
          <p:nvPr/>
        </p:nvSpPr>
        <p:spPr>
          <a:xfrm rot="337835">
            <a:off x="11573210" y="-28478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 b="1">
              <a:solidFill>
                <a:prstClr val="white"/>
              </a:solidFill>
            </a:endParaRPr>
          </a:p>
        </p:txBody>
      </p:sp>
      <p:sp>
        <p:nvSpPr>
          <p:cNvPr id="16" name="五角星 36"/>
          <p:cNvSpPr/>
          <p:nvPr/>
        </p:nvSpPr>
        <p:spPr>
          <a:xfrm rot="20248740">
            <a:off x="11670957" y="1651895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 b="1">
              <a:solidFill>
                <a:prstClr val="white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3319" y="5781578"/>
            <a:ext cx="12211050" cy="1104900"/>
          </a:xfrm>
          <a:prstGeom prst="rect">
            <a:avLst/>
          </a:prstGeom>
        </p:spPr>
      </p:pic>
      <p:pic>
        <p:nvPicPr>
          <p:cNvPr id="1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43" y="4715624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109" b="97764" l="0" r="53514">
                        <a14:foregroundMark x1="22045" y1="66134" x2="21725" y2="70288"/>
                        <a14:foregroundMark x1="36102" y1="58786" x2="36102" y2="6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228" r="47031"/>
          <a:stretch/>
        </p:blipFill>
        <p:spPr>
          <a:xfrm>
            <a:off x="53443" y="-37687"/>
            <a:ext cx="977643" cy="1232391"/>
          </a:xfrm>
          <a:prstGeom prst="rect">
            <a:avLst/>
          </a:prstGeom>
        </p:spPr>
      </p:pic>
      <p:pic>
        <p:nvPicPr>
          <p:cNvPr id="21" name="图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86464" y="5026951"/>
            <a:ext cx="1320274" cy="182417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3" name="Group 22"/>
          <p:cNvGrpSpPr/>
          <p:nvPr/>
        </p:nvGrpSpPr>
        <p:grpSpPr>
          <a:xfrm>
            <a:off x="709309" y="1228110"/>
            <a:ext cx="857619" cy="614181"/>
            <a:chOff x="2485459" y="1975436"/>
            <a:chExt cx="1772914" cy="1393004"/>
          </a:xfrm>
        </p:grpSpPr>
        <p:pic>
          <p:nvPicPr>
            <p:cNvPr id="25" name="图片 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5459" y="1975436"/>
              <a:ext cx="1772914" cy="1393004"/>
            </a:xfrm>
            <a:prstGeom prst="rect">
              <a:avLst/>
            </a:prstGeom>
          </p:spPr>
        </p:pic>
        <p:pic>
          <p:nvPicPr>
            <p:cNvPr id="27" name="图片 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44" y="2576026"/>
              <a:ext cx="341348" cy="792414"/>
            </a:xfrm>
            <a:prstGeom prst="rect">
              <a:avLst/>
            </a:prstGeom>
          </p:spPr>
        </p:pic>
        <p:pic>
          <p:nvPicPr>
            <p:cNvPr id="29" name="图片 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9695" y="2331298"/>
              <a:ext cx="596041" cy="841269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685280" y="2553970"/>
            <a:ext cx="847302" cy="587251"/>
            <a:chOff x="5056546" y="1975436"/>
            <a:chExt cx="1772914" cy="1393004"/>
          </a:xfrm>
        </p:grpSpPr>
        <p:pic>
          <p:nvPicPr>
            <p:cNvPr id="33" name="图片 1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6546" y="1975436"/>
              <a:ext cx="1772914" cy="1393004"/>
            </a:xfrm>
            <a:prstGeom prst="rect">
              <a:avLst/>
            </a:prstGeom>
          </p:spPr>
        </p:pic>
        <p:pic>
          <p:nvPicPr>
            <p:cNvPr id="34" name="图片 3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9550" y="2383789"/>
              <a:ext cx="455161" cy="736288"/>
            </a:xfrm>
            <a:prstGeom prst="rect">
              <a:avLst/>
            </a:prstGeom>
          </p:spPr>
        </p:pic>
        <p:pic>
          <p:nvPicPr>
            <p:cNvPr id="35" name="图片 5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2409" y="2576026"/>
              <a:ext cx="469353" cy="792414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3889236" y="207166"/>
            <a:ext cx="5188262" cy="1177845"/>
            <a:chOff x="3889236" y="207166"/>
            <a:chExt cx="3494976" cy="967261"/>
          </a:xfrm>
        </p:grpSpPr>
        <p:sp>
          <p:nvSpPr>
            <p:cNvPr id="36" name="Cloud Callout 35"/>
            <p:cNvSpPr/>
            <p:nvPr/>
          </p:nvSpPr>
          <p:spPr>
            <a:xfrm>
              <a:off x="3889236" y="207166"/>
              <a:ext cx="3494976" cy="967261"/>
            </a:xfrm>
            <a:prstGeom prst="cloudCallou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327048" y="373839"/>
              <a:ext cx="2708274" cy="615489"/>
            </a:xfrm>
            <a:prstGeom prst="rect">
              <a:avLst/>
            </a:prstGeom>
            <a:noFill/>
          </p:spPr>
          <p:txBody>
            <a:bodyPr wrap="square" lIns="121855" tIns="60928" rIns="121855" bIns="60928" rtlCol="0">
              <a:spAutoFit/>
            </a:bodyPr>
            <a:lstStyle/>
            <a:p>
              <a:r>
                <a:rPr lang="en-US" sz="3200" b="1" dirty="0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Lưu ý khi viết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1506002" y="1990752"/>
            <a:ext cx="11047361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Viết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văn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riêng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493786" y="3714929"/>
            <a:ext cx="10429913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Khi viết chú ý viết đúng chính tả, các dấu ngắt nghỉ câu.</a:t>
            </a:r>
          </a:p>
        </p:txBody>
      </p:sp>
    </p:spTree>
    <p:extLst>
      <p:ext uri="{BB962C8B-B14F-4D97-AF65-F5344CB8AC3E}">
        <p14:creationId xmlns:p14="http://schemas.microsoft.com/office/powerpoint/2010/main" val="2832382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32" grpId="0"/>
      <p:bldP spid="3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0EA930-CFE7-48CF-8036-B30BCB7F20C7}"/>
              </a:ext>
            </a:extLst>
          </p:cNvPr>
          <p:cNvSpPr txBox="1"/>
          <p:nvPr/>
        </p:nvSpPr>
        <p:spPr>
          <a:xfrm>
            <a:off x="3565712" y="431206"/>
            <a:ext cx="536582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 err="1" smtClean="0">
                <a:solidFill>
                  <a:schemeClr val="accent1">
                    <a:lumMod val="50000"/>
                  </a:schemeClr>
                </a:solidFill>
                <a:latin typeface="HP001 4 hàng" pitchFamily="34" charset="0"/>
              </a:rPr>
              <a:t>Luyện</a:t>
            </a:r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latin typeface="HP001 4 hàng" pitchFamily="34" charset="0"/>
              </a:rPr>
              <a:t> </a:t>
            </a:r>
            <a:r>
              <a:rPr lang="en-US" sz="4400" b="1" dirty="0" err="1" smtClean="0">
                <a:solidFill>
                  <a:schemeClr val="accent1">
                    <a:lumMod val="50000"/>
                  </a:schemeClr>
                </a:solidFill>
                <a:latin typeface="HP001 4 hàng" pitchFamily="34" charset="0"/>
              </a:rPr>
              <a:t>viết</a:t>
            </a:r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latin typeface="HP001 4 hàng" pitchFamily="34" charset="0"/>
              </a:rPr>
              <a:t> </a:t>
            </a:r>
            <a:r>
              <a:rPr lang="en-US" sz="4400" b="1" dirty="0" err="1" smtClean="0">
                <a:solidFill>
                  <a:schemeClr val="accent1">
                    <a:lumMod val="50000"/>
                  </a:schemeClr>
                </a:solidFill>
                <a:latin typeface="HP001 4 hàng" pitchFamily="34" charset="0"/>
              </a:rPr>
              <a:t>từ</a:t>
            </a:r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latin typeface="HP001 4 hàng" pitchFamily="34" charset="0"/>
              </a:rPr>
              <a:t> </a:t>
            </a:r>
            <a:r>
              <a:rPr lang="en-US" sz="4400" b="1" dirty="0" err="1" smtClean="0">
                <a:solidFill>
                  <a:schemeClr val="accent1">
                    <a:lumMod val="50000"/>
                  </a:schemeClr>
                </a:solidFill>
                <a:latin typeface="HP001 4 hàng" pitchFamily="34" charset="0"/>
              </a:rPr>
              <a:t>khó</a:t>
            </a:r>
            <a:endParaRPr lang="en-US" sz="4400" b="1" dirty="0">
              <a:solidFill>
                <a:schemeClr val="accent1">
                  <a:lumMod val="50000"/>
                </a:schemeClr>
              </a:solidFill>
              <a:latin typeface="HP001 4 hàng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18368D6-B15B-47CF-9B97-E52AF9244180}"/>
              </a:ext>
            </a:extLst>
          </p:cNvPr>
          <p:cNvSpPr/>
          <p:nvPr/>
        </p:nvSpPr>
        <p:spPr>
          <a:xfrm>
            <a:off x="4316600" y="2079598"/>
            <a:ext cx="5996762" cy="854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latin typeface="+mj-lt"/>
              </a:rPr>
              <a:t>     </a:t>
            </a:r>
            <a:r>
              <a:rPr lang="en-US" sz="3600" b="1" dirty="0" err="1">
                <a:solidFill>
                  <a:srgbClr val="FF0000"/>
                </a:solidFill>
                <a:latin typeface="HP001 4 hàng" pitchFamily="34" charset="0"/>
              </a:rPr>
              <a:t>tay</a:t>
            </a:r>
            <a:endParaRPr lang="vi-VN" sz="36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6FD3B99-2DF8-4B07-8392-4213F5309D79}"/>
              </a:ext>
            </a:extLst>
          </p:cNvPr>
          <p:cNvSpPr/>
          <p:nvPr/>
        </p:nvSpPr>
        <p:spPr>
          <a:xfrm>
            <a:off x="4316600" y="2668042"/>
            <a:ext cx="5996762" cy="854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latin typeface="+mj-lt"/>
              </a:rPr>
              <a:t>     </a:t>
            </a:r>
            <a:r>
              <a:rPr lang="en-US" sz="3600" b="1" dirty="0" err="1">
                <a:solidFill>
                  <a:srgbClr val="FF0000"/>
                </a:solidFill>
                <a:latin typeface="HP001 4 hàng" pitchFamily="34" charset="0"/>
              </a:rPr>
              <a:t>nết</a:t>
            </a:r>
            <a:r>
              <a:rPr lang="en-US" sz="3600" b="1" dirty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itchFamily="34" charset="0"/>
              </a:rPr>
              <a:t>ngoan</a:t>
            </a:r>
            <a:endParaRPr lang="vi-VN" sz="36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FA03B41-0008-4EFA-BACF-8EB942862BBF}"/>
              </a:ext>
            </a:extLst>
          </p:cNvPr>
          <p:cNvSpPr/>
          <p:nvPr/>
        </p:nvSpPr>
        <p:spPr>
          <a:xfrm>
            <a:off x="4476088" y="2486863"/>
            <a:ext cx="233916" cy="233916"/>
          </a:xfrm>
          <a:prstGeom prst="ellipse">
            <a:avLst/>
          </a:prstGeom>
          <a:solidFill>
            <a:srgbClr val="FC7D77"/>
          </a:solidFill>
          <a:ln>
            <a:solidFill>
              <a:srgbClr val="FC7D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>
              <a:latin typeface="+mj-lt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E4ECE5A-8413-4E58-93D1-CBB16BE52D63}"/>
              </a:ext>
            </a:extLst>
          </p:cNvPr>
          <p:cNvSpPr/>
          <p:nvPr/>
        </p:nvSpPr>
        <p:spPr>
          <a:xfrm>
            <a:off x="4476088" y="3065270"/>
            <a:ext cx="233916" cy="233916"/>
          </a:xfrm>
          <a:prstGeom prst="ellipse">
            <a:avLst/>
          </a:prstGeom>
          <a:solidFill>
            <a:srgbClr val="FC7D77"/>
          </a:solidFill>
          <a:ln>
            <a:solidFill>
              <a:srgbClr val="FC7D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BB871D8-57BE-4DBD-BDC6-E11EC0E6699D}"/>
              </a:ext>
            </a:extLst>
          </p:cNvPr>
          <p:cNvSpPr/>
          <p:nvPr/>
        </p:nvSpPr>
        <p:spPr>
          <a:xfrm>
            <a:off x="4316600" y="3337294"/>
            <a:ext cx="5996762" cy="854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latin typeface="+mj-lt"/>
              </a:rPr>
              <a:t>     </a:t>
            </a:r>
            <a:r>
              <a:rPr lang="en-US" sz="3600" b="1" dirty="0" err="1">
                <a:solidFill>
                  <a:srgbClr val="FF0000"/>
                </a:solidFill>
                <a:latin typeface="HP001 4 hàng" pitchFamily="34" charset="0"/>
              </a:rPr>
              <a:t>trò</a:t>
            </a:r>
            <a:r>
              <a:rPr lang="en-US" sz="3600" b="1" dirty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itchFamily="34" charset="0"/>
              </a:rPr>
              <a:t>chơi</a:t>
            </a:r>
            <a:endParaRPr lang="vi-VN" sz="36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7656FEA-88AD-49EE-A750-49EDE2F8894A}"/>
              </a:ext>
            </a:extLst>
          </p:cNvPr>
          <p:cNvSpPr/>
          <p:nvPr/>
        </p:nvSpPr>
        <p:spPr>
          <a:xfrm>
            <a:off x="4476088" y="3734522"/>
            <a:ext cx="233916" cy="233916"/>
          </a:xfrm>
          <a:prstGeom prst="ellipse">
            <a:avLst/>
          </a:prstGeom>
          <a:solidFill>
            <a:srgbClr val="FC7D77"/>
          </a:solidFill>
          <a:ln>
            <a:solidFill>
              <a:srgbClr val="FC7D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>
              <a:latin typeface="+mj-lt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9223415" y="116400"/>
            <a:ext cx="2968585" cy="20313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944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 animBg="1"/>
      <p:bldP spid="6" grpId="0" animBg="1"/>
      <p:bldP spid="7" grpId="0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9223415" y="116400"/>
            <a:ext cx="2968585" cy="20313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29"/>
          <a:stretch/>
        </p:blipFill>
        <p:spPr>
          <a:xfrm>
            <a:off x="1623044" y="77991"/>
            <a:ext cx="9097020" cy="6737169"/>
          </a:xfrm>
          <a:prstGeom prst="rect">
            <a:avLst/>
          </a:prstGeom>
        </p:spPr>
      </p:pic>
      <p:sp>
        <p:nvSpPr>
          <p:cNvPr id="16" name="Text Box 10"/>
          <p:cNvSpPr txBox="1"/>
          <p:nvPr/>
        </p:nvSpPr>
        <p:spPr>
          <a:xfrm>
            <a:off x="2326333" y="888360"/>
            <a:ext cx="7555605" cy="581025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smtClean="0"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2021   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 Box 135"/>
          <p:cNvSpPr txBox="1"/>
          <p:nvPr/>
        </p:nvSpPr>
        <p:spPr>
          <a:xfrm>
            <a:off x="4275693" y="2113900"/>
            <a:ext cx="3767007" cy="581660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kern="1200" dirty="0" err="1" smtClean="0">
                <a:solidFill>
                  <a:srgbClr val="FF0000"/>
                </a:solidFill>
                <a:effectLst/>
                <a:latin typeface="HP001 4 hàng" panose="020B0603050302020204" pitchFamily="34" charset="0"/>
                <a:ea typeface="Arial-Rounded"/>
                <a:cs typeface="Arial-Rounded"/>
              </a:rPr>
              <a:t>Trò</a:t>
            </a:r>
            <a:r>
              <a:rPr lang="en-US" sz="2800" b="1" kern="1200" dirty="0" smtClean="0">
                <a:solidFill>
                  <a:srgbClr val="FF0000"/>
                </a:solidFill>
                <a:effectLst/>
                <a:latin typeface="HP001 4 hàng" panose="020B0603050302020204" pitchFamily="34" charset="0"/>
                <a:ea typeface="Arial-Rounded"/>
                <a:cs typeface="Arial-Rounded"/>
              </a:rPr>
              <a:t> </a:t>
            </a:r>
            <a:r>
              <a:rPr lang="en-US" sz="2800" b="1" kern="1200" dirty="0" err="1" smtClean="0">
                <a:solidFill>
                  <a:srgbClr val="FF0000"/>
                </a:solidFill>
                <a:effectLst/>
                <a:latin typeface="HP001 4 hàng" panose="020B0603050302020204" pitchFamily="34" charset="0"/>
                <a:ea typeface="Arial-Rounded"/>
                <a:cs typeface="Arial-Rounded"/>
              </a:rPr>
              <a:t>chơi</a:t>
            </a:r>
            <a:r>
              <a:rPr lang="en-US" sz="2800" b="1" kern="1200" dirty="0" smtClean="0">
                <a:solidFill>
                  <a:srgbClr val="FF0000"/>
                </a:solidFill>
                <a:effectLst/>
                <a:latin typeface="HP001 4 hàng" panose="020B0603050302020204" pitchFamily="34" charset="0"/>
                <a:ea typeface="Arial-Rounded"/>
                <a:cs typeface="Arial-Rounded"/>
              </a:rPr>
              <a:t> </a:t>
            </a:r>
            <a:r>
              <a:rPr lang="en-US" sz="2800" b="1" kern="1200" dirty="0" err="1" smtClean="0">
                <a:solidFill>
                  <a:srgbClr val="FF0000"/>
                </a:solidFill>
                <a:effectLst/>
                <a:latin typeface="HP001 4 hàng" panose="020B0603050302020204" pitchFamily="34" charset="0"/>
                <a:ea typeface="Arial-Rounded"/>
                <a:cs typeface="Arial-Rounded"/>
              </a:rPr>
              <a:t>của</a:t>
            </a:r>
            <a:r>
              <a:rPr lang="en-US" sz="2800" b="1" kern="1200" dirty="0" smtClean="0">
                <a:solidFill>
                  <a:srgbClr val="FF0000"/>
                </a:solidFill>
                <a:effectLst/>
                <a:latin typeface="HP001 4 hàng" panose="020B0603050302020204" pitchFamily="34" charset="0"/>
                <a:ea typeface="Arial-Rounded"/>
                <a:cs typeface="Arial-Rounded"/>
              </a:rPr>
              <a:t> </a:t>
            </a:r>
            <a:r>
              <a:rPr lang="en-US" sz="2800" b="1" kern="1200" dirty="0" err="1" smtClean="0">
                <a:solidFill>
                  <a:srgbClr val="FF0000"/>
                </a:solidFill>
                <a:effectLst/>
                <a:latin typeface="HP001 4 hàng" panose="020B0603050302020204" pitchFamily="34" charset="0"/>
                <a:ea typeface="Arial-Rounded"/>
                <a:cs typeface="Arial-Rounded"/>
              </a:rPr>
              <a:t>bố</a:t>
            </a:r>
            <a:endParaRPr lang="en-US" sz="14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27207" y="97464"/>
            <a:ext cx="9097020" cy="673716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 Box 135"/>
          <p:cNvSpPr txBox="1"/>
          <p:nvPr/>
        </p:nvSpPr>
        <p:spPr>
          <a:xfrm>
            <a:off x="4964378" y="1490279"/>
            <a:ext cx="2076124" cy="581660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kern="1200" dirty="0" err="1" smtClean="0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Arial-Rounded"/>
                <a:cs typeface="Arial-Rounded"/>
              </a:rPr>
              <a:t>Chính</a:t>
            </a:r>
            <a:r>
              <a:rPr lang="en-US" sz="2800" b="1" kern="1200" dirty="0" smtClean="0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Arial-Rounded"/>
                <a:cs typeface="Arial-Rounded"/>
              </a:rPr>
              <a:t> </a:t>
            </a:r>
            <a:r>
              <a:rPr lang="en-US" sz="2800" b="1" kern="1200" dirty="0" err="1" smtClean="0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Arial-Rounded"/>
                <a:cs typeface="Arial-Rounded"/>
              </a:rPr>
              <a:t>tả</a:t>
            </a:r>
            <a:endParaRPr lang="en-US" sz="1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Box 8"/>
          <p:cNvSpPr txBox="1"/>
          <p:nvPr/>
        </p:nvSpPr>
        <p:spPr>
          <a:xfrm>
            <a:off x="1790957" y="2809479"/>
            <a:ext cx="12651740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1">
              <a:defRPr/>
            </a:pP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Đến bữa ăn, nhìn hai bàn tay của Hường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lễ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phép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16A117D-BE6F-4CB2-8CD8-0E929EBA4CF1}"/>
              </a:ext>
            </a:extLst>
          </p:cNvPr>
          <p:cNvSpPr txBox="1"/>
          <p:nvPr/>
        </p:nvSpPr>
        <p:spPr>
          <a:xfrm>
            <a:off x="1699708" y="3393517"/>
            <a:ext cx="12651740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đón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bát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cơm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,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mẹ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lại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nhớ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đến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lúc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hai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bố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con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chơi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với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  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4D30BA0-8073-45BB-BA90-4B0F13440872}"/>
              </a:ext>
            </a:extLst>
          </p:cNvPr>
          <p:cNvSpPr txBox="1"/>
          <p:nvPr/>
        </p:nvSpPr>
        <p:spPr>
          <a:xfrm>
            <a:off x="1662637" y="4009700"/>
            <a:ext cx="12651740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</a:rPr>
              <a:t>nhau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</a:rPr>
              <a:t>.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</a:rPr>
              <a:t>Mẹ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</a:rPr>
              <a:t> nghĩ,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</a:rPr>
              <a:t>Hường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</a:rPr>
              <a:t>không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</a:rPr>
              <a:t>biết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</a:rPr>
              <a:t> </a:t>
            </a:r>
            <a:r>
              <a:rPr lang="en-US" altLang="en-US" sz="28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/>
              </a:rPr>
              <a:t>ǟ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</a:rPr>
              <a:t>ằng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</a:rPr>
              <a:t>ngay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</a:rPr>
              <a:t>trong</a:t>
            </a:r>
            <a:r>
              <a:rPr lang="en-US" altLang="en-US" sz="28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trò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</a:rPr>
              <a:t> 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ea typeface="Arial-Rounded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6F46A85-DA4D-484D-AF37-EA55DC390E56}"/>
              </a:ext>
            </a:extLst>
          </p:cNvPr>
          <p:cNvSpPr txBox="1"/>
          <p:nvPr/>
        </p:nvSpPr>
        <p:spPr>
          <a:xfrm>
            <a:off x="1653112" y="4604371"/>
            <a:ext cx="12651740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chơi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ấy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,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bố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đã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dạy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con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một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nết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ngoan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48306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22" grpId="1"/>
      <p:bldP spid="23" grpId="1"/>
      <p:bldP spid="24" grpId="1"/>
      <p:bldP spid="2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566" y="1546989"/>
            <a:ext cx="3284120" cy="34799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3436" t="84985" r="12967" b="6114"/>
          <a:stretch/>
        </p:blipFill>
        <p:spPr>
          <a:xfrm>
            <a:off x="-57151" y="0"/>
            <a:ext cx="12249151" cy="3124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7607" t="9720" r="7737" b="54882"/>
          <a:stretch/>
        </p:blipFill>
        <p:spPr>
          <a:xfrm>
            <a:off x="-13319" y="5781578"/>
            <a:ext cx="12211050" cy="11049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51" y="4851918"/>
            <a:ext cx="1508265" cy="196949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86464" y="5026951"/>
            <a:ext cx="1320274" cy="182417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五角星 32"/>
          <p:cNvSpPr/>
          <p:nvPr/>
        </p:nvSpPr>
        <p:spPr>
          <a:xfrm rot="2121297">
            <a:off x="11674938" y="1007192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 b="1">
              <a:solidFill>
                <a:prstClr val="white"/>
              </a:solidFill>
            </a:endParaRPr>
          </a:p>
        </p:txBody>
      </p:sp>
      <p:sp>
        <p:nvSpPr>
          <p:cNvPr id="12" name="五角星 36"/>
          <p:cNvSpPr/>
          <p:nvPr/>
        </p:nvSpPr>
        <p:spPr>
          <a:xfrm rot="2755789">
            <a:off x="9870495" y="144569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 b="1">
              <a:solidFill>
                <a:prstClr val="white"/>
              </a:solidFill>
            </a:endParaRPr>
          </a:p>
        </p:txBody>
      </p:sp>
      <p:sp>
        <p:nvSpPr>
          <p:cNvPr id="13" name="五角星 35"/>
          <p:cNvSpPr/>
          <p:nvPr/>
        </p:nvSpPr>
        <p:spPr>
          <a:xfrm rot="19384917">
            <a:off x="10646270" y="-97402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 b="1">
              <a:solidFill>
                <a:prstClr val="white"/>
              </a:solidFill>
            </a:endParaRPr>
          </a:p>
        </p:txBody>
      </p:sp>
      <p:sp>
        <p:nvSpPr>
          <p:cNvPr id="14" name="五角星 34"/>
          <p:cNvSpPr/>
          <p:nvPr/>
        </p:nvSpPr>
        <p:spPr>
          <a:xfrm rot="337835">
            <a:off x="11462370" y="-28478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 b="1">
              <a:solidFill>
                <a:prstClr val="white"/>
              </a:solidFill>
            </a:endParaRPr>
          </a:p>
        </p:txBody>
      </p:sp>
      <p:sp>
        <p:nvSpPr>
          <p:cNvPr id="15" name="五角星 36"/>
          <p:cNvSpPr/>
          <p:nvPr/>
        </p:nvSpPr>
        <p:spPr>
          <a:xfrm rot="20248740">
            <a:off x="11560117" y="1651895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 b="1">
              <a:solidFill>
                <a:prstClr val="white"/>
              </a:solidFill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1899234" y="489789"/>
            <a:ext cx="5398965" cy="768270"/>
            <a:chOff x="693241" y="945059"/>
            <a:chExt cx="5398965" cy="768270"/>
          </a:xfrm>
        </p:grpSpPr>
        <p:sp>
          <p:nvSpPr>
            <p:cNvPr id="29" name="Rounded Rectangle 28"/>
            <p:cNvSpPr/>
            <p:nvPr/>
          </p:nvSpPr>
          <p:spPr>
            <a:xfrm>
              <a:off x="693241" y="945059"/>
              <a:ext cx="3220853" cy="768270"/>
            </a:xfrm>
            <a:prstGeom prst="roundRect">
              <a:avLst/>
            </a:prstGeom>
            <a:noFill/>
            <a:ln w="28575">
              <a:solidFill>
                <a:schemeClr val="accent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93241" y="958427"/>
              <a:ext cx="5398965" cy="615489"/>
            </a:xfrm>
            <a:prstGeom prst="rect">
              <a:avLst/>
            </a:prstGeom>
            <a:noFill/>
          </p:spPr>
          <p:txBody>
            <a:bodyPr wrap="square" lIns="121855" tIns="60928" rIns="121855" bIns="60928" rtlCol="0">
              <a:spAutoFit/>
            </a:bodyPr>
            <a:lstStyle/>
            <a:p>
              <a:r>
                <a:rPr lang="en-US" sz="3200" b="1" dirty="0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Tư thế ngồi viết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1250924" y="1281502"/>
            <a:ext cx="6421642" cy="36316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Lưng thẳng.</a:t>
            </a:r>
          </a:p>
          <a:p>
            <a:pPr marL="457200" indent="-457200">
              <a:buFontTx/>
              <a:buChar char="-"/>
            </a:pPr>
            <a:r>
              <a:rPr lang="en-US" sz="2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 tì ngực xuống bàn.</a:t>
            </a:r>
          </a:p>
          <a:p>
            <a:pPr marL="457200" indent="-457200">
              <a:buFontTx/>
              <a:buChar char="-"/>
            </a:pPr>
            <a:r>
              <a:rPr lang="en-US" sz="2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 hơi cúi.</a:t>
            </a:r>
          </a:p>
          <a:p>
            <a:pPr marL="457200" indent="-457200">
              <a:buFontTx/>
              <a:buChar char="-"/>
            </a:pPr>
            <a:r>
              <a:rPr lang="en-US" sz="2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 cách vở khoảng 25-30cm.</a:t>
            </a:r>
          </a:p>
          <a:p>
            <a:pPr marL="457200" indent="-457200">
              <a:buFontTx/>
              <a:buChar char="-"/>
            </a:pPr>
            <a:r>
              <a:rPr lang="en-US" sz="2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 phải cầm bút</a:t>
            </a:r>
          </a:p>
          <a:p>
            <a:pPr marL="457200" indent="-457200">
              <a:buFontTx/>
              <a:buChar char="-"/>
            </a:pPr>
            <a:r>
              <a:rPr lang="en-US" sz="2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 trái tì nhẹ lên mép vở để giữ.</a:t>
            </a:r>
          </a:p>
          <a:p>
            <a:pPr marL="457200" indent="-457200">
              <a:buFontTx/>
              <a:buChar char="-"/>
            </a:pPr>
            <a:r>
              <a:rPr lang="en-US" sz="2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 chân để song song thoải mái.</a:t>
            </a:r>
          </a:p>
          <a:p>
            <a:endParaRPr lang="en-US" sz="3200" b="1" dirty="0" smtClean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7979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489</TotalTime>
  <Words>506</Words>
  <Application>Microsoft Office PowerPoint</Application>
  <PresentationFormat>Widescreen</PresentationFormat>
  <Paragraphs>75</Paragraphs>
  <Slides>16</Slides>
  <Notes>7</Notes>
  <HiddenSlides>2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Arial</vt:lpstr>
      <vt:lpstr>Arial-Rounded</vt:lpstr>
      <vt:lpstr>Calibri</vt:lpstr>
      <vt:lpstr>等线</vt:lpstr>
      <vt:lpstr>HP001 4 hàng</vt:lpstr>
      <vt:lpstr>iCiel Cadena</vt:lpstr>
      <vt:lpstr>Times New Roman</vt:lpstr>
      <vt:lpstr>Wingdings</vt:lpstr>
      <vt:lpstr>思源黑体 CN Bold</vt:lpstr>
      <vt:lpstr>Office Theme</vt:lpstr>
      <vt:lpstr>Chào mừng các em đến với tiết Tiếng Việt - Lớp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 User</cp:lastModifiedBy>
  <cp:revision>44</cp:revision>
  <dcterms:created xsi:type="dcterms:W3CDTF">2021-07-20T01:55:21Z</dcterms:created>
  <dcterms:modified xsi:type="dcterms:W3CDTF">2021-12-16T13:28:13Z</dcterms:modified>
</cp:coreProperties>
</file>