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46" r:id="rId4"/>
    <p:sldMasterId id="2147483756" r:id="rId5"/>
    <p:sldMasterId id="2147483769" r:id="rId6"/>
    <p:sldMasterId id="2147483782" r:id="rId7"/>
    <p:sldMasterId id="2147483795" r:id="rId8"/>
    <p:sldMasterId id="2147483821" r:id="rId9"/>
    <p:sldMasterId id="2147483847" r:id="rId10"/>
    <p:sldMasterId id="2147483858" r:id="rId11"/>
    <p:sldMasterId id="2147483868" r:id="rId12"/>
  </p:sldMasterIdLst>
  <p:notesMasterIdLst>
    <p:notesMasterId r:id="rId35"/>
  </p:notesMasterIdLst>
  <p:sldIdLst>
    <p:sldId id="2007577096" r:id="rId13"/>
    <p:sldId id="2007577097" r:id="rId14"/>
    <p:sldId id="2007577098" r:id="rId15"/>
    <p:sldId id="2007577099" r:id="rId16"/>
    <p:sldId id="305" r:id="rId17"/>
    <p:sldId id="2007577100" r:id="rId18"/>
    <p:sldId id="2007577103" r:id="rId19"/>
    <p:sldId id="2007577104" r:id="rId20"/>
    <p:sldId id="2007577105" r:id="rId21"/>
    <p:sldId id="2007577106" r:id="rId22"/>
    <p:sldId id="2007577107" r:id="rId23"/>
    <p:sldId id="2007577108" r:id="rId24"/>
    <p:sldId id="2007577109" r:id="rId25"/>
    <p:sldId id="2007577110" r:id="rId26"/>
    <p:sldId id="2007577111" r:id="rId27"/>
    <p:sldId id="2007577112" r:id="rId28"/>
    <p:sldId id="2007577113" r:id="rId29"/>
    <p:sldId id="2007577114" r:id="rId30"/>
    <p:sldId id="2007577115" r:id="rId31"/>
    <p:sldId id="2007577118" r:id="rId32"/>
    <p:sldId id="2007577117" r:id="rId33"/>
    <p:sldId id="20075771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06A"/>
    <a:srgbClr val="5F2987"/>
    <a:srgbClr val="B3F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1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26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5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8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47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33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0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0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2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19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4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9531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5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7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7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0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0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1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94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9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6139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99754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649895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895064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216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470930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99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074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497157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2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4989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6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49156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950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5718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2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7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1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6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7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7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5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24C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66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64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0312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18150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11019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9376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0444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252862"/>
      </p:ext>
    </p:extLst>
  </p:cSld>
  <p:clrMapOvr>
    <a:masterClrMapping/>
  </p:clrMapOvr>
  <p:transition spd="med" advClick="0" advTm="5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31994"/>
      </p:ext>
    </p:extLst>
  </p:cSld>
  <p:clrMapOvr>
    <a:masterClrMapping/>
  </p:clrMapOvr>
  <p:transition spd="med" advClick="0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887625"/>
      </p:ext>
    </p:extLst>
  </p:cSld>
  <p:clrMapOvr>
    <a:masterClrMapping/>
  </p:clrMapOvr>
  <p:transition spd="med" advClick="0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65695"/>
      </p:ext>
    </p:extLst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51276"/>
      </p:ext>
    </p:extLst>
  </p:cSld>
  <p:clrMapOvr>
    <a:masterClrMapping/>
  </p:clrMapOvr>
  <p:transition spd="med" advClick="0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06002"/>
      </p:ext>
    </p:extLst>
  </p:cSld>
  <p:clrMapOvr>
    <a:masterClrMapping/>
  </p:clrMapOvr>
  <p:transition spd="med" advClick="0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45654"/>
      </p:ext>
    </p:extLst>
  </p:cSld>
  <p:clrMapOvr>
    <a:masterClrMapping/>
  </p:clrMapOvr>
  <p:transition spd="med" advClick="0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446163"/>
      </p:ext>
    </p:extLst>
  </p:cSld>
  <p:clrMapOvr>
    <a:masterClrMapping/>
  </p:clrMapOvr>
  <p:transition spd="med" advClick="0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992867"/>
      </p:ext>
    </p:extLst>
  </p:cSld>
  <p:clrMapOvr>
    <a:masterClrMapping/>
  </p:clrMapOvr>
  <p:transition spd="med" advClick="0" advTm="5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87691"/>
      </p:ext>
    </p:extLst>
  </p:cSld>
  <p:clrMapOvr>
    <a:masterClrMapping/>
  </p:clrMapOvr>
  <p:transition spd="med" advClick="0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03632"/>
      </p:ext>
    </p:extLst>
  </p:cSld>
  <p:clrMapOvr>
    <a:masterClrMapping/>
  </p:clrMapOvr>
  <p:transition spd="med" advClick="0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1195"/>
      </p:ext>
    </p:extLst>
  </p:cSld>
  <p:clrMapOvr>
    <a:masterClrMapping/>
  </p:clrMapOvr>
  <p:transition spd="med" advClick="0" advTm="5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51173"/>
      </p:ext>
    </p:extLst>
  </p:cSld>
  <p:clrMapOvr>
    <a:masterClrMapping/>
  </p:clrMapOvr>
  <p:transition spd="med" advClick="0" advTm="5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18179"/>
      </p:ext>
    </p:extLst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530404"/>
      </p:ext>
    </p:extLst>
  </p:cSld>
  <p:clrMapOvr>
    <a:masterClrMapping/>
  </p:clrMapOvr>
  <p:transition spd="med" advClick="0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07524"/>
      </p:ext>
    </p:extLst>
  </p:cSld>
  <p:clrMapOvr>
    <a:masterClrMapping/>
  </p:clrMapOvr>
  <p:transition spd="med" advClick="0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95427"/>
      </p:ext>
    </p:extLst>
  </p:cSld>
  <p:clrMapOvr>
    <a:masterClrMapping/>
  </p:clrMapOvr>
  <p:transition spd="med" advClick="0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05264"/>
      </p:ext>
    </p:extLst>
  </p:cSld>
  <p:clrMapOvr>
    <a:masterClrMapping/>
  </p:clrMapOvr>
  <p:transition spd="med" advClick="0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87071"/>
      </p:ext>
    </p:extLst>
  </p:cSld>
  <p:clrMapOvr>
    <a:masterClrMapping/>
  </p:clrMapOvr>
  <p:transition spd="med" advClick="0" advTm="5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155576"/>
      </p:ext>
    </p:extLst>
  </p:cSld>
  <p:clrMapOvr>
    <a:masterClrMapping/>
  </p:clrMapOvr>
  <p:transition spd="med" advClick="0" advTm="5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33606"/>
      </p:ext>
    </p:extLst>
  </p:cSld>
  <p:clrMapOvr>
    <a:masterClrMapping/>
  </p:clrMapOvr>
  <p:transition spd="med" advClick="0" advTm="5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14412"/>
      </p:ext>
    </p:extLst>
  </p:cSld>
  <p:clrMapOvr>
    <a:masterClrMapping/>
  </p:clrMapOvr>
  <p:transition spd="med" advClick="0" advTm="5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40587"/>
      </p:ext>
    </p:extLst>
  </p:cSld>
  <p:clrMapOvr>
    <a:masterClrMapping/>
  </p:clrMapOvr>
  <p:transition spd="med" advClick="0" advTm="5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962187"/>
      </p:ext>
    </p:extLst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23914"/>
      </p:ext>
    </p:extLst>
  </p:cSld>
  <p:clrMapOvr>
    <a:masterClrMapping/>
  </p:clrMapOvr>
  <p:transition spd="med" advClick="0" advTm="5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59851"/>
      </p:ext>
    </p:extLst>
  </p:cSld>
  <p:clrMapOvr>
    <a:masterClrMapping/>
  </p:clrMapOvr>
  <p:transition spd="med" advClick="0" advTm="5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23"/>
      </p:ext>
    </p:extLst>
  </p:cSld>
  <p:clrMapOvr>
    <a:masterClrMapping/>
  </p:clrMapOvr>
  <p:transition spd="med" advClick="0" advTm="5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9507"/>
      </p:ext>
    </p:extLst>
  </p:cSld>
  <p:clrMapOvr>
    <a:masterClrMapping/>
  </p:clrMapOvr>
  <p:transition spd="med" advClick="0" advTm="5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07320"/>
      </p:ext>
    </p:extLst>
  </p:cSld>
  <p:clrMapOvr>
    <a:masterClrMapping/>
  </p:clrMapOvr>
  <p:transition spd="med" advClick="0" advTm="5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679499"/>
      </p:ext>
    </p:extLst>
  </p:cSld>
  <p:clrMapOvr>
    <a:masterClrMapping/>
  </p:clrMapOvr>
  <p:transition spd="med" advClick="0" advTm="5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092078"/>
      </p:ext>
    </p:extLst>
  </p:cSld>
  <p:clrMapOvr>
    <a:masterClrMapping/>
  </p:clrMapOvr>
  <p:transition spd="med" advClick="0" advTm="5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433357"/>
      </p:ext>
    </p:extLst>
  </p:cSld>
  <p:clrMapOvr>
    <a:masterClrMapping/>
  </p:clrMapOvr>
  <p:transition spd="med" advClick="0" advTm="5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689908"/>
      </p:ext>
    </p:extLst>
  </p:cSld>
  <p:clrMapOvr>
    <a:masterClrMapping/>
  </p:clrMapOvr>
  <p:transition spd="med" advClick="0" advTm="5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69977"/>
      </p:ext>
    </p:extLst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2174"/>
      </p:ext>
    </p:extLst>
  </p:cSld>
  <p:clrMapOvr>
    <a:masterClrMapping/>
  </p:clrMapOvr>
  <p:transition spd="med" advClick="0" advTm="5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635731"/>
      </p:ext>
    </p:extLst>
  </p:cSld>
  <p:clrMapOvr>
    <a:masterClrMapping/>
  </p:clrMapOvr>
  <p:transition spd="med" advClick="0" advTm="5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1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59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8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5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902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3485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6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01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26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med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9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 spd="med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8EA94-1D9A-4DDC-B012-2038576F1C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95EC3-F212-458C-9085-4D88B88FEF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2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ransition spd="med" advClick="0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1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9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5" y="1834584"/>
            <a:ext cx="11223709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2</a:t>
            </a:r>
            <a:r>
              <a:rPr lang="en-US" altLang="zh-CN" sz="3000" b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 </a:t>
            </a:r>
            <a:r>
              <a:rPr lang="en-US" altLang="zh-CN" sz="3000" b="1" smtClean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Em hãy quan sát tranh, bức tranh vẽ gì?</a:t>
            </a:r>
            <a:endParaRPr lang="zh-CN" altLang="en-US" sz="3000" dirty="0">
              <a:solidFill>
                <a:prstClr val="white"/>
              </a:solidFill>
              <a:latin typeface="Arial"/>
              <a:ea typeface="Microsoft YaHei" panose="020B050302020402020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36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686800" y="1600201"/>
            <a:ext cx="3505200" cy="2917370"/>
          </a:xfrm>
          <a:prstGeom prst="cloudCallout">
            <a:avLst>
              <a:gd name="adj1" fmla="val -71051"/>
              <a:gd name="adj2" fmla="val 59254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tranh vẽ hai bạn nhỏ đang rủ nhau chui qua rào chắn khi tàu chuẩn bị đến.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36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8804366" y="1600201"/>
            <a:ext cx="3387634" cy="2917370"/>
          </a:xfrm>
          <a:prstGeom prst="cloudCallout">
            <a:avLst>
              <a:gd name="adj1" fmla="val -71051"/>
              <a:gd name="adj2" fmla="val 59254"/>
            </a:avLst>
          </a:prstGeom>
          <a:solidFill>
            <a:schemeClr val="accent1">
              <a:lumMod val="5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tàu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chắn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584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0766" y="143692"/>
            <a:ext cx="9130937" cy="35400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8554" y="909512"/>
            <a:ext cx="8595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/>
              <a:t>Khi tham gia giao thông trên đường phố, các con cần thực hiện nghiêm túc luật an toàn giao thông: Không uống rượu, bia khi là người điều khiển phương tiện giao thông, không tự chui hoặc trèo qua rào chắn khi có tín hiệu tàu chạy qua.</a:t>
            </a:r>
            <a:endParaRPr lang="en-US" sz="3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607" y="-72223"/>
            <a:ext cx="412125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98" y="3941358"/>
            <a:ext cx="2285714" cy="2730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9" y="1423982"/>
            <a:ext cx="9796832" cy="358799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25988" y="2063819"/>
            <a:ext cx="3722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>
                  <a:noFill/>
                </a:ln>
                <a:solidFill>
                  <a:srgbClr val="5BBE97"/>
                </a:solidFill>
                <a:effectLst/>
                <a:uLnTx/>
                <a:uFillTx/>
                <a:latin typeface="Heiti SC" panose="03000509000000000000" pitchFamily="65" charset="-122"/>
                <a:ea typeface="Heiti SC" panose="03000509000000000000" pitchFamily="65" charset="-122"/>
                <a:cs typeface="+mn-cs"/>
              </a:rPr>
              <a:t>HOẠT ĐỘNG VẬN</a:t>
            </a:r>
            <a:r>
              <a:rPr kumimoji="0" lang="en-US" altLang="zh-CN" sz="7200" b="1" i="0" u="none" strike="noStrike" kern="1200" cap="none" spc="0" normalizeH="0" noProof="0" smtClean="0">
                <a:ln>
                  <a:noFill/>
                </a:ln>
                <a:solidFill>
                  <a:srgbClr val="5BBE97"/>
                </a:solidFill>
                <a:effectLst/>
                <a:uLnTx/>
                <a:uFillTx/>
                <a:latin typeface="Heiti SC" panose="03000509000000000000" pitchFamily="65" charset="-122"/>
                <a:ea typeface="Heiti SC" panose="03000509000000000000" pitchFamily="65" charset="-122"/>
                <a:cs typeface="+mn-cs"/>
              </a:rPr>
              <a:t> 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5BBE97"/>
              </a:solidFill>
              <a:effectLst/>
              <a:uLnTx/>
              <a:uFillTx/>
              <a:latin typeface="Heiti SC" panose="03000509000000000000" pitchFamily="65" charset="-122"/>
              <a:ea typeface="Heiti SC" panose="03000509000000000000" pitchFamily="65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98" y="47148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30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93434-CEDA-4F70-AD65-FDDA1487C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1233596" y="1332337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DE5A2-A059-4464-B83C-B7115711DD3C}"/>
              </a:ext>
            </a:extLst>
          </p:cNvPr>
          <p:cNvSpPr txBox="1"/>
          <p:nvPr/>
        </p:nvSpPr>
        <p:spPr>
          <a:xfrm>
            <a:off x="2344044" y="1300570"/>
            <a:ext cx="957313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E60ADA-F5A5-454A-8263-F56AC7D0C9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5"/>
          <a:stretch/>
        </p:blipFill>
        <p:spPr>
          <a:xfrm>
            <a:off x="-484917" y="3035352"/>
            <a:ext cx="6086475" cy="3822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75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749208" y="104504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mtClean="0">
                <a:solidFill>
                  <a:prstClr val="white"/>
                </a:solidFill>
                <a:latin typeface="Calibri"/>
              </a:rPr>
              <a:t>Con hãy cùng quan sát các bức tranh vẽ của các bạn học sinh nhé!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0" y="1805410"/>
            <a:ext cx="5530703" cy="4281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30" y="1567543"/>
            <a:ext cx="5143500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7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09360" cy="4487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2802574"/>
            <a:ext cx="5882639" cy="40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8234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0"/>
            <a:ext cx="614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5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01" y="3674421"/>
            <a:ext cx="6991350" cy="3183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4" y="0"/>
            <a:ext cx="5869576" cy="3674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21977" cy="3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9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 flipH="1">
            <a:off x="1301931" y="1188718"/>
            <a:ext cx="2329543" cy="4010297"/>
          </a:xfrm>
          <a:prstGeom prst="homePlate">
            <a:avLst>
              <a:gd name="adj" fmla="val 27243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b="1">
              <a:solidFill>
                <a:srgbClr val="5F2987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526971" y="1188719"/>
            <a:ext cx="7576457" cy="4010297"/>
          </a:xfrm>
          <a:prstGeom prst="homePlate">
            <a:avLst>
              <a:gd name="adj" fmla="val 27243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Bây giờ con hãy tự tạo cho mình một sản phẩm nào!</a:t>
            </a:r>
          </a:p>
          <a:p>
            <a:r>
              <a:rPr lang="en-US" sz="2800" b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Hãy viết hoặc vẽ tranh tuyên truyền thực hiện an toàn khi đi trên các phương tiện </a:t>
            </a:r>
            <a:r>
              <a:rPr lang="en-US" sz="2800" b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giao </a:t>
            </a:r>
            <a:r>
              <a:rPr lang="en-US" sz="2800" b="1" smtClean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thông.</a:t>
            </a:r>
          </a:p>
          <a:p>
            <a:r>
              <a:rPr lang="en-US" sz="3200" b="1" smtClean="0">
                <a:solidFill>
                  <a:srgbClr val="4A20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Hãy chụp ảnh sản phẩm của mình, gửi cho cô giáo chủ nhiệm để chia sẻ hành động đẹp với mọi người nhé!</a:t>
            </a:r>
          </a:p>
          <a:p>
            <a:endParaRPr lang="en-US" sz="2400" b="1">
              <a:solidFill>
                <a:srgbClr val="5F2987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547">
            <a:off x="1363651" y="2501599"/>
            <a:ext cx="2057945" cy="13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8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77" y="-157142"/>
            <a:ext cx="5681964" cy="184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46" y="999197"/>
            <a:ext cx="1137002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DD31B-7015-4B0F-B587-29D5C4B70574}"/>
              </a:ext>
            </a:extLst>
          </p:cNvPr>
          <p:cNvGrpSpPr/>
          <p:nvPr/>
        </p:nvGrpSpPr>
        <p:grpSpPr>
          <a:xfrm>
            <a:off x="-2" y="1784469"/>
            <a:ext cx="12192000" cy="5073530"/>
            <a:chOff x="-2" y="1784469"/>
            <a:chExt cx="12192000" cy="50735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9BB758-8416-4191-834F-2E079BAC91BA}"/>
                </a:ext>
              </a:extLst>
            </p:cNvPr>
            <p:cNvGrpSpPr/>
            <p:nvPr/>
          </p:nvGrpSpPr>
          <p:grpSpPr>
            <a:xfrm>
              <a:off x="-2" y="2071077"/>
              <a:ext cx="12192000" cy="4786922"/>
              <a:chOff x="-2" y="2071077"/>
              <a:chExt cx="12192000" cy="478692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BBD4B99-6124-4952-B988-FB4152A56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127"/>
              <a:stretch/>
            </p:blipFill>
            <p:spPr>
              <a:xfrm>
                <a:off x="3409949" y="2071077"/>
                <a:ext cx="8782049" cy="478692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D7C4BF3-6120-412E-9A20-CBA50537F9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5798" r="81562"/>
              <a:stretch/>
            </p:blipFill>
            <p:spPr>
              <a:xfrm flipH="1">
                <a:off x="-2" y="4673784"/>
                <a:ext cx="3409949" cy="2184215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1BF88-B63C-4C57-94EC-6331EED5885F}"/>
                </a:ext>
              </a:extLst>
            </p:cNvPr>
            <p:cNvSpPr/>
            <p:nvPr/>
          </p:nvSpPr>
          <p:spPr>
            <a:xfrm>
              <a:off x="7172322" y="1975691"/>
              <a:ext cx="1000128" cy="46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E6E9F4-29F7-4CE4-968D-D6163B92EAED}"/>
                </a:ext>
              </a:extLst>
            </p:cNvPr>
            <p:cNvSpPr/>
            <p:nvPr/>
          </p:nvSpPr>
          <p:spPr>
            <a:xfrm>
              <a:off x="7958059" y="1784469"/>
              <a:ext cx="1000128" cy="46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DD2A08-C726-4D41-AD10-E518BACACA14}"/>
                </a:ext>
              </a:extLst>
            </p:cNvPr>
            <p:cNvSpPr/>
            <p:nvPr/>
          </p:nvSpPr>
          <p:spPr>
            <a:xfrm>
              <a:off x="7006060" y="2208942"/>
              <a:ext cx="648093" cy="279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3EDFEB-D736-455E-8614-DD86A4563A9A}"/>
              </a:ext>
            </a:extLst>
          </p:cNvPr>
          <p:cNvSpPr/>
          <p:nvPr/>
        </p:nvSpPr>
        <p:spPr>
          <a:xfrm>
            <a:off x="7930286" y="1792030"/>
            <a:ext cx="1000128" cy="46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9CCEF-2B16-4D2E-8383-DE636632A01F}"/>
              </a:ext>
            </a:extLst>
          </p:cNvPr>
          <p:cNvSpPr/>
          <p:nvPr/>
        </p:nvSpPr>
        <p:spPr>
          <a:xfrm>
            <a:off x="6978287" y="2216503"/>
            <a:ext cx="648093" cy="279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1554" y="1784469"/>
            <a:ext cx="2900768" cy="71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8387843" y="325790"/>
            <a:ext cx="3513639" cy="1928949"/>
          </a:xfrm>
          <a:prstGeom prst="wedgeRoundRectCallout">
            <a:avLst>
              <a:gd name="adj1" fmla="val -22147"/>
              <a:gd name="adj2" fmla="val 72658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 cho cô biết bạn Minh nói gì với bố?</a:t>
            </a:r>
            <a:endParaRPr lang="en-US" sz="32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047279" y="2590936"/>
            <a:ext cx="3282827" cy="1364953"/>
          </a:xfrm>
          <a:prstGeom prst="wedgeRoundRectCallout">
            <a:avLst>
              <a:gd name="adj1" fmla="val 57624"/>
              <a:gd name="adj2" fmla="val 29994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Bố dừng xe sát vào lề đường rồi hãy nghe điện thoại!</a:t>
            </a:r>
            <a:endParaRPr lang="en-US" sz="24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6792" y="260424"/>
            <a:ext cx="7161349" cy="19409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C00000"/>
                </a:solidFill>
                <a:latin typeface="Calibri"/>
              </a:rPr>
              <a:t>Không nên nghe điện thoại khi đang lái xe, nên dừng sát lề đường để nghe xong rồi mới </a:t>
            </a:r>
            <a:r>
              <a:rPr lang="en-US" sz="3600" b="1">
                <a:solidFill>
                  <a:srgbClr val="C00000"/>
                </a:solidFill>
                <a:latin typeface="Calibri"/>
              </a:rPr>
              <a:t>đi </a:t>
            </a:r>
            <a:r>
              <a:rPr lang="en-US" sz="3600" b="1" smtClean="0">
                <a:solidFill>
                  <a:srgbClr val="C00000"/>
                </a:solidFill>
                <a:latin typeface="Calibri"/>
              </a:rPr>
              <a:t>tiếp.</a:t>
            </a:r>
            <a:endParaRPr lang="en-US" sz="3600" b="1" dirty="0">
              <a:solidFill>
                <a:srgbClr val="C0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67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DD31B-7015-4B0F-B587-29D5C4B70574}"/>
              </a:ext>
            </a:extLst>
          </p:cNvPr>
          <p:cNvGrpSpPr/>
          <p:nvPr/>
        </p:nvGrpSpPr>
        <p:grpSpPr>
          <a:xfrm>
            <a:off x="-2" y="1784469"/>
            <a:ext cx="12192000" cy="5073530"/>
            <a:chOff x="-2" y="1784469"/>
            <a:chExt cx="12192000" cy="50735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9BB758-8416-4191-834F-2E079BAC91BA}"/>
                </a:ext>
              </a:extLst>
            </p:cNvPr>
            <p:cNvGrpSpPr/>
            <p:nvPr/>
          </p:nvGrpSpPr>
          <p:grpSpPr>
            <a:xfrm>
              <a:off x="-2" y="2071077"/>
              <a:ext cx="12192000" cy="4786922"/>
              <a:chOff x="-2" y="2071077"/>
              <a:chExt cx="12192000" cy="478692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BBD4B99-6124-4952-B988-FB4152A56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127"/>
              <a:stretch/>
            </p:blipFill>
            <p:spPr>
              <a:xfrm>
                <a:off x="3409949" y="2071077"/>
                <a:ext cx="8782049" cy="478692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D7C4BF3-6120-412E-9A20-CBA50537F9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5798" r="81562"/>
              <a:stretch/>
            </p:blipFill>
            <p:spPr>
              <a:xfrm flipH="1">
                <a:off x="-2" y="4673784"/>
                <a:ext cx="3409949" cy="2184215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1BF88-B63C-4C57-94EC-6331EED5885F}"/>
                </a:ext>
              </a:extLst>
            </p:cNvPr>
            <p:cNvSpPr/>
            <p:nvPr/>
          </p:nvSpPr>
          <p:spPr>
            <a:xfrm>
              <a:off x="7172322" y="1975691"/>
              <a:ext cx="1000128" cy="46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E6E9F4-29F7-4CE4-968D-D6163B92EAED}"/>
                </a:ext>
              </a:extLst>
            </p:cNvPr>
            <p:cNvSpPr/>
            <p:nvPr/>
          </p:nvSpPr>
          <p:spPr>
            <a:xfrm>
              <a:off x="7958059" y="1784469"/>
              <a:ext cx="1000128" cy="46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DD2A08-C726-4D41-AD10-E518BACACA14}"/>
                </a:ext>
              </a:extLst>
            </p:cNvPr>
            <p:cNvSpPr/>
            <p:nvPr/>
          </p:nvSpPr>
          <p:spPr>
            <a:xfrm>
              <a:off x="7006060" y="2208942"/>
              <a:ext cx="648093" cy="279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3EDFEB-D736-455E-8614-DD86A4563A9A}"/>
              </a:ext>
            </a:extLst>
          </p:cNvPr>
          <p:cNvSpPr/>
          <p:nvPr/>
        </p:nvSpPr>
        <p:spPr>
          <a:xfrm>
            <a:off x="7930286" y="1792030"/>
            <a:ext cx="1000128" cy="462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9CCEF-2B16-4D2E-8383-DE636632A01F}"/>
              </a:ext>
            </a:extLst>
          </p:cNvPr>
          <p:cNvSpPr/>
          <p:nvPr/>
        </p:nvSpPr>
        <p:spPr>
          <a:xfrm>
            <a:off x="6978287" y="2216503"/>
            <a:ext cx="648093" cy="279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04023E-7ED6-4F9A-9961-B6813DC113AB}"/>
              </a:ext>
            </a:extLst>
          </p:cNvPr>
          <p:cNvGrpSpPr/>
          <p:nvPr/>
        </p:nvGrpSpPr>
        <p:grpSpPr>
          <a:xfrm>
            <a:off x="763" y="127119"/>
            <a:ext cx="7533508" cy="3289551"/>
            <a:chOff x="407577" y="1147175"/>
            <a:chExt cx="9157338" cy="42069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6557DC-486B-4016-B9DC-4961878EE160}"/>
                </a:ext>
              </a:extLst>
            </p:cNvPr>
            <p:cNvGrpSpPr/>
            <p:nvPr/>
          </p:nvGrpSpPr>
          <p:grpSpPr>
            <a:xfrm>
              <a:off x="407577" y="1147175"/>
              <a:ext cx="9157338" cy="4206970"/>
              <a:chOff x="407576" y="1147175"/>
              <a:chExt cx="10983022" cy="4206970"/>
            </a:xfrm>
          </p:grpSpPr>
          <p:sp>
            <p:nvSpPr>
              <p:cNvPr id="7" name="Cloud 6">
                <a:extLst>
                  <a:ext uri="{FF2B5EF4-FFF2-40B4-BE49-F238E27FC236}">
                    <a16:creationId xmlns:a16="http://schemas.microsoft.com/office/drawing/2014/main" id="{3C99F257-CDEE-499E-916A-21AA369482C3}"/>
                  </a:ext>
                </a:extLst>
              </p:cNvPr>
              <p:cNvSpPr/>
              <p:nvPr/>
            </p:nvSpPr>
            <p:spPr>
              <a:xfrm>
                <a:off x="1066800" y="1147175"/>
                <a:ext cx="10058400" cy="4206970"/>
              </a:xfrm>
              <a:prstGeom prst="cloud">
                <a:avLst/>
              </a:prstGeom>
              <a:solidFill>
                <a:srgbClr val="6CD0F5"/>
              </a:solidFill>
              <a:ln w="38100">
                <a:solidFill>
                  <a:srgbClr val="6CD0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Cloud 7">
                <a:extLst>
                  <a:ext uri="{FF2B5EF4-FFF2-40B4-BE49-F238E27FC236}">
                    <a16:creationId xmlns:a16="http://schemas.microsoft.com/office/drawing/2014/main" id="{92CE1B0B-2DE8-48BD-8026-12661EDBA906}"/>
                  </a:ext>
                </a:extLst>
              </p:cNvPr>
              <p:cNvSpPr/>
              <p:nvPr/>
            </p:nvSpPr>
            <p:spPr>
              <a:xfrm>
                <a:off x="1332197" y="1325516"/>
                <a:ext cx="10058401" cy="3849496"/>
              </a:xfrm>
              <a:prstGeom prst="cloud">
                <a:avLst/>
              </a:prstGeom>
              <a:solidFill>
                <a:schemeClr val="bg1"/>
              </a:solidFill>
              <a:ln w="38100">
                <a:solidFill>
                  <a:srgbClr val="6CD0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1AF9794-198A-4828-8EF5-BB95B72B4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EF5FF"/>
                  </a:clrFrom>
                  <a:clrTo>
                    <a:srgbClr val="FEF5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2453" l="0" r="98990">
                            <a14:foregroundMark x1="42424" y1="93396" x2="42424" y2="93396"/>
                            <a14:foregroundMark x1="58586" y1="93396" x2="58586" y2="93396"/>
                            <a14:foregroundMark x1="88889" y1="66038" x2="88889" y2="66038"/>
                            <a14:foregroundMark x1="92929" y1="54717" x2="92929" y2="54717"/>
                            <a14:foregroundMark x1="91919" y1="65094" x2="91919" y2="65094"/>
                            <a14:foregroundMark x1="93939" y1="31132" x2="93939" y2="31132"/>
                            <a14:foregroundMark x1="59596" y1="14151" x2="59596" y2="14151"/>
                            <a14:foregroundMark x1="60606" y1="11321" x2="60606" y2="11321"/>
                            <a14:foregroundMark x1="66667" y1="11321" x2="66667" y2="17925"/>
                            <a14:foregroundMark x1="26263" y1="48113" x2="0" y2="47170"/>
                            <a14:foregroundMark x1="0" y1="47170" x2="0" y2="47170"/>
                            <a14:foregroundMark x1="29293" y1="35849" x2="6061" y2="23585"/>
                            <a14:foregroundMark x1="6061" y1="23585" x2="0" y2="17925"/>
                            <a14:foregroundMark x1="30303" y1="30189" x2="30303" y2="3774"/>
                            <a14:foregroundMark x1="30303" y1="3774" x2="27273" y2="943"/>
                            <a14:foregroundMark x1="12121" y1="62264" x2="6061" y2="63208"/>
                            <a14:foregroundMark x1="18182" y1="76415" x2="17172" y2="80189"/>
                            <a14:foregroundMark x1="85859" y1="65094" x2="98990" y2="66981"/>
                            <a14:foregroundMark x1="83838" y1="77358" x2="92929" y2="80189"/>
                            <a14:foregroundMark x1="92929" y1="54717" x2="97980" y2="52830"/>
                            <a14:foregroundMark x1="88889" y1="47170" x2="97980" y2="48113"/>
                            <a14:foregroundMark x1="89899" y1="41509" x2="95960" y2="42453"/>
                            <a14:foregroundMark x1="13131" y1="29245" x2="29293" y2="30189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7576" y="1859562"/>
                <a:ext cx="2079051" cy="2226055"/>
              </a:xfrm>
              <a:prstGeom prst="roundRect">
                <a:avLst>
                  <a:gd name="adj" fmla="val 35715"/>
                </a:avLst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9D0A0C-61E1-49E6-BA8B-FA485E584825}"/>
                </a:ext>
              </a:extLst>
            </p:cNvPr>
            <p:cNvSpPr txBox="1"/>
            <p:nvPr/>
          </p:nvSpPr>
          <p:spPr>
            <a:xfrm>
              <a:off x="2301837" y="1818404"/>
              <a:ext cx="5920998" cy="28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đảm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4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VN" sz="2400" dirty="0">
                <a:ln>
                  <a:solidFill>
                    <a:srgbClr val="3D871F"/>
                  </a:solidFill>
                </a:ln>
                <a:solidFill>
                  <a:srgbClr val="3D871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6836" y="4128611"/>
            <a:ext cx="4423938" cy="1877378"/>
          </a:xfrm>
          <a:prstGeom prst="roundRect">
            <a:avLst>
              <a:gd name="adj" fmla="val 37370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C00000"/>
                </a:solidFill>
              </a:rPr>
              <a:t>Con hãy đọc và ghi nhớ thông điệp của bài học nhé!</a:t>
            </a:r>
            <a:endParaRPr lang="en-US" sz="3000" b="1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70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 txBox="1">
            <a:spLocks/>
          </p:cNvSpPr>
          <p:nvPr/>
        </p:nvSpPr>
        <p:spPr>
          <a:xfrm>
            <a:off x="1681714" y="1269877"/>
            <a:ext cx="9899276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C00000"/>
                </a:solidFill>
              </a:rPr>
              <a:t>Chào tạm biệt các con,</a:t>
            </a:r>
            <a:br>
              <a:rPr lang="en-US" sz="6600" b="1" smtClean="0">
                <a:solidFill>
                  <a:srgbClr val="C00000"/>
                </a:solidFill>
              </a:rPr>
            </a:br>
            <a:r>
              <a:rPr lang="en-US" sz="6600" b="1" smtClean="0">
                <a:solidFill>
                  <a:srgbClr val="C00000"/>
                </a:solidFill>
              </a:rPr>
              <a:t>Chúc con chăm ngoan, học giỏi.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Em Đi Qua Ngã Tư Đường Phố - Nhạc Thiếu Nhi Hoạt Hình Vui Nhộn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78" y="389964"/>
            <a:ext cx="11391340" cy="59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5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BÀI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  <a:ea typeface="+mn-ea"/>
                <a:cs typeface="+mn-cs"/>
              </a:rPr>
              <a:t>14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449347" y="371691"/>
            <a:ext cx="81471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CHỦ ĐỀ 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CỘNG ĐỒNG ĐỊA PHƯƠNG</a:t>
            </a:r>
            <a:endParaRPr kumimoji="0" lang="vi-VN" sz="44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586734" y="4229770"/>
            <a:ext cx="7301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7A176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CÙNG THAM 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7A176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GIAO THÔNG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17A176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1026" name="Picture 2" descr="Types transport concept cartoon style Royalty Free Vector">
            <a:extLst>
              <a:ext uri="{FF2B5EF4-FFF2-40B4-BE49-F238E27FC236}">
                <a16:creationId xmlns:a16="http://schemas.microsoft.com/office/drawing/2014/main" id="{A73DC3C5-80A0-47D6-AAED-145C079B3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8"/>
          <a:stretch/>
        </p:blipFill>
        <p:spPr bwMode="auto">
          <a:xfrm>
            <a:off x="6360384" y="1865940"/>
            <a:ext cx="5505450" cy="499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66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815260" y="1316657"/>
            <a:ext cx="4434937" cy="2592623"/>
            <a:chOff x="2118480" y="1316166"/>
            <a:chExt cx="1611452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6496" y="1596540"/>
              <a:ext cx="1493436" cy="951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10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10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98" y="3941358"/>
            <a:ext cx="2285714" cy="2730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9" y="1423982"/>
            <a:ext cx="9796832" cy="358799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25988" y="2063819"/>
            <a:ext cx="3722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smtClean="0">
                <a:solidFill>
                  <a:srgbClr val="5BBE97"/>
                </a:solidFill>
                <a:latin typeface="Heiti SC" panose="03000509000000000000" pitchFamily="65" charset="-122"/>
                <a:ea typeface="Heiti SC" panose="03000509000000000000" pitchFamily="65" charset="-122"/>
              </a:rPr>
              <a:t>HOẠT ĐỘNG THỰC 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5BBE97"/>
              </a:solidFill>
              <a:effectLst/>
              <a:uLnTx/>
              <a:uFillTx/>
              <a:latin typeface="Heiti SC" panose="03000509000000000000" pitchFamily="65" charset="-122"/>
              <a:ea typeface="Heiti SC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98" y="47148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9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66795"/>
            <a:ext cx="10058400" cy="38912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561" y="254636"/>
            <a:ext cx="11134822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 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 hãy</a:t>
            </a:r>
            <a:r>
              <a:rPr kumimoji="0" lang="en-US" altLang="zh-CN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quan sát tranh. 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thân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1" y="1410633"/>
            <a:ext cx="10136776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09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 </a:t>
            </a:r>
            <a:r>
              <a:rPr lang="en-US" altLang="zh-CN" sz="3000" b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thân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xe, con có</a:t>
            </a:r>
            <a:r>
              <a:rPr kumimoji="0" lang="en-US" altLang="zh-CN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thể nói lời khuyên: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4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80057" cy="1805967"/>
          </a:xfrm>
          <a:prstGeom prst="cloudCallout">
            <a:avLst>
              <a:gd name="adj1" fmla="val -54458"/>
              <a:gd name="adj2" fmla="val 58306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ơi</a:t>
            </a:r>
            <a:r>
              <a:rPr lang="en-US" b="1" dirty="0"/>
              <a:t>, </a:t>
            </a:r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đừng</a:t>
            </a:r>
            <a:r>
              <a:rPr lang="en-US" b="1" dirty="0"/>
              <a:t> </a:t>
            </a:r>
            <a:r>
              <a:rPr lang="en-US" b="1" dirty="0" err="1"/>
              <a:t>uống</a:t>
            </a:r>
            <a:r>
              <a:rPr lang="en-US" b="1" dirty="0"/>
              <a:t> </a:t>
            </a:r>
            <a:r>
              <a:rPr lang="en-US" b="1" dirty="0" err="1"/>
              <a:t>bia</a:t>
            </a:r>
            <a:r>
              <a:rPr lang="en-US" b="1" dirty="0"/>
              <a:t> </a:t>
            </a:r>
            <a:r>
              <a:rPr lang="en-US" b="1" dirty="0" err="1"/>
              <a:t>nữa</a:t>
            </a:r>
            <a:r>
              <a:rPr lang="en-US" b="1" dirty="0"/>
              <a:t> ạ!</a:t>
            </a:r>
          </a:p>
        </p:txBody>
      </p:sp>
      <p:sp>
        <p:nvSpPr>
          <p:cNvPr id="5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711873" y="1160416"/>
            <a:ext cx="2365429" cy="1805967"/>
          </a:xfrm>
          <a:prstGeom prst="cloudCallout">
            <a:avLst>
              <a:gd name="adj1" fmla="val -54458"/>
              <a:gd name="adj2" fmla="val 58306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Bố</a:t>
            </a:r>
            <a:r>
              <a:rPr lang="en-US" sz="2000" b="1" dirty="0"/>
              <a:t> </a:t>
            </a:r>
            <a:r>
              <a:rPr lang="en-US" sz="2000" b="1" dirty="0" err="1"/>
              <a:t>uống</a:t>
            </a:r>
            <a:r>
              <a:rPr lang="en-US" sz="2000" b="1" dirty="0"/>
              <a:t> </a:t>
            </a:r>
            <a:r>
              <a:rPr lang="en-US" sz="2000" b="1" dirty="0" err="1"/>
              <a:t>bia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nên</a:t>
            </a:r>
            <a:r>
              <a:rPr lang="en-US" sz="2000" b="1" dirty="0"/>
              <a:t> </a:t>
            </a:r>
            <a:r>
              <a:rPr lang="en-US" sz="2000" b="1" err="1"/>
              <a:t>lái</a:t>
            </a:r>
            <a:r>
              <a:rPr lang="en-US" sz="2000" b="1"/>
              <a:t> </a:t>
            </a:r>
            <a:r>
              <a:rPr lang="en-US" sz="2000" b="1" smtClean="0"/>
              <a:t>xe.</a:t>
            </a:r>
            <a:endParaRPr lang="en-US" sz="2000" b="1" dirty="0"/>
          </a:p>
        </p:txBody>
      </p:sp>
      <p:sp>
        <p:nvSpPr>
          <p:cNvPr id="6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8976843" y="3155599"/>
            <a:ext cx="2351221" cy="1805967"/>
          </a:xfrm>
          <a:prstGeom prst="cloudCallout">
            <a:avLst>
              <a:gd name="adj1" fmla="val -54458"/>
              <a:gd name="adj2" fmla="val 58306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Hai </a:t>
            </a:r>
            <a:r>
              <a:rPr lang="en-US" sz="2000" b="1" dirty="0" err="1"/>
              <a:t>bố</a:t>
            </a:r>
            <a:r>
              <a:rPr lang="en-US" sz="2000" b="1" dirty="0"/>
              <a:t> con </a:t>
            </a:r>
            <a:r>
              <a:rPr lang="en-US" sz="2000" b="1" dirty="0" err="1"/>
              <a:t>mình</a:t>
            </a:r>
            <a:r>
              <a:rPr lang="en-US" sz="2000" b="1" dirty="0"/>
              <a:t> </a:t>
            </a:r>
            <a:r>
              <a:rPr lang="en-US" sz="2000" b="1" dirty="0" err="1"/>
              <a:t>bắt</a:t>
            </a:r>
            <a:r>
              <a:rPr lang="en-US" sz="2000" b="1" dirty="0"/>
              <a:t> taxi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an </a:t>
            </a:r>
            <a:r>
              <a:rPr lang="en-US" sz="2000" b="1" dirty="0" err="1"/>
              <a:t>toàn</a:t>
            </a:r>
            <a:r>
              <a:rPr lang="en-US" sz="2000" b="1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2132761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80" y="4463980"/>
            <a:ext cx="4915520" cy="24289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ounded Rectangle 1"/>
          <p:cNvSpPr/>
          <p:nvPr/>
        </p:nvSpPr>
        <p:spPr>
          <a:xfrm>
            <a:off x="1084217" y="535577"/>
            <a:ext cx="9953897" cy="1175657"/>
          </a:xfrm>
          <a:prstGeom prst="roundRect">
            <a:avLst/>
          </a:prstGeom>
          <a:solidFill>
            <a:srgbClr val="B3F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hãy cho cô biết: Vì sao khi người thân đã uống rượu, bia thì không nên lái xe?</a:t>
            </a:r>
            <a:endParaRPr lang="en-US" sz="32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84216" y="1911949"/>
            <a:ext cx="9953897" cy="2882120"/>
          </a:xfrm>
          <a:prstGeom prst="roundRect">
            <a:avLst/>
          </a:prstGeom>
          <a:solidFill>
            <a:srgbClr val="B3F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smtClean="0">
                <a:ln w="0"/>
                <a:solidFill>
                  <a:schemeClr val="tx1"/>
                </a:solidFill>
              </a:rPr>
              <a:t>Người đã uống rượu, bia mà vẫn lái xe là hành động nguy hiểm.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ln w="0"/>
                <a:solidFill>
                  <a:schemeClr val="tx1"/>
                </a:solidFill>
              </a:rPr>
              <a:t>Khi đó, cơ thể đang trong tình trạng nhiễm độc sẽ ảnh hưởng đến khả năng lái xe, sự tập trung, phán đoán, phản xạ của người lái xe.</a:t>
            </a:r>
            <a:endParaRPr lang="en-US" sz="320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7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513</Words>
  <Application>Microsoft Office PowerPoint</Application>
  <PresentationFormat>Widescreen</PresentationFormat>
  <Paragraphs>42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Microsoft YaHei</vt:lpstr>
      <vt:lpstr>宋体</vt:lpstr>
      <vt:lpstr>宋体</vt:lpstr>
      <vt:lpstr>#9Slide03 AmpleSoft</vt:lpstr>
      <vt:lpstr>#9Slide03 Sofia Pro Soft Bold</vt:lpstr>
      <vt:lpstr>Arial</vt:lpstr>
      <vt:lpstr>Arial Rounded MT Bold</vt:lpstr>
      <vt:lpstr>Calibri</vt:lpstr>
      <vt:lpstr>Calibri Light</vt:lpstr>
      <vt:lpstr>等线</vt:lpstr>
      <vt:lpstr>等线 Light</vt:lpstr>
      <vt:lpstr>Heiti SC</vt:lpstr>
      <vt:lpstr>UTM Cookies</vt:lpstr>
      <vt:lpstr>1_Office Theme</vt:lpstr>
      <vt:lpstr>2_Office Theme</vt:lpstr>
      <vt:lpstr>4_Office Theme</vt:lpstr>
      <vt:lpstr>Office Theme</vt:lpstr>
      <vt:lpstr>Office 主题</vt:lpstr>
      <vt:lpstr>1_Office 主题</vt:lpstr>
      <vt:lpstr>2_Office 主题</vt:lpstr>
      <vt:lpstr>Office 主题​​</vt:lpstr>
      <vt:lpstr>1_Office 主题​​</vt:lpstr>
      <vt:lpstr>3_Office Theme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83</cp:revision>
  <dcterms:created xsi:type="dcterms:W3CDTF">2021-06-05T04:03:17Z</dcterms:created>
  <dcterms:modified xsi:type="dcterms:W3CDTF">2021-12-10T03:37:41Z</dcterms:modified>
</cp:coreProperties>
</file>