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</p:sldMasterIdLst>
  <p:notesMasterIdLst>
    <p:notesMasterId r:id="rId13"/>
  </p:notesMasterIdLst>
  <p:sldIdLst>
    <p:sldId id="296" r:id="rId2"/>
    <p:sldId id="297" r:id="rId3"/>
    <p:sldId id="316" r:id="rId4"/>
    <p:sldId id="332" r:id="rId5"/>
    <p:sldId id="333" r:id="rId6"/>
    <p:sldId id="294" r:id="rId7"/>
    <p:sldId id="283" r:id="rId8"/>
    <p:sldId id="345" r:id="rId9"/>
    <p:sldId id="346" r:id="rId10"/>
    <p:sldId id="334" r:id="rId11"/>
    <p:sldId id="31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40" autoAdjust="0"/>
    <p:restoredTop sz="94660"/>
  </p:normalViewPr>
  <p:slideViewPr>
    <p:cSldViewPr snapToGrid="0">
      <p:cViewPr varScale="1">
        <p:scale>
          <a:sx n="69" d="100"/>
          <a:sy n="69" d="100"/>
        </p:scale>
        <p:origin x="444" y="66"/>
      </p:cViewPr>
      <p:guideLst>
        <p:guide orient="horz" pos="2160"/>
        <p:guide pos="3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94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402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en-US" altLang="x-none" dirty="0">
              <a:latin typeface="Calibri" panose="020F0502020204030204" pitchFamily="34" charset="0"/>
            </a:endParaRPr>
          </a:p>
        </p:txBody>
      </p:sp>
      <p:sp>
        <p:nvSpPr>
          <p:cNvPr id="92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t>3</a:t>
            </a:fld>
            <a:endParaRPr lang="en-US" altLang="x-none" sz="1200" dirty="0"/>
          </a:p>
        </p:txBody>
      </p:sp>
    </p:spTree>
    <p:extLst>
      <p:ext uri="{BB962C8B-B14F-4D97-AF65-F5344CB8AC3E}">
        <p14:creationId xmlns:p14="http://schemas.microsoft.com/office/powerpoint/2010/main" val="3302441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342520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6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10337803" y="3899020"/>
            <a:ext cx="1854200" cy="27432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47848" y="5017155"/>
            <a:ext cx="2108200" cy="889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803899"/>
            <a:ext cx="12192000" cy="1054100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9600" y="-1275523"/>
            <a:ext cx="812800" cy="8128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3604182" y="2912868"/>
            <a:ext cx="5318592" cy="864731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000" b="1" dirty="0">
                <a:solidFill>
                  <a:srgbClr val="FF0000"/>
                </a:solidFill>
              </a:rPr>
              <a:t>TIẾNG VIỆT LỚP 1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15953" y="3226409"/>
            <a:ext cx="5578883" cy="4238939"/>
          </a:xfrm>
          <a:prstGeom prst="rect">
            <a:avLst/>
          </a:prstGeom>
          <a:noFill/>
        </p:spPr>
        <p:txBody>
          <a:bodyPr spcFirstLastPara="1" wrap="none" lIns="121701" tIns="60850" rIns="121701" bIns="60850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64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726454" y="182973"/>
            <a:ext cx="6739091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4" tIns="45718" rIns="9131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</a:t>
            </a:r>
            <a:r>
              <a:rPr lang="en-US" altLang="zh-CN" sz="32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HỌC ĐỨC GIANG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388018" y="1413440"/>
            <a:ext cx="9156973" cy="5482828"/>
          </a:xfrm>
          <a:prstGeom prst="rect">
            <a:avLst/>
          </a:prstGeom>
        </p:spPr>
        <p:txBody>
          <a:bodyPr spcFirstLastPara="1" wrap="none" lIns="91314" tIns="45718" rIns="91314" bIns="4571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3600" b="1" kern="1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  <a:endParaRPr lang="en-US" sz="3600" b="1" kern="10" dirty="0">
              <a:ln w="9525">
                <a:solidFill>
                  <a:srgbClr val="993366"/>
                </a:solidFill>
                <a:rou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93" y="0"/>
            <a:ext cx="2305707" cy="4314213"/>
          </a:xfrm>
          <a:prstGeom prst="rect">
            <a:avLst/>
          </a:prstGeom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79" y="-962759"/>
            <a:ext cx="2305707" cy="4314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animBg="1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0"/>
            <a:ext cx="11650611" cy="653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93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442912"/>
            <a:ext cx="11350264" cy="25574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4852"/>
            <a:ext cx="12192001" cy="6799217"/>
          </a:xfrm>
          <a:prstGeom prst="rect">
            <a:avLst/>
          </a:prstGeom>
        </p:spPr>
      </p:pic>
      <p:pic>
        <p:nvPicPr>
          <p:cNvPr id="25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2" name="Google Shape;461;p28"/>
          <p:cNvSpPr txBox="1"/>
          <p:nvPr/>
        </p:nvSpPr>
        <p:spPr>
          <a:xfrm>
            <a:off x="1304173" y="2125870"/>
            <a:ext cx="9856885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13800" b="1" kern="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13800" b="1" kern="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28</a:t>
            </a:r>
            <a:r>
              <a:rPr lang="en-US" sz="13800" b="1" ker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13800" b="1" ker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Y y</a:t>
            </a:r>
            <a:endParaRPr lang="en-US" sz="13800" b="1" kern="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2287907" y="5922308"/>
            <a:ext cx="8775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Thời</a:t>
            </a:r>
            <a:r>
              <a:rPr lang="en-US" sz="4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gian</a:t>
            </a:r>
            <a:r>
              <a:rPr lang="en-US" sz="4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quý</a:t>
            </a:r>
            <a:r>
              <a:rPr lang="en-US" sz="4800" b="1" dirty="0">
                <a:latin typeface="Arial-SGK-TV" pitchFamily="2" charset="0"/>
                <a:cs typeface="Arial-SGK-TV" pitchFamily="2" charset="0"/>
              </a:rPr>
              <a:t> h</a:t>
            </a:r>
            <a:r>
              <a:rPr lang="vi-VN" sz="4800" b="1" dirty="0">
                <a:latin typeface="Arial-SGK-TV" pitchFamily="2" charset="0"/>
                <a:cs typeface="Arial-SGK-TV" pitchFamily="2" charset="0"/>
              </a:rPr>
              <a:t>ơ</a:t>
            </a:r>
            <a:r>
              <a:rPr lang="en-US" sz="4800" b="1" dirty="0">
                <a:latin typeface="Arial-SGK-TV" pitchFamily="2" charset="0"/>
                <a:cs typeface="Arial-SGK-TV" pitchFamily="2" charset="0"/>
              </a:rPr>
              <a:t>n </a:t>
            </a:r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vàng</a:t>
            </a:r>
            <a:r>
              <a:rPr lang="en-US" sz="4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bạc</a:t>
            </a:r>
            <a:r>
              <a:rPr lang="en-US" sz="4800" b="1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0463" y="137832"/>
            <a:ext cx="11774164" cy="6014645"/>
          </a:xfrm>
          <a:prstGeom prst="rect">
            <a:avLst/>
          </a:prstGeom>
        </p:spPr>
      </p:pic>
      <p:pic>
        <p:nvPicPr>
          <p:cNvPr id="9" name="Thời gian quý hơn vàng bạ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3799" y="5312708"/>
            <a:ext cx="6096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86124" y="5922308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11031" y="-795239"/>
            <a:ext cx="265114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y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558788" y="180063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charset="0"/>
                <a:cs typeface=".VnAvant" panose="020B7200000000000000" charset="0"/>
              </a:rPr>
              <a:t>Đọc</a:t>
            </a:r>
          </a:p>
        </p:txBody>
      </p:sp>
      <p:sp>
        <p:nvSpPr>
          <p:cNvPr id="6" name="Oval 5"/>
          <p:cNvSpPr/>
          <p:nvPr/>
        </p:nvSpPr>
        <p:spPr>
          <a:xfrm>
            <a:off x="208059" y="217641"/>
            <a:ext cx="551146" cy="49673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charset="0"/>
                <a:cs typeface=".VnAvant" panose="020B7200000000000000" charset="0"/>
              </a:rPr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74469" y="2359471"/>
            <a:ext cx="3080856" cy="215923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</a:t>
            </a:r>
            <a:endParaRPr lang="en-US" sz="13800" b="1" dirty="0" err="1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97829" y="2369777"/>
            <a:ext cx="3080856" cy="211894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y</a:t>
            </a:r>
            <a:endParaRPr lang="en-US" sz="13800" b="1" dirty="0" err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774469" y="4594324"/>
            <a:ext cx="6304216" cy="2215991"/>
            <a:chOff x="2774469" y="4594324"/>
            <a:chExt cx="6304216" cy="2215991"/>
          </a:xfrm>
        </p:grpSpPr>
        <p:sp>
          <p:nvSpPr>
            <p:cNvPr id="8" name="Rectangle 7"/>
            <p:cNvSpPr/>
            <p:nvPr/>
          </p:nvSpPr>
          <p:spPr>
            <a:xfrm>
              <a:off x="2774469" y="4624251"/>
              <a:ext cx="6304216" cy="2129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800" b="1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qu</a:t>
              </a:r>
              <a:r>
                <a:rPr lang="en-US" sz="13800" b="1" dirty="0" err="1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ý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423135" y="4594324"/>
              <a:ext cx="1168910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800" b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866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17" grpId="0" bldLvl="0" animBg="1"/>
      <p:bldP spid="1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43000" y="1465729"/>
            <a:ext cx="2891118" cy="1411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433633" y="4034369"/>
            <a:ext cx="2891118" cy="14119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764268" y="4053801"/>
            <a:ext cx="2891118" cy="1411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433633" y="1473358"/>
            <a:ext cx="2891118" cy="1411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692049" y="1473358"/>
            <a:ext cx="2891118" cy="14119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43000" y="4036497"/>
            <a:ext cx="2891118" cy="1411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/>
          <p:cNvSpPr/>
          <p:nvPr/>
        </p:nvSpPr>
        <p:spPr>
          <a:xfrm>
            <a:off x="558788" y="180063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charset="0"/>
                <a:cs typeface=".VnAvant" panose="020B7200000000000000" charset="0"/>
              </a:rPr>
              <a:t>Đọc</a:t>
            </a:r>
          </a:p>
        </p:txBody>
      </p:sp>
      <p:sp>
        <p:nvSpPr>
          <p:cNvPr id="6" name="Oval 5"/>
          <p:cNvSpPr/>
          <p:nvPr/>
        </p:nvSpPr>
        <p:spPr>
          <a:xfrm>
            <a:off x="208059" y="217641"/>
            <a:ext cx="551146" cy="49673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charset="0"/>
                <a:cs typeface=".VnAvant" panose="020B7200000000000000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49028" y="1369301"/>
            <a:ext cx="25737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latin typeface="Arial-SGK-TV" pitchFamily="2" charset="0"/>
                <a:cs typeface="Arial-SGK-TV" pitchFamily="2" charset="0"/>
              </a:rPr>
              <a:t>quy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33633" y="4019193"/>
            <a:ext cx="2891118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atin typeface="Arial-SGK-TV" pitchFamily="2" charset="0"/>
                <a:cs typeface="Arial-SGK-TV" pitchFamily="2" charset="0"/>
              </a:rPr>
              <a:t>ý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23199" y="3946883"/>
            <a:ext cx="23540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latin typeface="Arial-SGK-TV" pitchFamily="2" charset="0"/>
                <a:cs typeface="Arial-SGK-TV" pitchFamily="2" charset="0"/>
              </a:rPr>
              <a:t>quỵ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1230" y="3946883"/>
            <a:ext cx="25818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latin typeface="Arial-SGK-TV" pitchFamily="2" charset="0"/>
                <a:cs typeface="Arial-SGK-TV" pitchFamily="2" charset="0"/>
              </a:rPr>
              <a:t>quỹ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92559" y="1369301"/>
            <a:ext cx="2862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latin typeface="Arial-SGK-TV" pitchFamily="2" charset="0"/>
                <a:cs typeface="Arial-SGK-TV" pitchFamily="2" charset="0"/>
              </a:rPr>
              <a:t> quý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20086" y="1473358"/>
            <a:ext cx="2935300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latin typeface="Arial-SGK-TV" pitchFamily="2" charset="0"/>
                <a:cs typeface="Arial-SGK-TV" pitchFamily="2" charset="0"/>
              </a:rPr>
              <a:t>quỳ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21910" y="1369301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46857" y="1448425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057876" y="1375717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79046" y="3939135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79114" y="3939135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64343" y="4025609"/>
            <a:ext cx="852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74129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" grpId="0"/>
      <p:bldP spid="12" grpId="0" animBg="1"/>
      <p:bldP spid="13" grpId="0"/>
      <p:bldP spid="14" grpId="0"/>
      <p:bldP spid="15" grpId="0"/>
      <p:bldP spid="16" grpId="0" animBg="1"/>
      <p:bldP spid="10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95437" y="461048"/>
            <a:ext cx="26511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y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558788" y="180063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charset="0"/>
                <a:cs typeface=".VnAvant" panose="020B7200000000000000" charset="0"/>
              </a:rPr>
              <a:t>Đọc</a:t>
            </a:r>
          </a:p>
        </p:txBody>
      </p:sp>
      <p:sp>
        <p:nvSpPr>
          <p:cNvPr id="6" name="Oval 5"/>
          <p:cNvSpPr/>
          <p:nvPr/>
        </p:nvSpPr>
        <p:spPr>
          <a:xfrm>
            <a:off x="208059" y="217641"/>
            <a:ext cx="551146" cy="49673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charset="0"/>
                <a:cs typeface=".VnAvant" panose="020B7200000000000000" charset="0"/>
              </a:rPr>
              <a:t>2</a:t>
            </a:r>
          </a:p>
        </p:txBody>
      </p:sp>
      <p:graphicFrame>
        <p:nvGraphicFramePr>
          <p:cNvPr id="7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987233"/>
              </p:ext>
            </p:extLst>
          </p:nvPr>
        </p:nvGraphicFramePr>
        <p:xfrm>
          <a:off x="4083098" y="1864070"/>
          <a:ext cx="3554832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7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7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638">
                <a:tc>
                  <a:txBody>
                    <a:bodyPr/>
                    <a:lstStyle/>
                    <a:p>
                      <a:pPr algn="ctr"/>
                      <a:r>
                        <a:rPr lang="en-US" sz="8800" dirty="0" err="1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qu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800" dirty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y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083098" y="3296630"/>
            <a:ext cx="3515202" cy="13315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quý</a:t>
            </a:r>
            <a:endParaRPr lang="en-US" sz="8800" b="1" dirty="0" err="1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511" y="4846515"/>
            <a:ext cx="19392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Arial-SGK-TV" pitchFamily="2" charset="0"/>
                <a:cs typeface="Arial-SGK-TV" pitchFamily="2" charset="0"/>
              </a:rPr>
              <a:t>quy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15102" y="4829403"/>
            <a:ext cx="20768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-SGK-TV" pitchFamily="2" charset="0"/>
                <a:cs typeface="Arial-SGK-TV" pitchFamily="2" charset="0"/>
              </a:rPr>
              <a:t>ý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15810" y="4840811"/>
            <a:ext cx="17736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Arial-SGK-TV" pitchFamily="2" charset="0"/>
                <a:cs typeface="Arial-SGK-TV" pitchFamily="2" charset="0"/>
              </a:rPr>
              <a:t>quỵ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72077" y="4840811"/>
            <a:ext cx="19453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Arial-SGK-TV" pitchFamily="2" charset="0"/>
                <a:cs typeface="Arial-SGK-TV" pitchFamily="2" charset="0"/>
              </a:rPr>
              <a:t>quỹ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17191" y="4840811"/>
            <a:ext cx="21564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Arial-SGK-TV" pitchFamily="2" charset="0"/>
                <a:cs typeface="Arial-SGK-TV" pitchFamily="2" charset="0"/>
              </a:rPr>
              <a:t> quý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92332" y="4846515"/>
            <a:ext cx="20811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Arial-SGK-TV" pitchFamily="2" charset="0"/>
                <a:cs typeface="Arial-SGK-TV" pitchFamily="2" charset="0"/>
              </a:rPr>
              <a:t>quỳ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21831" y="3239112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18840"/>
          <a:stretch/>
        </p:blipFill>
        <p:spPr>
          <a:xfrm>
            <a:off x="-558763" y="392737"/>
            <a:ext cx="4073488" cy="39484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21963"/>
          <a:stretch/>
        </p:blipFill>
        <p:spPr>
          <a:xfrm>
            <a:off x="3902152" y="966343"/>
            <a:ext cx="3956541" cy="30198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23736"/>
          <a:stretch/>
        </p:blipFill>
        <p:spPr>
          <a:xfrm>
            <a:off x="7996579" y="1190848"/>
            <a:ext cx="4095522" cy="27953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5825" y="4832389"/>
            <a:ext cx="17700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>
                <a:latin typeface="Arial-SGK-TV" pitchFamily="2" charset="0"/>
                <a:cs typeface="Arial-SGK-TV" pitchFamily="2" charset="0"/>
              </a:rPr>
              <a:t>y tá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10921" y="4846676"/>
            <a:ext cx="31390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>
                <a:latin typeface="Arial-SGK-TV" pitchFamily="2" charset="0"/>
                <a:cs typeface="Arial-SGK-TV" pitchFamily="2" charset="0"/>
              </a:rPr>
              <a:t>dã quỳ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72435" y="4821315"/>
            <a:ext cx="3143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>
                <a:latin typeface="Arial-SGK-TV" pitchFamily="2" charset="0"/>
                <a:cs typeface="Arial-SGK-TV" pitchFamily="2" charset="0"/>
              </a:rPr>
              <a:t>đá quý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885825" y="6032718"/>
            <a:ext cx="59215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24650" y="6032718"/>
            <a:ext cx="59215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896600" y="6021644"/>
            <a:ext cx="59215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3FD1A7-CF7E-42C2-A9B7-D9A6217CE8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34" y="382532"/>
            <a:ext cx="1471787" cy="7663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325880"/>
            <a:ext cx="4843288" cy="36324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/>
          <a:stretch/>
        </p:blipFill>
        <p:spPr>
          <a:xfrm>
            <a:off x="914399" y="1325880"/>
            <a:ext cx="5090161" cy="3602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39687C-D1E2-4468-A591-2AB82A6C67A2}"/>
              </a:ext>
            </a:extLst>
          </p:cNvPr>
          <p:cNvSpPr txBox="1"/>
          <p:nvPr/>
        </p:nvSpPr>
        <p:spPr>
          <a:xfrm>
            <a:off x="4858096" y="5486006"/>
            <a:ext cx="19912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dã</a:t>
            </a:r>
            <a:r>
              <a:rPr lang="en-US" sz="4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quỳ</a:t>
            </a:r>
            <a:endParaRPr lang="en-US" sz="4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70A4FB-4AD8-454E-B3C0-10A8CD2A4BAF}"/>
              </a:ext>
            </a:extLst>
          </p:cNvPr>
          <p:cNvSpPr txBox="1"/>
          <p:nvPr/>
        </p:nvSpPr>
        <p:spPr>
          <a:xfrm>
            <a:off x="6319680" y="5486006"/>
            <a:ext cx="735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13756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3FD1A7-CF7E-42C2-A9B7-D9A6217CE8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34" y="382532"/>
            <a:ext cx="1471787" cy="7663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222" y="1299719"/>
            <a:ext cx="3897155" cy="3927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440" y="1299719"/>
            <a:ext cx="3916680" cy="39166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5820AB-897F-489D-ACFA-D54F3DBCABCC}"/>
              </a:ext>
            </a:extLst>
          </p:cNvPr>
          <p:cNvSpPr txBox="1"/>
          <p:nvPr/>
        </p:nvSpPr>
        <p:spPr>
          <a:xfrm>
            <a:off x="4774270" y="5380626"/>
            <a:ext cx="19928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đá</a:t>
            </a:r>
            <a:r>
              <a:rPr lang="en-US" sz="4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quý</a:t>
            </a:r>
            <a:endParaRPr lang="en-US" sz="44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7C016C-04A3-494E-B616-32AE721DDE39}"/>
              </a:ext>
            </a:extLst>
          </p:cNvPr>
          <p:cNvSpPr txBox="1"/>
          <p:nvPr/>
        </p:nvSpPr>
        <p:spPr>
          <a:xfrm>
            <a:off x="6239301" y="5363342"/>
            <a:ext cx="735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402073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</TotalTime>
  <Words>81</Words>
  <Application>Microsoft Office PowerPoint</Application>
  <PresentationFormat>Widescreen</PresentationFormat>
  <Paragraphs>49</Paragraphs>
  <Slides>11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.VnAvant</vt:lpstr>
      <vt:lpstr>Arial</vt:lpstr>
      <vt:lpstr>Arial-SGK-TV</vt:lpstr>
      <vt:lpstr>Calibri</vt:lpstr>
      <vt:lpstr>Chivo Light</vt:lpstr>
      <vt:lpstr>Tahoma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Nguyen Giang</cp:lastModifiedBy>
  <cp:revision>72</cp:revision>
  <dcterms:created xsi:type="dcterms:W3CDTF">2020-08-13T09:32:00Z</dcterms:created>
  <dcterms:modified xsi:type="dcterms:W3CDTF">2023-10-15T08:39:27Z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