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259" r:id="rId2"/>
    <p:sldId id="257" r:id="rId3"/>
    <p:sldId id="319" r:id="rId4"/>
    <p:sldId id="320" r:id="rId5"/>
    <p:sldId id="321" r:id="rId6"/>
    <p:sldId id="327" r:id="rId7"/>
    <p:sldId id="258" r:id="rId8"/>
    <p:sldId id="260" r:id="rId9"/>
    <p:sldId id="256" r:id="rId10"/>
    <p:sldId id="328" r:id="rId11"/>
    <p:sldId id="261" r:id="rId12"/>
    <p:sldId id="322" r:id="rId13"/>
    <p:sldId id="323" r:id="rId14"/>
    <p:sldId id="324" r:id="rId15"/>
    <p:sldId id="262" r:id="rId16"/>
    <p:sldId id="263" r:id="rId17"/>
    <p:sldId id="325" r:id="rId18"/>
    <p:sldId id="265" r:id="rId19"/>
    <p:sldId id="326" r:id="rId20"/>
    <p:sldId id="329" r:id="rId21"/>
    <p:sldId id="264" r:id="rId22"/>
    <p:sldId id="330" r:id="rId23"/>
  </p:sldIdLst>
  <p:sldSz cx="9144000" cy="5143500" type="screen16x9"/>
  <p:notesSz cx="6858000" cy="9144000"/>
  <p:embeddedFontLst>
    <p:embeddedFont>
      <p:font typeface="Georgia" panose="02040502050405020303" pitchFamily="18" charset="0"/>
      <p:regular r:id="rId25"/>
      <p:bold r:id="rId26"/>
      <p:italic r:id="rId27"/>
      <p:boldItalic r:id="rId28"/>
    </p:embeddedFont>
    <p:embeddedFont>
      <p:font typeface="Roboto Condensed Light" panose="02000000000000000000" pitchFamily="2" charset="0"/>
      <p:regular r:id="rId29"/>
      <p:italic r:id="rId30"/>
    </p:embeddedFont>
    <p:embeddedFont>
      <p:font typeface="Song Myung" panose="020B0604020202020204" charset="0"/>
      <p:regular r:id="rId31"/>
    </p:embeddedFont>
    <p:embeddedFont>
      <p:font typeface="JetBrains Mon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611"/>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28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56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hyperlink" Target="http://i602.photobucket.com/albums/tt110/swnamphong/Trieu%20dinh%20Hue/ma-binh-hue1.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vi-VN" altLang="en-US" sz="2000" b="0" i="0" u="none" strike="noStrike" kern="0" cap="none" spc="0" normalizeH="0" baseline="0" noProof="0">
              <a:ln>
                <a:noFill/>
              </a:ln>
              <a:solidFill>
                <a:srgbClr val="3F2320"/>
              </a:solidFill>
              <a:effectLst/>
              <a:uLnTx/>
              <a:uFillTx/>
              <a:latin typeface="VNI-Avo" pitchFamily="2" charset="0"/>
              <a:cs typeface="Times New Roman" panose="02020603050405020304" pitchFamily="18" charset="0"/>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4709">
            <a:off x="102610" y="3429001"/>
            <a:ext cx="1312306" cy="1735281"/>
          </a:xfrm>
          <a:prstGeom prst="rect">
            <a:avLst/>
          </a:prstGeom>
        </p:spPr>
      </p:pic>
      <p:sp>
        <p:nvSpPr>
          <p:cNvPr id="4" name="TextBox 3"/>
          <p:cNvSpPr txBox="1"/>
          <p:nvPr/>
        </p:nvSpPr>
        <p:spPr>
          <a:xfrm>
            <a:off x="2670464" y="592282"/>
            <a:ext cx="4457700" cy="523220"/>
          </a:xfrm>
          <a:prstGeom prst="rect">
            <a:avLst/>
          </a:prstGeom>
          <a:noFill/>
        </p:spPr>
        <p:txBody>
          <a:bodyPr wrap="square" rtlCol="0">
            <a:spAutoFit/>
          </a:bodyPr>
          <a:lstStyle/>
          <a:p>
            <a:r>
              <a:rPr lang="en-US" sz="2800" b="1" dirty="0" smtClean="0">
                <a:solidFill>
                  <a:schemeClr val="tx2">
                    <a:lumMod val="50000"/>
                  </a:schemeClr>
                </a:solidFill>
                <a:latin typeface="Times New Roman" panose="02020603050405020304" pitchFamily="18" charset="0"/>
                <a:cs typeface="Times New Roman" panose="02020603050405020304" pitchFamily="18" charset="0"/>
              </a:rPr>
              <a:t>YÊU CẦU CẦN ĐẠT</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496291" y="1309254"/>
            <a:ext cx="6317673" cy="1371600"/>
          </a:xfrm>
          <a:prstGeom prst="roundRect">
            <a:avLst/>
          </a:prstGeom>
          <a:solidFill>
            <a:srgbClr val="FFFF66"/>
          </a:solidFill>
          <a:ln w="19050">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it-IT" sz="1600" b="1" dirty="0"/>
              <a:t>Nhà Nguyễn ra đời trong hoàn cảnh nào, kinh đô đóng ở đâu và một số ông vua đầu thời Nguyễn. Nhà Nguyễn thiết lập một chế độ quân chủ rất hà khắc và chặt chẽ để bảo vệ quyền lợi  của dòng họ mình.</a:t>
            </a:r>
            <a:endParaRPr lang="en-US" sz="1600" b="1" dirty="0"/>
          </a:p>
        </p:txBody>
      </p:sp>
      <p:sp>
        <p:nvSpPr>
          <p:cNvPr id="6" name="Rounded Rectangle 5"/>
          <p:cNvSpPr/>
          <p:nvPr/>
        </p:nvSpPr>
        <p:spPr>
          <a:xfrm>
            <a:off x="1548245" y="2951018"/>
            <a:ext cx="6244937" cy="820882"/>
          </a:xfrm>
          <a:prstGeom prst="roundRect">
            <a:avLst/>
          </a:prstGeom>
          <a:solidFill>
            <a:srgbClr val="92D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solidFill>
                  <a:schemeClr val="bg1">
                    <a:lumMod val="50000"/>
                  </a:schemeClr>
                </a:solidFill>
              </a:rPr>
              <a:t>Nêu được các chính sách hà khắc, chặt chẽ của nhà Nguyễn nhằm đảm bảo quyền lợi của dòng họ mình. </a:t>
            </a:r>
            <a:endParaRPr lang="en-US" sz="1800" b="1" dirty="0">
              <a:solidFill>
                <a:schemeClr val="bg1">
                  <a:lumMod val="50000"/>
                </a:schemeClr>
              </a:solidFill>
            </a:endParaRPr>
          </a:p>
        </p:txBody>
      </p:sp>
    </p:spTree>
    <p:extLst>
      <p:ext uri="{BB962C8B-B14F-4D97-AF65-F5344CB8AC3E}">
        <p14:creationId xmlns:p14="http://schemas.microsoft.com/office/powerpoint/2010/main" val="269204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id="{492DC9A2-CDEB-474A-99EC-38E48B10C588}"/>
              </a:ext>
            </a:extLst>
          </p:cNvPr>
          <p:cNvSpPr txBox="1">
            <a:spLocks noChangeArrowheads="1"/>
          </p:cNvSpPr>
          <p:nvPr/>
        </p:nvSpPr>
        <p:spPr bwMode="auto">
          <a:xfrm>
            <a:off x="368968" y="2892232"/>
            <a:ext cx="8454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4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2369012"/>
            <a:ext cx="845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4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id="{6BB0A1D7-CE15-4ADE-958A-759C165A7383}"/>
              </a:ext>
            </a:extLst>
          </p:cNvPr>
          <p:cNvSpPr txBox="1">
            <a:spLocks noChangeArrowheads="1"/>
          </p:cNvSpPr>
          <p:nvPr/>
        </p:nvSpPr>
        <p:spPr bwMode="auto">
          <a:xfrm>
            <a:off x="368968" y="3681663"/>
            <a:ext cx="8454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4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id="{0C0B5854-C162-4D0D-878C-04640C530C10}"/>
              </a:ext>
            </a:extLst>
          </p:cNvPr>
          <p:cNvSpPr txBox="1">
            <a:spLocks noChangeArrowheads="1"/>
          </p:cNvSpPr>
          <p:nvPr/>
        </p:nvSpPr>
        <p:spPr bwMode="auto">
          <a:xfrm>
            <a:off x="368968" y="1242890"/>
            <a:ext cx="8454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4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410532" y="1223040"/>
            <a:ext cx="845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4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4E10BD71-CE71-410D-8905-A26FB37BE921}"/>
              </a:ext>
            </a:extLst>
          </p:cNvPr>
          <p:cNvSpPr txBox="1">
            <a:spLocks noChangeArrowheads="1"/>
          </p:cNvSpPr>
          <p:nvPr/>
        </p:nvSpPr>
        <p:spPr bwMode="auto">
          <a:xfrm>
            <a:off x="410532" y="1939637"/>
            <a:ext cx="84541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 Sau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vua</a:t>
            </a:r>
            <a:r>
              <a:rPr lang="en-US" altLang="en-US" sz="2400" b="1" dirty="0">
                <a:latin typeface="Times New Roman" panose="02020603050405020304" pitchFamily="18" charset="0"/>
                <a:cs typeface="Times New Roman" panose="02020603050405020304" pitchFamily="18" charset="0"/>
              </a:rPr>
              <a:t> Quang </a:t>
            </a:r>
            <a:r>
              <a:rPr lang="en-US" altLang="en-US" sz="2400" b="1" dirty="0" err="1">
                <a:latin typeface="Times New Roman" panose="02020603050405020304" pitchFamily="18" charset="0"/>
                <a:cs typeface="Times New Roman" panose="02020603050405020304" pitchFamily="18" charset="0"/>
              </a:rPr>
              <a:t>Trung</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đời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suy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1802, </a:t>
            </a:r>
            <a:r>
              <a:rPr lang="en-US" altLang="en-US" sz="2400" b="1" dirty="0" err="1">
                <a:latin typeface="Times New Roman" panose="02020603050405020304" pitchFamily="18" charset="0"/>
                <a:cs typeface="Times New Roman" panose="02020603050405020304" pitchFamily="18" charset="0"/>
              </a:rPr>
              <a:t>triều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đổ</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ngôi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a:t>
            </a:r>
            <a:r>
              <a:rPr lang="en-US" altLang="en-US" sz="2400" b="1"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id="{3AD3015A-A4CA-447E-82A0-71F881E84D92}"/>
              </a:ext>
            </a:extLst>
          </p:cNvPr>
          <p:cNvSpPr txBox="1">
            <a:spLocks noChangeArrowheads="1"/>
          </p:cNvSpPr>
          <p:nvPr/>
        </p:nvSpPr>
        <p:spPr bwMode="auto">
          <a:xfrm>
            <a:off x="0" y="0"/>
            <a:ext cx="9144000" cy="4616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4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id="{4632C36B-DC3B-4518-8621-779962F7F557}"/>
              </a:ext>
            </a:extLst>
          </p:cNvPr>
          <p:cNvSpPr txBox="1">
            <a:spLocks noChangeArrowheads="1"/>
          </p:cNvSpPr>
          <p:nvPr/>
        </p:nvSpPr>
        <p:spPr bwMode="auto">
          <a:xfrm>
            <a:off x="430714" y="2985691"/>
            <a:ext cx="8406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Quân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đội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nhà</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Nguyễn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gồm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nhiều</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thứ</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quân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bộ</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binh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thủy</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binh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tượng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binh</a:t>
            </a:r>
            <a:r>
              <a:rPr lang="en-US" altLang="en-US" sz="2400" b="1" dirty="0">
                <a:solidFill>
                  <a:srgbClr val="0070C0"/>
                </a:solidFill>
                <a:latin typeface="Times New Roman" panose="02020603050405020304" pitchFamily="18" charset="0"/>
                <a:cs typeface="Times New Roman" panose="02020603050405020304" pitchFamily="18" charset="0"/>
              </a:rPr>
              <a:t>…)</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id="{451DA601-A744-417E-A2F4-8E12239DE173}"/>
              </a:ext>
            </a:extLst>
          </p:cNvPr>
          <p:cNvSpPr txBox="1">
            <a:spLocks noChangeArrowheads="1"/>
          </p:cNvSpPr>
          <p:nvPr/>
        </p:nvSpPr>
        <p:spPr bwMode="auto">
          <a:xfrm>
            <a:off x="430714" y="2541587"/>
            <a:ext cx="840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Quân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đội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nhà</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Nguyễn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được</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tổ</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chức</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như</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thế</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nào</a:t>
            </a:r>
            <a:r>
              <a:rPr lang="en-US" altLang="en-US" sz="2400" b="1"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id="{AD0E4143-D8AD-490A-9601-658BFFC234A1}"/>
              </a:ext>
            </a:extLst>
          </p:cNvPr>
          <p:cNvSpPr txBox="1">
            <a:spLocks noChangeArrowheads="1"/>
          </p:cNvSpPr>
          <p:nvPr/>
        </p:nvSpPr>
        <p:spPr bwMode="auto">
          <a:xfrm>
            <a:off x="368968" y="1277143"/>
            <a:ext cx="8406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Vua</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nhà</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Nguyễn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không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đặt</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ngôi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hoàng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hậu</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bỏ</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chức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tể</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tướng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trực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tiếp</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điều</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hành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mọi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công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việc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từ</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trung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ương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đến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địa</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phương</a:t>
            </a:r>
            <a:r>
              <a:rPr lang="en-US" altLang="en-US" sz="2400" b="1" dirty="0">
                <a:solidFill>
                  <a:srgbClr val="0070C0"/>
                </a:solidFill>
                <a:latin typeface="Times New Roman" panose="02020603050405020304" pitchFamily="18" charset="0"/>
                <a:cs typeface="Times New Roman" panose="02020603050405020304" pitchFamily="18" charset="0"/>
              </a:rPr>
              <a:t>.</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id="{3ED0C490-FE0A-4D7C-972C-748E2B22FF1F}"/>
              </a:ext>
            </a:extLst>
          </p:cNvPr>
          <p:cNvSpPr txBox="1">
            <a:spLocks noChangeArrowheads="1"/>
          </p:cNvSpPr>
          <p:nvPr/>
        </p:nvSpPr>
        <p:spPr bwMode="auto">
          <a:xfrm>
            <a:off x="368968" y="388937"/>
            <a:ext cx="8406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Nêu</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các</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việc</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cho</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thấy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vua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triều</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Nguyễn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không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muốn</a:t>
            </a:r>
            <a:r>
              <a:rPr lang="en-US" altLang="en-US" sz="2400" b="1" dirty="0">
                <a:solidFill>
                  <a:srgbClr val="008000"/>
                </a:solidFill>
                <a:latin typeface="Times New Roman" panose="02020603050405020304" pitchFamily="18" charset="0"/>
                <a:cs typeface="Times New Roman" panose="02020603050405020304" pitchFamily="18" charset="0"/>
              </a:rPr>
              <a:t> chia </a:t>
            </a:r>
            <a:r>
              <a:rPr lang="en-US" altLang="en-US" sz="2400" b="1" dirty="0" err="1">
                <a:solidFill>
                  <a:srgbClr val="008000"/>
                </a:solidFill>
                <a:latin typeface="Times New Roman" panose="02020603050405020304" pitchFamily="18" charset="0"/>
                <a:cs typeface="Times New Roman" panose="02020603050405020304" pitchFamily="18" charset="0"/>
              </a:rPr>
              <a:t>sẻ</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quyền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hành</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cho</a:t>
            </a:r>
            <a:r>
              <a:rPr lang="en-US" altLang="en-US" sz="2400" b="1" dirty="0">
                <a:solidFill>
                  <a:srgbClr val="008000"/>
                </a:solidFill>
                <a:latin typeface="Times New Roman" panose="02020603050405020304" pitchFamily="18" charset="0"/>
                <a:cs typeface="Times New Roman" panose="02020603050405020304" pitchFamily="18" charset="0"/>
              </a:rPr>
              <a:t> ai?</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id="{6B1011E8-A9AB-459F-A641-81B189A74BF9}"/>
              </a:ext>
            </a:extLst>
          </p:cNvPr>
          <p:cNvSpPr txBox="1">
            <a:spLocks noChangeArrowheads="1"/>
          </p:cNvSpPr>
          <p:nvPr/>
        </p:nvSpPr>
        <p:spPr bwMode="auto">
          <a:xfrm>
            <a:off x="593556" y="-8208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id="{8EBA3A00-6583-4982-94B5-7EED85EA08E9}"/>
              </a:ext>
            </a:extLst>
          </p:cNvPr>
          <p:cNvSpPr txBox="1">
            <a:spLocks noChangeArrowheads="1"/>
          </p:cNvSpPr>
          <p:nvPr/>
        </p:nvSpPr>
        <p:spPr bwMode="auto">
          <a:xfrm>
            <a:off x="368968" y="3866357"/>
            <a:ext cx="840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Vua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triều</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Nguyễn</a:t>
            </a:r>
            <a:r>
              <a:rPr lang="en-US" altLang="en-US" sz="2400" b="1" dirty="0">
                <a:solidFill>
                  <a:srgbClr val="008000"/>
                </a:solidFill>
                <a:latin typeface="Times New Roman" panose="02020603050405020304" pitchFamily="18" charset="0"/>
                <a:cs typeface="Times New Roman" panose="02020603050405020304" pitchFamily="18" charset="0"/>
              </a:rPr>
              <a:t> ban </a:t>
            </a:r>
            <a:r>
              <a:rPr lang="en-US" altLang="en-US" sz="2400" b="1" dirty="0" err="1">
                <a:solidFill>
                  <a:srgbClr val="008000"/>
                </a:solidFill>
                <a:latin typeface="Times New Roman" panose="02020603050405020304" pitchFamily="18" charset="0"/>
                <a:cs typeface="Times New Roman" panose="02020603050405020304" pitchFamily="18" charset="0"/>
              </a:rPr>
              <a:t>hành</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Bộ</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luật</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gì</a:t>
            </a:r>
            <a:r>
              <a:rPr lang="en-US" altLang="en-US" sz="2400" b="1"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id="{34240BF1-7D48-4931-A857-916DD41611D4}"/>
              </a:ext>
            </a:extLst>
          </p:cNvPr>
          <p:cNvSpPr txBox="1">
            <a:spLocks noChangeArrowheads="1"/>
          </p:cNvSpPr>
          <p:nvPr/>
        </p:nvSpPr>
        <p:spPr bwMode="auto">
          <a:xfrm>
            <a:off x="593557" y="4325144"/>
            <a:ext cx="840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Bộ</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luật</a:t>
            </a:r>
            <a:r>
              <a:rPr lang="en-US" altLang="en-US" sz="2400" b="1" dirty="0">
                <a:solidFill>
                  <a:srgbClr val="0070C0"/>
                </a:solidFill>
                <a:latin typeface="Times New Roman" panose="02020603050405020304" pitchFamily="18" charset="0"/>
                <a:cs typeface="Times New Roman" panose="02020603050405020304" pitchFamily="18" charset="0"/>
              </a:rPr>
              <a:t> Gia Long.</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b="1" i="1" dirty="0">
                <a:latin typeface="Times New Roman" panose="02020603050405020304" pitchFamily="18" charset="0"/>
                <a:cs typeface="Times New Roman" panose="02020603050405020304" pitchFamily="18" charset="0"/>
              </a:rPr>
              <a:t>Nhà vua đã dùng nhiều chính sách hà khắc để bảo vệ ngai vàng của mình. Với cách thống trị như vậy cuộc sống của nhân dân vô cùng cực khổ.</a:t>
            </a:r>
            <a:endParaRPr lang="en-US" sz="6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260CC93-1715-4CA3-AE70-1AAA89A6AA25}"/>
              </a:ext>
            </a:extLst>
          </p:cNvPr>
          <p:cNvSpPr txBox="1"/>
          <p:nvPr/>
        </p:nvSpPr>
        <p:spPr>
          <a:xfrm>
            <a:off x="1093176" y="1229865"/>
            <a:ext cx="7105878" cy="2246769"/>
          </a:xfrm>
          <a:prstGeom prst="rect">
            <a:avLst/>
          </a:prstGeom>
          <a:noFill/>
        </p:spPr>
        <p:txBody>
          <a:bodyPr wrap="square">
            <a:spAutoFit/>
          </a:bodyPr>
          <a:lstStyle/>
          <a:p>
            <a:pPr marL="0" marR="0" algn="just">
              <a:spcBef>
                <a:spcPts val="0"/>
              </a:spcBef>
              <a:spcAft>
                <a:spcPts val="0"/>
              </a:spcAft>
            </a:pPr>
            <a:r>
              <a:rPr lang="nl-NL" sz="2800" b="1" i="1" dirty="0">
                <a:solidFill>
                  <a:schemeClr val="tx2">
                    <a:lumMod val="50000"/>
                  </a:schemeClr>
                </a:solidFill>
                <a:latin typeface="Times New Roman" panose="02020603050405020304" pitchFamily="18" charset="0"/>
                <a:ea typeface="Times New Roman" panose="02020603050405020304" pitchFamily="18" charset="0"/>
              </a:rPr>
              <a:t>V</a:t>
            </a:r>
            <a:r>
              <a:rPr lang="nl-NL" sz="2800" b="1" i="1" dirty="0">
                <a:solidFill>
                  <a:schemeClr val="tx2">
                    <a:lumMod val="50000"/>
                  </a:schemeClr>
                </a:solidFill>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2400" dirty="0">
              <a:solidFill>
                <a:schemeClr val="tx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179618" y="363682"/>
            <a:ext cx="2286000" cy="748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accent4">
                    <a:lumMod val="20000"/>
                    <a:lumOff val="80000"/>
                  </a:schemeClr>
                </a:solidFill>
              </a:rPr>
              <a:t>VẬN DỤNG</a:t>
            </a:r>
            <a:endParaRPr lang="en-US" sz="2800" b="1" dirty="0">
              <a:solidFill>
                <a:schemeClr val="accent4">
                  <a:lumMod val="20000"/>
                  <a:lumOff val="80000"/>
                </a:schemeClr>
              </a:solidFill>
            </a:endParaRPr>
          </a:p>
        </p:txBody>
      </p:sp>
      <p:sp>
        <p:nvSpPr>
          <p:cNvPr id="14" name="Cloud Callout 13"/>
          <p:cNvSpPr/>
          <p:nvPr/>
        </p:nvSpPr>
        <p:spPr>
          <a:xfrm>
            <a:off x="3075710" y="1205345"/>
            <a:ext cx="3273136" cy="2078182"/>
          </a:xfrm>
          <a:prstGeom prst="cloudCallout">
            <a:avLst/>
          </a:prstGeom>
          <a:solidFill>
            <a:srgbClr val="EF6611"/>
          </a:solidFill>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err="1" smtClean="0">
                <a:solidFill>
                  <a:schemeClr val="accent4">
                    <a:lumMod val="20000"/>
                    <a:lumOff val="80000"/>
                  </a:schemeClr>
                </a:solidFill>
              </a:rPr>
              <a:t>Ngày</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hôm</a:t>
            </a:r>
            <a:r>
              <a:rPr lang="en-US" sz="2000" b="1" dirty="0" smtClean="0">
                <a:solidFill>
                  <a:schemeClr val="accent4">
                    <a:lumMod val="20000"/>
                    <a:lumOff val="80000"/>
                  </a:schemeClr>
                </a:solidFill>
              </a:rPr>
              <a:t> nay </a:t>
            </a:r>
            <a:r>
              <a:rPr lang="en-US" sz="2000" b="1" dirty="0" err="1" smtClean="0">
                <a:solidFill>
                  <a:schemeClr val="accent4">
                    <a:lumMod val="20000"/>
                    <a:lumOff val="80000"/>
                  </a:schemeClr>
                </a:solidFill>
              </a:rPr>
              <a:t>các</a:t>
            </a:r>
            <a:r>
              <a:rPr lang="en-US" sz="2000" b="1" dirty="0" smtClean="0">
                <a:solidFill>
                  <a:schemeClr val="accent4">
                    <a:lumMod val="20000"/>
                    <a:lumOff val="80000"/>
                  </a:schemeClr>
                </a:solidFill>
              </a:rPr>
              <a:t> con </a:t>
            </a:r>
            <a:r>
              <a:rPr lang="en-US" sz="2000" b="1" dirty="0" err="1" smtClean="0">
                <a:solidFill>
                  <a:schemeClr val="accent4">
                    <a:lumMod val="20000"/>
                    <a:lumOff val="80000"/>
                  </a:schemeClr>
                </a:solidFill>
              </a:rPr>
              <a:t>đã</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học</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được</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kiến</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thức</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gì</a:t>
            </a:r>
            <a:r>
              <a:rPr lang="en-US" sz="2000" b="1" dirty="0" smtClean="0">
                <a:solidFill>
                  <a:schemeClr val="accent4">
                    <a:lumMod val="20000"/>
                    <a:lumOff val="80000"/>
                  </a:schemeClr>
                </a:solidFill>
              </a:rPr>
              <a:t>?</a:t>
            </a:r>
            <a:endParaRPr lang="en-US" sz="2000" b="1" dirty="0">
              <a:solidFill>
                <a:schemeClr val="accent4">
                  <a:lumMod val="20000"/>
                  <a:lumOff val="80000"/>
                </a:schemeClr>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81" y="1737879"/>
            <a:ext cx="3091295" cy="3091295"/>
          </a:xfrm>
          <a:prstGeom prst="rect">
            <a:avLst/>
          </a:prstGeom>
        </p:spPr>
      </p:pic>
    </p:spTree>
    <p:extLst>
      <p:ext uri="{BB962C8B-B14F-4D97-AF65-F5344CB8AC3E}">
        <p14:creationId xmlns:p14="http://schemas.microsoft.com/office/powerpoint/2010/main" val="115054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88572" y="436418"/>
            <a:ext cx="5226628" cy="613064"/>
          </a:xfrm>
          <a:prstGeom prst="roundRect">
            <a:avLst/>
          </a:prstGeom>
          <a:solidFill>
            <a:schemeClr val="accent4">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lumMod val="20000"/>
                    <a:lumOff val="80000"/>
                  </a:schemeClr>
                </a:solidFill>
              </a:rPr>
              <a:t>ĐỊNH HƯỚNG HỌC TẬP TIẾP THEO</a:t>
            </a:r>
            <a:endParaRPr lang="en-US" sz="1800" b="1" dirty="0">
              <a:solidFill>
                <a:schemeClr val="accent4">
                  <a:lumMod val="20000"/>
                  <a:lumOff val="80000"/>
                </a:schemeClr>
              </a:solidFill>
            </a:endParaRPr>
          </a:p>
        </p:txBody>
      </p:sp>
      <p:sp>
        <p:nvSpPr>
          <p:cNvPr id="12" name="TextBox 11"/>
          <p:cNvSpPr txBox="1"/>
          <p:nvPr/>
        </p:nvSpPr>
        <p:spPr>
          <a:xfrm>
            <a:off x="1257300" y="1839191"/>
            <a:ext cx="7252854" cy="1477328"/>
          </a:xfrm>
          <a:prstGeom prst="rect">
            <a:avLst/>
          </a:prstGeom>
          <a:noFill/>
        </p:spPr>
        <p:txBody>
          <a:bodyPr wrap="square" rtlCol="0">
            <a:spAutoFit/>
          </a:bodyPr>
          <a:lstStyle/>
          <a:p>
            <a:pPr marL="285750" indent="-285750">
              <a:buFontTx/>
              <a:buChar char="-"/>
            </a:pPr>
            <a:r>
              <a:rPr lang="en-US" sz="1800" dirty="0" err="1" smtClean="0"/>
              <a:t>Đọc</a:t>
            </a:r>
            <a:r>
              <a:rPr lang="en-US" sz="1800" dirty="0" smtClean="0"/>
              <a:t> </a:t>
            </a:r>
            <a:r>
              <a:rPr lang="en-US" sz="1800" dirty="0" err="1" smtClean="0"/>
              <a:t>và</a:t>
            </a:r>
            <a:r>
              <a:rPr lang="en-US" sz="1800" dirty="0" smtClean="0"/>
              <a:t> </a:t>
            </a:r>
            <a:r>
              <a:rPr lang="en-US" sz="1800" dirty="0" err="1" smtClean="0"/>
              <a:t>trả</a:t>
            </a:r>
            <a:r>
              <a:rPr lang="en-US" sz="1800" dirty="0" smtClean="0"/>
              <a:t> </a:t>
            </a:r>
            <a:r>
              <a:rPr lang="en-US" sz="1800" dirty="0" err="1" smtClean="0"/>
              <a:t>lời</a:t>
            </a:r>
            <a:r>
              <a:rPr lang="en-US" sz="1800" dirty="0" smtClean="0"/>
              <a:t> </a:t>
            </a:r>
            <a:r>
              <a:rPr lang="en-US" sz="1800" dirty="0" err="1" smtClean="0"/>
              <a:t>câu</a:t>
            </a:r>
            <a:r>
              <a:rPr lang="en-US" sz="1800" dirty="0" smtClean="0"/>
              <a:t> </a:t>
            </a:r>
            <a:r>
              <a:rPr lang="en-US" sz="1800" dirty="0" err="1" smtClean="0"/>
              <a:t>hỏi</a:t>
            </a:r>
            <a:r>
              <a:rPr lang="en-US" sz="1800" dirty="0" smtClean="0"/>
              <a:t> </a:t>
            </a:r>
            <a:r>
              <a:rPr lang="en-US" sz="1800" dirty="0" err="1" smtClean="0"/>
              <a:t>cuối</a:t>
            </a:r>
            <a:r>
              <a:rPr lang="en-US" sz="1800" dirty="0" smtClean="0"/>
              <a:t> </a:t>
            </a:r>
            <a:r>
              <a:rPr lang="en-US" sz="1800" dirty="0" err="1" smtClean="0"/>
              <a:t>bài</a:t>
            </a:r>
            <a:r>
              <a:rPr lang="en-US" sz="1800" dirty="0" smtClean="0"/>
              <a:t>: </a:t>
            </a:r>
          </a:p>
          <a:p>
            <a:r>
              <a:rPr lang="en-US" sz="1800" dirty="0" smtClean="0"/>
              <a:t>+ </a:t>
            </a:r>
            <a:r>
              <a:rPr lang="en-US" sz="1800" dirty="0" err="1" smtClean="0"/>
              <a:t>Nhà</a:t>
            </a:r>
            <a:r>
              <a:rPr lang="en-US" sz="1800" dirty="0" smtClean="0"/>
              <a:t> </a:t>
            </a:r>
            <a:r>
              <a:rPr lang="en-US" sz="1800" dirty="0" err="1" smtClean="0"/>
              <a:t>Nguyễn</a:t>
            </a:r>
            <a:r>
              <a:rPr lang="en-US" sz="1800" dirty="0" smtClean="0"/>
              <a:t> </a:t>
            </a:r>
            <a:r>
              <a:rPr lang="en-US" sz="1800" dirty="0" err="1" smtClean="0"/>
              <a:t>ra</a:t>
            </a:r>
            <a:r>
              <a:rPr lang="en-US" sz="1800" dirty="0" smtClean="0"/>
              <a:t> </a:t>
            </a:r>
            <a:r>
              <a:rPr lang="en-US" sz="1800" dirty="0" err="1" smtClean="0"/>
              <a:t>đời</a:t>
            </a:r>
            <a:r>
              <a:rPr lang="en-US" sz="1800" dirty="0" smtClean="0"/>
              <a:t> </a:t>
            </a:r>
            <a:r>
              <a:rPr lang="en-US" sz="1800" dirty="0" err="1" smtClean="0"/>
              <a:t>trong</a:t>
            </a:r>
            <a:r>
              <a:rPr lang="en-US" sz="1800" dirty="0" smtClean="0"/>
              <a:t> </a:t>
            </a:r>
            <a:r>
              <a:rPr lang="en-US" sz="1800" dirty="0" err="1" smtClean="0"/>
              <a:t>hoàn</a:t>
            </a:r>
            <a:r>
              <a:rPr lang="en-US" sz="1800" dirty="0" smtClean="0"/>
              <a:t> </a:t>
            </a:r>
            <a:r>
              <a:rPr lang="en-US" sz="1800" dirty="0" err="1" smtClean="0"/>
              <a:t>cảnh</a:t>
            </a:r>
            <a:r>
              <a:rPr lang="en-US" sz="1800" dirty="0" smtClean="0"/>
              <a:t> </a:t>
            </a:r>
            <a:r>
              <a:rPr lang="en-US" sz="1800" dirty="0" err="1" smtClean="0"/>
              <a:t>nào</a:t>
            </a:r>
            <a:r>
              <a:rPr lang="en-US" sz="1800" dirty="0" smtClean="0"/>
              <a:t>?</a:t>
            </a:r>
          </a:p>
          <a:p>
            <a:r>
              <a:rPr lang="en-US" sz="1800" dirty="0" smtClean="0"/>
              <a:t>+ </a:t>
            </a:r>
            <a:r>
              <a:rPr lang="en-US" sz="1800" dirty="0" err="1" smtClean="0"/>
              <a:t>Những</a:t>
            </a:r>
            <a:r>
              <a:rPr lang="en-US" sz="1800" dirty="0" smtClean="0"/>
              <a:t> </a:t>
            </a:r>
            <a:r>
              <a:rPr lang="en-US" sz="1800" dirty="0" err="1" smtClean="0"/>
              <a:t>điều</a:t>
            </a:r>
            <a:r>
              <a:rPr lang="en-US" sz="1800" dirty="0" smtClean="0"/>
              <a:t> </a:t>
            </a:r>
            <a:r>
              <a:rPr lang="en-US" sz="1800" dirty="0" err="1" smtClean="0"/>
              <a:t>gì</a:t>
            </a:r>
            <a:r>
              <a:rPr lang="en-US" sz="1800" dirty="0" smtClean="0"/>
              <a:t> </a:t>
            </a:r>
            <a:r>
              <a:rPr lang="en-US" sz="1800" dirty="0" err="1" smtClean="0"/>
              <a:t>cho</a:t>
            </a:r>
            <a:r>
              <a:rPr lang="en-US" sz="1800" dirty="0" smtClean="0"/>
              <a:t> </a:t>
            </a:r>
            <a:r>
              <a:rPr lang="en-US" sz="1800" dirty="0" err="1" smtClean="0"/>
              <a:t>thầy</a:t>
            </a:r>
            <a:r>
              <a:rPr lang="en-US" sz="1800" dirty="0" smtClean="0"/>
              <a:t> </a:t>
            </a:r>
            <a:r>
              <a:rPr lang="en-US" sz="1800" dirty="0" err="1" smtClean="0"/>
              <a:t>các</a:t>
            </a:r>
            <a:r>
              <a:rPr lang="en-US" sz="1800" dirty="0" smtClean="0"/>
              <a:t> </a:t>
            </a:r>
            <a:r>
              <a:rPr lang="en-US" sz="1800" dirty="0" err="1" smtClean="0"/>
              <a:t>vua</a:t>
            </a:r>
            <a:r>
              <a:rPr lang="en-US" sz="1800" dirty="0" smtClean="0"/>
              <a:t> </a:t>
            </a:r>
            <a:r>
              <a:rPr lang="en-US" sz="1800" dirty="0" err="1" smtClean="0"/>
              <a:t>Nguyễn</a:t>
            </a:r>
            <a:r>
              <a:rPr lang="en-US" sz="1800" dirty="0" smtClean="0"/>
              <a:t> </a:t>
            </a:r>
            <a:r>
              <a:rPr lang="en-US" sz="1800" dirty="0" err="1" smtClean="0"/>
              <a:t>không</a:t>
            </a:r>
            <a:r>
              <a:rPr lang="en-US" sz="1800" dirty="0" smtClean="0"/>
              <a:t> </a:t>
            </a:r>
            <a:r>
              <a:rPr lang="en-US" sz="1800" dirty="0" err="1" smtClean="0"/>
              <a:t>chịu</a:t>
            </a:r>
            <a:r>
              <a:rPr lang="en-US" sz="1800" dirty="0" smtClean="0"/>
              <a:t> chia </a:t>
            </a:r>
            <a:r>
              <a:rPr lang="en-US" sz="1800" dirty="0" err="1" smtClean="0"/>
              <a:t>sẻ</a:t>
            </a:r>
            <a:r>
              <a:rPr lang="en-US" sz="1800" dirty="0" smtClean="0"/>
              <a:t> </a:t>
            </a:r>
            <a:r>
              <a:rPr lang="en-US" sz="1800" dirty="0" err="1" smtClean="0"/>
              <a:t>quyền</a:t>
            </a:r>
            <a:r>
              <a:rPr lang="en-US" sz="1800" dirty="0" smtClean="0"/>
              <a:t> </a:t>
            </a:r>
            <a:r>
              <a:rPr lang="en-US" sz="1800" dirty="0" err="1" smtClean="0"/>
              <a:t>hành</a:t>
            </a:r>
            <a:r>
              <a:rPr lang="en-US" sz="1800" dirty="0" smtClean="0"/>
              <a:t> </a:t>
            </a:r>
            <a:r>
              <a:rPr lang="en-US" sz="1800" dirty="0" err="1" smtClean="0"/>
              <a:t>cho</a:t>
            </a:r>
            <a:r>
              <a:rPr lang="en-US" sz="1800" dirty="0" smtClean="0"/>
              <a:t> </a:t>
            </a:r>
            <a:r>
              <a:rPr lang="en-US" sz="1800" dirty="0" err="1" smtClean="0"/>
              <a:t>bất</a:t>
            </a:r>
            <a:r>
              <a:rPr lang="en-US" sz="1800" dirty="0" smtClean="0"/>
              <a:t> </a:t>
            </a:r>
            <a:r>
              <a:rPr lang="en-US" sz="1800" dirty="0" err="1" smtClean="0"/>
              <a:t>cứ</a:t>
            </a:r>
            <a:r>
              <a:rPr lang="en-US" sz="1800" dirty="0" smtClean="0"/>
              <a:t> </a:t>
            </a:r>
            <a:r>
              <a:rPr lang="en-US" sz="1800" dirty="0" err="1" smtClean="0"/>
              <a:t>ai</a:t>
            </a:r>
            <a:r>
              <a:rPr lang="en-US" sz="1800" dirty="0" smtClean="0"/>
              <a:t> </a:t>
            </a:r>
            <a:r>
              <a:rPr lang="en-US" sz="1800" dirty="0" err="1" smtClean="0"/>
              <a:t>để</a:t>
            </a:r>
            <a:r>
              <a:rPr lang="en-US" sz="1800" dirty="0" smtClean="0"/>
              <a:t> </a:t>
            </a:r>
            <a:r>
              <a:rPr lang="en-US" sz="1800" dirty="0" err="1" smtClean="0"/>
              <a:t>bảo</a:t>
            </a:r>
            <a:r>
              <a:rPr lang="en-US" sz="1800" dirty="0" smtClean="0"/>
              <a:t> </a:t>
            </a:r>
            <a:r>
              <a:rPr lang="en-US" sz="1800" dirty="0" err="1" smtClean="0"/>
              <a:t>vệ</a:t>
            </a:r>
            <a:r>
              <a:rPr lang="en-US" sz="1800" dirty="0" smtClean="0"/>
              <a:t> </a:t>
            </a:r>
            <a:r>
              <a:rPr lang="en-US" sz="1800" dirty="0" err="1" smtClean="0"/>
              <a:t>ngai</a:t>
            </a:r>
            <a:r>
              <a:rPr lang="en-US" sz="1800" dirty="0" smtClean="0"/>
              <a:t> </a:t>
            </a:r>
            <a:r>
              <a:rPr lang="en-US" sz="1800" dirty="0" err="1" smtClean="0"/>
              <a:t>vàng</a:t>
            </a:r>
            <a:r>
              <a:rPr lang="en-US" sz="1800" dirty="0" smtClean="0"/>
              <a:t> </a:t>
            </a:r>
            <a:r>
              <a:rPr lang="en-US" sz="1800" dirty="0" err="1" smtClean="0"/>
              <a:t>của</a:t>
            </a:r>
            <a:r>
              <a:rPr lang="en-US" sz="1800" dirty="0" smtClean="0"/>
              <a:t> </a:t>
            </a:r>
            <a:r>
              <a:rPr lang="en-US" sz="1800" dirty="0" err="1" smtClean="0"/>
              <a:t>mình</a:t>
            </a:r>
            <a:r>
              <a:rPr lang="en-US" sz="1800" dirty="0" smtClean="0"/>
              <a:t>?</a:t>
            </a:r>
          </a:p>
          <a:p>
            <a:r>
              <a:rPr lang="en-US" sz="1800" dirty="0" smtClean="0"/>
              <a:t>-</a:t>
            </a:r>
            <a:r>
              <a:rPr lang="en-US" sz="1800" dirty="0" err="1" smtClean="0"/>
              <a:t>Chuẩn</a:t>
            </a:r>
            <a:r>
              <a:rPr lang="en-US" sz="1800" dirty="0" smtClean="0"/>
              <a:t> </a:t>
            </a:r>
            <a:r>
              <a:rPr lang="en-US" sz="1800" dirty="0" err="1" smtClean="0"/>
              <a:t>bị</a:t>
            </a:r>
            <a:r>
              <a:rPr lang="en-US" sz="1800" dirty="0" smtClean="0"/>
              <a:t> </a:t>
            </a:r>
            <a:r>
              <a:rPr lang="en-US" sz="1800" dirty="0" err="1" smtClean="0"/>
              <a:t>bài</a:t>
            </a:r>
            <a:r>
              <a:rPr lang="en-US" sz="1800" dirty="0" smtClean="0"/>
              <a:t> </a:t>
            </a:r>
            <a:r>
              <a:rPr lang="en-US" sz="1800" dirty="0" err="1" smtClean="0"/>
              <a:t>sau</a:t>
            </a:r>
            <a:r>
              <a:rPr lang="en-US" sz="1800" dirty="0" smtClean="0"/>
              <a:t>: </a:t>
            </a:r>
            <a:r>
              <a:rPr lang="en-US" sz="1800" dirty="0" err="1" smtClean="0"/>
              <a:t>Bài</a:t>
            </a:r>
            <a:r>
              <a:rPr lang="en-US" sz="1800" dirty="0" smtClean="0"/>
              <a:t> 28 </a:t>
            </a:r>
            <a:r>
              <a:rPr lang="en-US" sz="1800" dirty="0" err="1" smtClean="0"/>
              <a:t>Kinh</a:t>
            </a:r>
            <a:r>
              <a:rPr lang="en-US" sz="1800" dirty="0" smtClean="0"/>
              <a:t> </a:t>
            </a:r>
            <a:r>
              <a:rPr lang="en-US" sz="1800" dirty="0" err="1" smtClean="0"/>
              <a:t>thành</a:t>
            </a:r>
            <a:r>
              <a:rPr lang="en-US" sz="1800" dirty="0" smtClean="0"/>
              <a:t> </a:t>
            </a:r>
            <a:r>
              <a:rPr lang="en-US" sz="1800" dirty="0" err="1" smtClean="0"/>
              <a:t>Huế</a:t>
            </a:r>
            <a:endParaRPr lang="en-US" sz="1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984" y="2810170"/>
            <a:ext cx="2645016" cy="2592116"/>
          </a:xfrm>
          <a:prstGeom prst="rect">
            <a:avLst/>
          </a:prstGeom>
        </p:spPr>
      </p:pic>
    </p:spTree>
    <p:extLst>
      <p:ext uri="{BB962C8B-B14F-4D97-AF65-F5344CB8AC3E}">
        <p14:creationId xmlns:p14="http://schemas.microsoft.com/office/powerpoint/2010/main" val="300758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KHÁM PHÁ</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89172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id="{F53818B1-F220-49DC-985E-C390EC3FA6FA}"/>
              </a:ext>
            </a:extLst>
          </p:cNvPr>
          <p:cNvSpPr>
            <a:spLocks noChangeArrowheads="1"/>
          </p:cNvSpPr>
          <p:nvPr/>
        </p:nvSpPr>
        <p:spPr bwMode="auto">
          <a:xfrm>
            <a:off x="5570823" y="632023"/>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    ( 1802- 1858)</a:t>
            </a:r>
            <a:endParaRPr lang="vi-VN" altLang="en-US" sz="2400"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DF80B030-741A-495B-AD53-AC3E7ED0056C}"/>
              </a:ext>
            </a:extLst>
          </p:cNvPr>
          <p:cNvSpPr>
            <a:spLocks noChangeArrowheads="1"/>
          </p:cNvSpPr>
          <p:nvPr/>
        </p:nvSpPr>
        <p:spPr bwMode="auto">
          <a:xfrm>
            <a:off x="5654961" y="2353541"/>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err="1">
                <a:solidFill>
                  <a:srgbClr val="0070C0"/>
                </a:solidFill>
                <a:latin typeface="Times New Roman" panose="02020603050405020304" pitchFamily="18" charset="0"/>
                <a:cs typeface="Times New Roman" panose="02020603050405020304" pitchFamily="18" charset="0"/>
              </a:rPr>
              <a:t>Giai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đoạn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bị</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Thực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Dân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Pháp</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xâm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lược</a:t>
            </a:r>
            <a:endParaRPr lang="en-US" altLang="en-US" sz="2400"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 ( 1858- 1945)</a:t>
            </a:r>
            <a:endParaRPr lang="vi-VN" altLang="en-US" sz="2400"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id="{CE08FA38-524A-4859-A33E-CC66DA52EAAA}"/>
              </a:ext>
            </a:extLst>
          </p:cNvPr>
          <p:cNvSpPr txBox="1">
            <a:spLocks noChangeArrowheads="1"/>
          </p:cNvSpPr>
          <p:nvPr/>
        </p:nvSpPr>
        <p:spPr bwMode="auto">
          <a:xfrm>
            <a:off x="449179" y="555813"/>
            <a:ext cx="3692478" cy="310854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cùng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Việt</a:t>
            </a:r>
            <a:r>
              <a:rPr lang="en-US" altLang="en-US" sz="2800" b="1" dirty="0">
                <a:latin typeface="Times New Roman" panose="02020603050405020304" pitchFamily="18" charset="0"/>
                <a:cs typeface="Times New Roman" panose="02020603050405020304" pitchFamily="18" charset="0"/>
              </a:rPr>
              <a:t> Nam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(1802- 1945) </a:t>
            </a:r>
            <a:r>
              <a:rPr lang="en-US" altLang="en-US" sz="2800" b="1" dirty="0" err="1">
                <a:latin typeface="Times New Roman" panose="02020603050405020304" pitchFamily="18" charset="0"/>
                <a:cs typeface="Times New Roman" panose="02020603050405020304" pitchFamily="18" charset="0"/>
              </a:rPr>
              <a:t>cai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trị</a:t>
            </a:r>
            <a:r>
              <a:rPr lang="en-US" altLang="en-US" sz="2800" b="1" dirty="0">
                <a:latin typeface="Times New Roman" panose="02020603050405020304" pitchFamily="18" charset="0"/>
                <a:cs typeface="Times New Roman" panose="02020603050405020304" pitchFamily="18" charset="0"/>
              </a:rPr>
              <a:t> 143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13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Lịch </a:t>
            </a:r>
            <a:r>
              <a:rPr lang="en" dirty="0"/>
              <a:t>sử</a:t>
            </a:r>
            <a:endParaRPr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936</Words>
  <Application>Microsoft Office PowerPoint</Application>
  <PresentationFormat>On-screen Show (16:9)</PresentationFormat>
  <Paragraphs>80</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Georgia</vt:lpstr>
      <vt:lpstr>Arial</vt:lpstr>
      <vt:lpstr>Roboto Condensed Light</vt:lpstr>
      <vt:lpstr>Times New Roman</vt:lpstr>
      <vt:lpstr>Song Myung</vt:lpstr>
      <vt:lpstr>VNI-Avo</vt:lpstr>
      <vt:lpstr>JetBrains Mono</vt:lpstr>
      <vt:lpstr>American Beat Generation by Slidesgo</vt:lpstr>
      <vt:lpstr>KHỞI ĐỘNG</vt:lpstr>
      <vt:lpstr>PowerPoint Presentation</vt:lpstr>
      <vt:lpstr>PowerPoint Presentation</vt:lpstr>
      <vt:lpstr>PowerPoint Presentation</vt:lpstr>
      <vt:lpstr>PowerPoint Presentation</vt:lpstr>
      <vt:lpstr>KHÁM PHÁ</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HP</cp:lastModifiedBy>
  <cp:revision>9</cp:revision>
  <dcterms:modified xsi:type="dcterms:W3CDTF">2022-04-21T13:44:47Z</dcterms:modified>
</cp:coreProperties>
</file>