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3" r:id="rId2"/>
    <p:sldId id="294" r:id="rId3"/>
    <p:sldId id="281" r:id="rId4"/>
    <p:sldId id="282" r:id="rId5"/>
    <p:sldId id="283" r:id="rId6"/>
    <p:sldId id="284" r:id="rId7"/>
    <p:sldId id="260" r:id="rId8"/>
    <p:sldId id="296" r:id="rId9"/>
    <p:sldId id="303" r:id="rId10"/>
    <p:sldId id="257" r:id="rId11"/>
    <p:sldId id="298" r:id="rId12"/>
    <p:sldId id="258" r:id="rId13"/>
    <p:sldId id="261" r:id="rId14"/>
    <p:sldId id="297" r:id="rId15"/>
    <p:sldId id="269" r:id="rId16"/>
    <p:sldId id="264" r:id="rId17"/>
    <p:sldId id="266" r:id="rId18"/>
    <p:sldId id="299" r:id="rId19"/>
    <p:sldId id="270" r:id="rId20"/>
    <p:sldId id="265" r:id="rId21"/>
    <p:sldId id="271" r:id="rId22"/>
    <p:sldId id="272" r:id="rId23"/>
    <p:sldId id="267" r:id="rId24"/>
    <p:sldId id="306" r:id="rId25"/>
    <p:sldId id="273" r:id="rId26"/>
    <p:sldId id="274" r:id="rId27"/>
    <p:sldId id="275" r:id="rId28"/>
    <p:sldId id="276" r:id="rId29"/>
    <p:sldId id="277" r:id="rId30"/>
    <p:sldId id="285" r:id="rId31"/>
    <p:sldId id="263" r:id="rId32"/>
    <p:sldId id="300" r:id="rId33"/>
    <p:sldId id="287" r:id="rId34"/>
    <p:sldId id="278" r:id="rId35"/>
    <p:sldId id="286" r:id="rId36"/>
    <p:sldId id="305" r:id="rId37"/>
    <p:sldId id="304" r:id="rId38"/>
    <p:sldId id="290" r:id="rId39"/>
    <p:sldId id="291" r:id="rId40"/>
    <p:sldId id="292" r:id="rId41"/>
    <p:sldId id="288" r:id="rId42"/>
    <p:sldId id="301" r:id="rId43"/>
    <p:sldId id="3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CC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0" autoAdjust="0"/>
    <p:restoredTop sz="94660"/>
  </p:normalViewPr>
  <p:slideViewPr>
    <p:cSldViewPr snapToGrid="0">
      <p:cViewPr varScale="1">
        <p:scale>
          <a:sx n="54" d="100"/>
          <a:sy n="54" d="100"/>
        </p:scale>
        <p:origin x="7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20133-F66B-4EC4-8D7D-9BFADA912392}"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160B9-2E31-4106-A79A-9902AE132DD4}" type="slidenum">
              <a:rPr lang="en-US" smtClean="0"/>
              <a:t>‹#›</a:t>
            </a:fld>
            <a:endParaRPr lang="en-US"/>
          </a:p>
        </p:txBody>
      </p:sp>
    </p:spTree>
    <p:extLst>
      <p:ext uri="{BB962C8B-B14F-4D97-AF65-F5344CB8AC3E}">
        <p14:creationId xmlns:p14="http://schemas.microsoft.com/office/powerpoint/2010/main" val="86351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3759FA7-7A89-4AB8-B73E-A71366AA64AB}"/>
              </a:ext>
            </a:extLst>
          </p:cNvPr>
          <p:cNvSpPr>
            <a:spLocks noGrp="1" noRot="1" noChangeAspect="1" noChangeArrowheads="1" noTextEdit="1"/>
          </p:cNvSpPr>
          <p:nvPr>
            <p:ph type="sldImg"/>
          </p:nvPr>
        </p:nvSpPr>
        <p:spPr>
          <a:xfrm>
            <a:off x="381000" y="685800"/>
            <a:ext cx="6096000" cy="3429000"/>
          </a:xfrm>
          <a:ln/>
        </p:spPr>
      </p:sp>
      <p:sp>
        <p:nvSpPr>
          <p:cNvPr id="7171" name="Notes Placeholder 2">
            <a:extLst>
              <a:ext uri="{FF2B5EF4-FFF2-40B4-BE49-F238E27FC236}">
                <a16:creationId xmlns:a16="http://schemas.microsoft.com/office/drawing/2014/main" id="{1C0CE441-224B-4010-B5D7-7EECD04867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a:extLst>
              <a:ext uri="{FF2B5EF4-FFF2-40B4-BE49-F238E27FC236}">
                <a16:creationId xmlns:a16="http://schemas.microsoft.com/office/drawing/2014/main" id="{518D69F2-7719-4973-959D-F692B56A99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A226DC-62D1-4A2A-8BBB-5C4DF987FC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00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00F363-6FD1-4B0C-8D79-F0045B916C06}"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55793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0F363-6FD1-4B0C-8D79-F0045B916C06}"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10389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0F363-6FD1-4B0C-8D79-F0045B916C06}"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81472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75126188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0F363-6FD1-4B0C-8D79-F0045B916C06}"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04129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00F363-6FD1-4B0C-8D79-F0045B916C06}"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55510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00F363-6FD1-4B0C-8D79-F0045B916C06}"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96123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00F363-6FD1-4B0C-8D79-F0045B916C06}" type="datetimeFigureOut">
              <a:rPr lang="en-US" smtClean="0"/>
              <a:t>3/18/2023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91788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00F363-6FD1-4B0C-8D79-F0045B916C06}" type="datetimeFigureOut">
              <a:rPr lang="en-US" smtClean="0"/>
              <a:t>3/18/2023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49464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0F363-6FD1-4B0C-8D79-F0045B916C06}" type="datetimeFigureOut">
              <a:rPr lang="en-US" smtClean="0"/>
              <a:t>3/18/2023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241781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00F363-6FD1-4B0C-8D79-F0045B916C06}"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64830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00F363-6FD1-4B0C-8D79-F0045B916C06}"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520858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0F363-6FD1-4B0C-8D79-F0045B916C06}" type="datetimeFigureOut">
              <a:rPr lang="en-US" smtClean="0"/>
              <a:t>3/18/2023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AC50D-D237-4DB5-9570-B40C692D3E7A}" type="slidenum">
              <a:rPr lang="en-US" smtClean="0"/>
              <a:t>‹#›</a:t>
            </a:fld>
            <a:endParaRPr lang="en-US"/>
          </a:p>
        </p:txBody>
      </p:sp>
    </p:spTree>
    <p:extLst>
      <p:ext uri="{BB962C8B-B14F-4D97-AF65-F5344CB8AC3E}">
        <p14:creationId xmlns:p14="http://schemas.microsoft.com/office/powerpoint/2010/main" val="1953662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9.png"/><Relationship Id="rId18" Type="http://schemas.microsoft.com/office/2007/relationships/hdphoto" Target="../media/hdphoto6.wdp"/><Relationship Id="rId3" Type="http://schemas.openxmlformats.org/officeDocument/2006/relationships/slideLayout" Target="../slideLayouts/slideLayout1.xml"/><Relationship Id="rId21" Type="http://schemas.openxmlformats.org/officeDocument/2006/relationships/slide" Target="slide6.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slide" Target="slide7.xml"/><Relationship Id="rId20" Type="http://schemas.openxmlformats.org/officeDocument/2006/relationships/slide" Target="slide5.xml"/><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microsoft.com/office/2007/relationships/hdphoto" Target="../media/hdphoto5.wdp"/><Relationship Id="rId10" Type="http://schemas.microsoft.com/office/2007/relationships/hdphoto" Target="../media/hdphoto3.wdp"/><Relationship Id="rId19" Type="http://schemas.openxmlformats.org/officeDocument/2006/relationships/slide" Target="slide4.xml"/><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0.png"/><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3837642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4299" y="1221639"/>
            <a:ext cx="3821796" cy="4899869"/>
          </a:xfrm>
          <a:prstGeom prst="rect">
            <a:avLst/>
          </a:prstGeom>
        </p:spPr>
      </p:pic>
      <p:sp>
        <p:nvSpPr>
          <p:cNvPr id="5" name="Rectangle 4"/>
          <p:cNvSpPr/>
          <p:nvPr/>
        </p:nvSpPr>
        <p:spPr>
          <a:xfrm>
            <a:off x="1029526" y="5757616"/>
            <a:ext cx="2903974" cy="743578"/>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1802-1885</a:t>
            </a:r>
          </a:p>
        </p:txBody>
      </p:sp>
      <p:pic>
        <p:nvPicPr>
          <p:cNvPr id="6" name="Picture 5"/>
          <p:cNvPicPr>
            <a:picLocks noChangeAspect="1"/>
          </p:cNvPicPr>
          <p:nvPr/>
        </p:nvPicPr>
        <p:blipFill>
          <a:blip r:embed="rId4"/>
          <a:stretch>
            <a:fillRect/>
          </a:stretch>
        </p:blipFill>
        <p:spPr>
          <a:xfrm>
            <a:off x="7827756" y="1929284"/>
            <a:ext cx="3185237" cy="4777856"/>
          </a:xfrm>
          <a:prstGeom prst="rect">
            <a:avLst/>
          </a:prstGeom>
        </p:spPr>
      </p:pic>
      <p:sp>
        <p:nvSpPr>
          <p:cNvPr id="7" name="Rectangle 6"/>
          <p:cNvSpPr/>
          <p:nvPr/>
        </p:nvSpPr>
        <p:spPr>
          <a:xfrm>
            <a:off x="8114088" y="1194991"/>
            <a:ext cx="2612571" cy="73429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1029526" y="271661"/>
            <a:ext cx="4976042" cy="1015663"/>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Tác</a:t>
            </a: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6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giả</a:t>
            </a: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6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Huy-gô</a:t>
            </a:r>
            <a:endPar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TextBox 7"/>
          <p:cNvSpPr txBox="1"/>
          <p:nvPr/>
        </p:nvSpPr>
        <p:spPr>
          <a:xfrm>
            <a:off x="4590608" y="1929284"/>
            <a:ext cx="2950814" cy="3785652"/>
          </a:xfrm>
          <a:prstGeom prst="rect">
            <a:avLst/>
          </a:prstGeom>
          <a:solidFill>
            <a:srgbClr val="FFFF66"/>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Victor Hugo (</a:t>
            </a:r>
            <a:r>
              <a:rPr lang="vi-VN" sz="2400" dirty="0">
                <a:latin typeface="Times New Roman" panose="02020603050405020304" pitchFamily="18" charset="0"/>
                <a:cs typeface="Times New Roman" panose="02020603050405020304" pitchFamily="18" charset="0"/>
              </a:rPr>
              <a:t>Vích-to Hu</a:t>
            </a:r>
            <a:r>
              <a:rPr lang="en-US" sz="2400" dirty="0">
                <a:latin typeface="Times New Roman" panose="02020603050405020304" pitchFamily="18" charset="0"/>
                <a:cs typeface="Times New Roman" panose="02020603050405020304" pitchFamily="18" charset="0"/>
              </a:rPr>
              <a:t>y</a:t>
            </a:r>
            <a:r>
              <a:rPr lang="vi-VN" sz="2400" dirty="0">
                <a:latin typeface="Times New Roman" panose="02020603050405020304" pitchFamily="18" charset="0"/>
                <a:cs typeface="Times New Roman" panose="02020603050405020304" pitchFamily="18" charset="0"/>
              </a:rPr>
              <a:t>-g</a:t>
            </a:r>
            <a:r>
              <a:rPr lang="en-US" sz="2400" dirty="0">
                <a:latin typeface="Times New Roman" panose="02020603050405020304" pitchFamily="18" charset="0"/>
                <a:cs typeface="Times New Roman" panose="02020603050405020304" pitchFamily="18" charset="0"/>
              </a:rPr>
              <a:t>ô</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a:t>
            </a:r>
            <a:r>
              <a:rPr lang="vi-VN" sz="2000" dirty="0">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nhà văn, nhà thơ, nhà viết kịch thuộc chủ nghĩa dã nam nổi tiếng của Pháp. Ông cũng đồng thời là một nhà chính trị, một trí thức dấn thân tiêu biểu của thế kỷ XIX</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8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516087" y="751114"/>
            <a:ext cx="5649685" cy="13824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err="1">
                <a:solidFill>
                  <a:prstClr val="black"/>
                </a:solidFill>
                <a:latin typeface="Times New Roman" panose="02020603050405020304" pitchFamily="18" charset="0"/>
                <a:cs typeface="Times New Roman" panose="02020603050405020304" pitchFamily="18" charset="0"/>
              </a:rPr>
              <a:t>Luyện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đọc</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6F6F6"/>
              </a:clrFrom>
              <a:clrTo>
                <a:srgbClr val="F6F6F6">
                  <a:alpha val="0"/>
                </a:srgbClr>
              </a:clrTo>
            </a:clrChange>
          </a:blip>
          <a:srcRect t="28147"/>
          <a:stretch/>
        </p:blipFill>
        <p:spPr>
          <a:xfrm>
            <a:off x="3245304" y="2725271"/>
            <a:ext cx="6191250" cy="4455459"/>
          </a:xfrm>
          <a:prstGeom prst="rect">
            <a:avLst/>
          </a:prstGeom>
        </p:spPr>
      </p:pic>
    </p:spTree>
    <p:extLst>
      <p:ext uri="{BB962C8B-B14F-4D97-AF65-F5344CB8AC3E}">
        <p14:creationId xmlns:p14="http://schemas.microsoft.com/office/powerpoint/2010/main" val="106975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398" y="119743"/>
            <a:ext cx="54102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Ga-vrốt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lũy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0305" y="511940"/>
            <a:ext cx="11537577" cy="6232475"/>
          </a:xfrm>
          <a:prstGeom prst="rect">
            <a:avLst/>
          </a:prstGeom>
        </p:spPr>
        <p:txBody>
          <a:bodyPr wrap="square">
            <a:spAutoFit/>
          </a:bodyPr>
          <a:lstStyle/>
          <a:p>
            <a:r>
              <a:rPr lang="en-US" sz="1900" dirty="0"/>
              <a:t>    </a:t>
            </a:r>
            <a:r>
              <a:rPr lang="vi-VN" sz="1900" dirty="0">
                <a:latin typeface="+mj-lt"/>
              </a:rPr>
              <a:t>Ăng-giôn-ra nói:</a:t>
            </a:r>
          </a:p>
          <a:p>
            <a:r>
              <a:rPr lang="vi-VN" sz="1900" dirty="0">
                <a:latin typeface="+mj-lt"/>
              </a:rPr>
              <a:t>– Chừng mười lăm phút nữa thì chiến lũy chúng ta không còn quá mười viên đạn.</a:t>
            </a:r>
          </a:p>
          <a:p>
            <a:r>
              <a:rPr lang="en-US" sz="1900" dirty="0">
                <a:latin typeface="+mj-lt"/>
              </a:rPr>
              <a:t>    </a:t>
            </a:r>
            <a:r>
              <a:rPr lang="vi-VN" sz="1900" dirty="0">
                <a:latin typeface="+mj-lt"/>
              </a:rPr>
              <a:t>Ga-vrốt nghe rõ câu nói đó.</a:t>
            </a:r>
          </a:p>
          <a:p>
            <a:r>
              <a:rPr lang="en-US" sz="1900" dirty="0">
                <a:latin typeface="+mj-lt"/>
              </a:rPr>
              <a:t>    </a:t>
            </a:r>
            <a:r>
              <a:rPr lang="vi-VN" sz="1900" dirty="0">
                <a:latin typeface="+mj-lt"/>
              </a:rPr>
              <a:t>Một lát sau, người ta thấy bóng cậu bé thấp thoáng ngoài đường phố, dưới làn mưa đạn.</a:t>
            </a:r>
          </a:p>
          <a:p>
            <a:r>
              <a:rPr lang="en-US" sz="1900" dirty="0">
                <a:latin typeface="+mj-lt"/>
              </a:rPr>
              <a:t>    </a:t>
            </a:r>
            <a:r>
              <a:rPr lang="vi-VN" sz="1900" dirty="0">
                <a:latin typeface="+mj-lt"/>
              </a:rPr>
              <a:t>Thì ra Ga-vrốt đã lấy một cái giỏ đựng chai trong quán và ra khỏi chiến lũy. Nó dốc vào miệng giỏ những chiếc bao đầy đạn của bọn lính chết gần chiến lũy.</a:t>
            </a:r>
          </a:p>
          <a:p>
            <a:r>
              <a:rPr lang="vi-VN" sz="1900" dirty="0">
                <a:latin typeface="+mj-lt"/>
              </a:rPr>
              <a:t>– Cậu làm trò gì đấy? – Cuốc-phây-rắc hỏi.</a:t>
            </a:r>
          </a:p>
          <a:p>
            <a:r>
              <a:rPr lang="vi-VN" sz="1900" dirty="0">
                <a:latin typeface="+mj-lt"/>
              </a:rPr>
              <a:t>– Em nhặt cho đầy giỏ đây!</a:t>
            </a:r>
          </a:p>
          <a:p>
            <a:r>
              <a:rPr lang="vi-VN" sz="1900" dirty="0">
                <a:latin typeface="+mj-lt"/>
              </a:rPr>
              <a:t>– Cậu không thấy đạn réo </a:t>
            </a:r>
            <a:r>
              <a:rPr lang="vi-VN" sz="1900">
                <a:latin typeface="+mj-lt"/>
              </a:rPr>
              <a:t>à?</a:t>
            </a:r>
            <a:endParaRPr lang="en-US" sz="1900">
              <a:latin typeface="+mj-lt"/>
            </a:endParaRPr>
          </a:p>
          <a:p>
            <a:r>
              <a:rPr lang="vi-VN" sz="1900">
                <a:latin typeface="Times New Roman" panose="02020603050405020304" pitchFamily="18" charset="0"/>
                <a:cs typeface="Times New Roman" panose="02020603050405020304" pitchFamily="18" charset="0"/>
              </a:rPr>
              <a:t>Ga-vrốt trả lời:</a:t>
            </a:r>
          </a:p>
          <a:p>
            <a:r>
              <a:rPr lang="vi-VN" sz="1900">
                <a:latin typeface="Times New Roman" panose="02020603050405020304" pitchFamily="18" charset="0"/>
                <a:cs typeface="Times New Roman" panose="02020603050405020304" pitchFamily="18" charset="0"/>
              </a:rPr>
              <a:t>– Có chứ, nó rơi như mưa ấy. Nhưng làm sao nào?</a:t>
            </a:r>
            <a:endParaRPr lang="en-US" sz="1900">
              <a:latin typeface="Times New Roman" panose="02020603050405020304" pitchFamily="18" charset="0"/>
              <a:cs typeface="Times New Roman" panose="02020603050405020304" pitchFamily="18" charset="0"/>
            </a:endParaRPr>
          </a:p>
          <a:p>
            <a:r>
              <a:rPr lang="vi-VN" sz="1900">
                <a:latin typeface="Times New Roman" panose="02020603050405020304" pitchFamily="18" charset="0"/>
                <a:cs typeface="Times New Roman" panose="02020603050405020304" pitchFamily="18" charset="0"/>
              </a:rPr>
              <a:t>Cuốc-phây-rắc thét lên:</a:t>
            </a:r>
          </a:p>
          <a:p>
            <a:r>
              <a:rPr lang="vi-VN" sz="1900">
                <a:latin typeface="Times New Roman" panose="02020603050405020304" pitchFamily="18" charset="0"/>
                <a:cs typeface="Times New Roman" panose="02020603050405020304" pitchFamily="18" charset="0"/>
              </a:rPr>
              <a:t>– Vào ngay!</a:t>
            </a:r>
          </a:p>
          <a:p>
            <a:r>
              <a:rPr lang="vi-VN" sz="1900">
                <a:latin typeface="Times New Roman" panose="02020603050405020304" pitchFamily="18" charset="0"/>
                <a:cs typeface="Times New Roman" panose="02020603050405020304" pitchFamily="18" charset="0"/>
              </a:rPr>
              <a:t>– Tí ti thôi! – Ga-vrốt nói.</a:t>
            </a:r>
          </a:p>
          <a:p>
            <a:r>
              <a:rPr lang="en-US" sz="1900">
                <a:latin typeface="Times New Roman" panose="02020603050405020304" pitchFamily="18" charset="0"/>
                <a:cs typeface="Times New Roman" panose="02020603050405020304" pitchFamily="18" charset="0"/>
              </a:rPr>
              <a:t>   </a:t>
            </a:r>
            <a:r>
              <a:rPr lang="vi-VN" sz="1900">
                <a:latin typeface="Times New Roman" panose="02020603050405020304" pitchFamily="18" charset="0"/>
                <a:cs typeface="Times New Roman" panose="02020603050405020304" pitchFamily="18" charset="0"/>
              </a:rPr>
              <a:t>Ngoài đường, lửa khói mịt mù. Điều đó rất có lợi cho Ga-vrốt. Dưới màn khói và với thân hình bé nhỏ, cậu bé có thể tiến ra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r>
              <a:rPr lang="en-US" sz="1900">
                <a:latin typeface="Times New Roman" panose="02020603050405020304" pitchFamily="18" charset="0"/>
                <a:cs typeface="Times New Roman" panose="02020603050405020304" pitchFamily="18" charset="0"/>
              </a:rPr>
              <a:t>   </a:t>
            </a:r>
            <a:r>
              <a:rPr lang="vi-VN" sz="1900">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ctr"/>
            <a:r>
              <a:rPr lang="vi-VN" sz="1900">
                <a:latin typeface="Times New Roman" panose="02020603050405020304" pitchFamily="18" charset="0"/>
                <a:cs typeface="Times New Roman" panose="02020603050405020304" pitchFamily="18" charset="0"/>
              </a:rPr>
              <a:t>                                             Theo HUY-GÔ</a:t>
            </a:r>
            <a:endParaRPr lang="vi-VN" sz="1900" dirty="0">
              <a:latin typeface="+mj-lt"/>
            </a:endParaRPr>
          </a:p>
        </p:txBody>
      </p:sp>
    </p:spTree>
    <p:extLst>
      <p:ext uri="{BB962C8B-B14F-4D97-AF65-F5344CB8AC3E}">
        <p14:creationId xmlns:p14="http://schemas.microsoft.com/office/powerpoint/2010/main" val="397217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40642" y="557388"/>
            <a:ext cx="5915402" cy="707886"/>
          </a:xfrm>
          <a:prstGeom prst="rect">
            <a:avLst/>
          </a:prstGeom>
        </p:spPr>
        <p:txBody>
          <a:bodyPr wrap="none">
            <a:spAutoFit/>
          </a:bodyPr>
          <a:lstStyle/>
          <a:p>
            <a:pPr algn="ctr"/>
            <a:r>
              <a:rPr lang="en-US" sz="4000" b="1">
                <a:solidFill>
                  <a:srgbClr val="7030A0"/>
                </a:solidFill>
                <a:latin typeface="Times New Roman" panose="02020603050405020304" pitchFamily="18" charset="0"/>
                <a:cs typeface="Times New Roman" panose="02020603050405020304" pitchFamily="18" charset="0"/>
              </a:rPr>
              <a:t>Bài chia thành mấy đoạn?</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16419" y="1274504"/>
            <a:ext cx="32748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Chia </a:t>
            </a:r>
            <a:r>
              <a:rPr lang="en-US" sz="3600" b="1" dirty="0" err="1">
                <a:latin typeface="Times New Roman" panose="02020603050405020304" pitchFamily="18" charset="0"/>
                <a:cs typeface="Times New Roman" panose="02020603050405020304" pitchFamily="18" charset="0"/>
              </a:rPr>
              <a:t>đoạn</a:t>
            </a:r>
            <a:endParaRPr lang="en-US" sz="3600" b="1" dirty="0">
              <a:latin typeface="Times New Roman" panose="02020603050405020304" pitchFamily="18" charset="0"/>
              <a:cs typeface="Times New Roman" panose="02020603050405020304" pitchFamily="18" charset="0"/>
            </a:endParaRPr>
          </a:p>
        </p:txBody>
      </p:sp>
      <p:sp>
        <p:nvSpPr>
          <p:cNvPr id="6" name="Oval 5"/>
          <p:cNvSpPr/>
          <p:nvPr/>
        </p:nvSpPr>
        <p:spPr>
          <a:xfrm>
            <a:off x="1116419" y="2160279"/>
            <a:ext cx="1013832" cy="9647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1</a:t>
            </a:r>
          </a:p>
        </p:txBody>
      </p:sp>
      <p:sp>
        <p:nvSpPr>
          <p:cNvPr id="7" name="Rectangle 6"/>
          <p:cNvSpPr/>
          <p:nvPr/>
        </p:nvSpPr>
        <p:spPr>
          <a:xfrm>
            <a:off x="2390991" y="2435758"/>
            <a:ext cx="5538696" cy="584775"/>
          </a:xfrm>
          <a:prstGeom prst="rect">
            <a:avLst/>
          </a:prstGeom>
        </p:spPr>
        <p:txBody>
          <a:bodyPr wrap="none">
            <a:spAutoFit/>
          </a:bodyPr>
          <a:lstStyle/>
          <a:p>
            <a:r>
              <a:rPr lang="en-US" sz="3200" b="1" dirty="0">
                <a:solidFill>
                  <a:schemeClr val="accent5">
                    <a:lumMod val="75000"/>
                  </a:schemeClr>
                </a:solidFill>
                <a:latin typeface="Times New Roman" panose="02020603050405020304" pitchFamily="18" charset="0"/>
                <a:cs typeface="Times New Roman" panose="02020603050405020304" pitchFamily="18" charset="0"/>
              </a:rPr>
              <a:t>T</a:t>
            </a:r>
            <a:r>
              <a:rPr lang="vi-VN" sz="3200" b="1">
                <a:solidFill>
                  <a:schemeClr val="accent5">
                    <a:lumMod val="75000"/>
                  </a:schemeClr>
                </a:solidFill>
                <a:latin typeface="Times New Roman" panose="02020603050405020304" pitchFamily="18" charset="0"/>
                <a:cs typeface="Times New Roman" panose="02020603050405020304" pitchFamily="18" charset="0"/>
              </a:rPr>
              <a:t>ừ </a:t>
            </a:r>
            <a:r>
              <a:rPr lang="vi-VN" sz="3200" b="1" dirty="0">
                <a:solidFill>
                  <a:schemeClr val="accent5">
                    <a:lumMod val="75000"/>
                  </a:schemeClr>
                </a:solidFill>
                <a:latin typeface="Times New Roman" panose="02020603050405020304" pitchFamily="18" charset="0"/>
                <a:cs typeface="Times New Roman" panose="02020603050405020304" pitchFamily="18" charset="0"/>
              </a:rPr>
              <a:t>đầu đến </a:t>
            </a:r>
            <a:r>
              <a:rPr lang="vi-VN" sz="3200" b="1" dirty="0">
                <a:solidFill>
                  <a:srgbClr val="FF0000"/>
                </a:solidFill>
                <a:latin typeface="Times New Roman" panose="02020603050405020304" pitchFamily="18" charset="0"/>
                <a:cs typeface="Times New Roman" panose="02020603050405020304" pitchFamily="18" charset="0"/>
              </a:rPr>
              <a:t>dưới làn mưa đạn.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390991" y="3606242"/>
            <a:ext cx="4899098" cy="584775"/>
          </a:xfrm>
          <a:prstGeom prst="rect">
            <a:avLst/>
          </a:prstGeom>
        </p:spPr>
        <p:txBody>
          <a:bodyPr wrap="none">
            <a:spAutoFit/>
          </a:bodyPr>
          <a:lstStyle/>
          <a:p>
            <a:r>
              <a:rPr lang="en-US" sz="3200" b="1" dirty="0" err="1">
                <a:solidFill>
                  <a:schemeClr val="accent5">
                    <a:lumMod val="75000"/>
                  </a:schemeClr>
                </a:solidFill>
                <a:latin typeface="Times New Roman" panose="02020603050405020304" pitchFamily="18" charset="0"/>
                <a:cs typeface="Times New Roman" panose="02020603050405020304" pitchFamily="18" charset="0"/>
              </a:rPr>
              <a:t>T</a:t>
            </a:r>
            <a:r>
              <a:rPr lang="en-US" sz="3200" b="1">
                <a:solidFill>
                  <a:schemeClr val="accent5">
                    <a:lumMod val="75000"/>
                  </a:schemeClr>
                </a:solidFill>
                <a:latin typeface="Times New Roman" panose="02020603050405020304" pitchFamily="18" charset="0"/>
                <a:cs typeface="Times New Roman" panose="02020603050405020304" pitchFamily="18" charset="0"/>
              </a:rPr>
              <a:t>ừ</a:t>
            </a:r>
            <a:r>
              <a:rPr lang="en-US" sz="320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Ga-vrốt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a:t>
            </a:r>
          </a:p>
        </p:txBody>
      </p:sp>
      <p:sp>
        <p:nvSpPr>
          <p:cNvPr id="9" name="Rectangle 8"/>
          <p:cNvSpPr/>
          <p:nvPr/>
        </p:nvSpPr>
        <p:spPr>
          <a:xfrm>
            <a:off x="2390991" y="4768758"/>
            <a:ext cx="2451312" cy="584775"/>
          </a:xfrm>
          <a:prstGeom prst="rect">
            <a:avLst/>
          </a:prstGeom>
        </p:spPr>
        <p:txBody>
          <a:bodyPr wrap="none">
            <a:spAutoFit/>
          </a:bodyPr>
          <a:lstStyle/>
          <a:p>
            <a:r>
              <a:rPr lang="en-US" sz="3200" b="1" dirty="0" err="1">
                <a:solidFill>
                  <a:schemeClr val="accent5">
                    <a:lumMod val="75000"/>
                  </a:schemeClr>
                </a:solidFill>
                <a:latin typeface="Times New Roman" panose="02020603050405020304" pitchFamily="18" charset="0"/>
                <a:cs typeface="Times New Roman" panose="02020603050405020304" pitchFamily="18" charset="0"/>
              </a:rPr>
              <a:t>P</a:t>
            </a:r>
            <a:r>
              <a:rPr lang="en-US" sz="3200" b="1">
                <a:solidFill>
                  <a:schemeClr val="accent5">
                    <a:lumMod val="75000"/>
                  </a:schemeClr>
                </a:solidFill>
                <a:latin typeface="Times New Roman" panose="02020603050405020304" pitchFamily="18" charset="0"/>
                <a:cs typeface="Times New Roman" panose="02020603050405020304" pitchFamily="18" charset="0"/>
              </a:rPr>
              <a:t>hần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còn</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3200" b="1"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10" name="Oval 9"/>
          <p:cNvSpPr/>
          <p:nvPr/>
        </p:nvSpPr>
        <p:spPr>
          <a:xfrm>
            <a:off x="1116419" y="3369523"/>
            <a:ext cx="1013832" cy="9647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2</a:t>
            </a:r>
          </a:p>
        </p:txBody>
      </p:sp>
      <p:sp>
        <p:nvSpPr>
          <p:cNvPr id="11" name="Oval 10"/>
          <p:cNvSpPr/>
          <p:nvPr/>
        </p:nvSpPr>
        <p:spPr>
          <a:xfrm>
            <a:off x="1116419" y="4595639"/>
            <a:ext cx="1013832" cy="9647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3</a:t>
            </a:r>
          </a:p>
        </p:txBody>
      </p:sp>
    </p:spTree>
    <p:extLst>
      <p:ext uri="{BB962C8B-B14F-4D97-AF65-F5344CB8AC3E}">
        <p14:creationId xmlns:p14="http://schemas.microsoft.com/office/powerpoint/2010/main" val="40608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398" y="119743"/>
            <a:ext cx="54102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Ga-vrốt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lũy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0305" y="511940"/>
            <a:ext cx="11537577" cy="6232475"/>
          </a:xfrm>
          <a:prstGeom prst="rect">
            <a:avLst/>
          </a:prstGeom>
        </p:spPr>
        <p:txBody>
          <a:bodyPr wrap="square">
            <a:spAutoFit/>
          </a:bodyPr>
          <a:lstStyle/>
          <a:p>
            <a:r>
              <a:rPr lang="en-US" sz="1900" b="1">
                <a:solidFill>
                  <a:srgbClr val="FF0000"/>
                </a:solidFill>
              </a:rPr>
              <a:t>  1.</a:t>
            </a:r>
            <a:r>
              <a:rPr lang="en-US" sz="1900"/>
              <a:t>  </a:t>
            </a:r>
            <a:r>
              <a:rPr lang="vi-VN" sz="1900" dirty="0">
                <a:latin typeface="+mj-lt"/>
              </a:rPr>
              <a:t>Ăng-giôn-ra nói:</a:t>
            </a:r>
          </a:p>
          <a:p>
            <a:r>
              <a:rPr lang="vi-VN" sz="1900" dirty="0">
                <a:latin typeface="+mj-lt"/>
              </a:rPr>
              <a:t>– Chừng mười lăm phút nữa thì chiến lũy chúng ta không còn quá mười viên đạn.</a:t>
            </a:r>
          </a:p>
          <a:p>
            <a:r>
              <a:rPr lang="en-US" sz="1900" dirty="0">
                <a:latin typeface="+mj-lt"/>
              </a:rPr>
              <a:t>    </a:t>
            </a:r>
            <a:r>
              <a:rPr lang="vi-VN" sz="1900" dirty="0">
                <a:latin typeface="+mj-lt"/>
              </a:rPr>
              <a:t>Ga-vrốt nghe rõ câu nói đó.</a:t>
            </a:r>
          </a:p>
          <a:p>
            <a:r>
              <a:rPr lang="en-US" sz="1900" dirty="0">
                <a:latin typeface="+mj-lt"/>
              </a:rPr>
              <a:t>    </a:t>
            </a:r>
            <a:r>
              <a:rPr lang="vi-VN" sz="1900" dirty="0">
                <a:latin typeface="+mj-lt"/>
              </a:rPr>
              <a:t>Một lát sau, người ta thấy bóng cậu bé thấp thoáng ngoài đường phố, dưới làn mưa đạn.</a:t>
            </a:r>
          </a:p>
          <a:p>
            <a:r>
              <a:rPr lang="en-US" sz="1900">
                <a:latin typeface="+mj-lt"/>
              </a:rPr>
              <a:t>   </a:t>
            </a:r>
            <a:r>
              <a:rPr lang="en-US" sz="1900" b="1">
                <a:solidFill>
                  <a:srgbClr val="FF0000"/>
                </a:solidFill>
                <a:latin typeface="+mj-lt"/>
              </a:rPr>
              <a:t>2. </a:t>
            </a:r>
            <a:r>
              <a:rPr lang="vi-VN" sz="1900" dirty="0">
                <a:latin typeface="+mj-lt"/>
              </a:rPr>
              <a:t>Thì ra Ga-vrốt đã lấy một cái giỏ đựng chai trong quán và ra khỏi chiến lũy. Nó dốc vào miệng giỏ những chiếc bao đầy đạn của bọn lính chết gần chiến lũy.</a:t>
            </a:r>
          </a:p>
          <a:p>
            <a:r>
              <a:rPr lang="vi-VN" sz="1900" dirty="0">
                <a:latin typeface="+mj-lt"/>
              </a:rPr>
              <a:t>– Cậu làm trò gì đấy? – Cuốc-phây-rắc hỏi.</a:t>
            </a:r>
          </a:p>
          <a:p>
            <a:r>
              <a:rPr lang="vi-VN" sz="1900" dirty="0">
                <a:latin typeface="+mj-lt"/>
              </a:rPr>
              <a:t>– Em nhặt cho đầy giỏ đây!</a:t>
            </a:r>
          </a:p>
          <a:p>
            <a:r>
              <a:rPr lang="vi-VN" sz="1900" dirty="0">
                <a:latin typeface="+mj-lt"/>
              </a:rPr>
              <a:t>– Cậu không thấy đạn réo </a:t>
            </a:r>
            <a:r>
              <a:rPr lang="vi-VN" sz="1900">
                <a:latin typeface="+mj-lt"/>
              </a:rPr>
              <a:t>à?</a:t>
            </a:r>
            <a:endParaRPr lang="en-US" sz="1900">
              <a:latin typeface="+mj-lt"/>
            </a:endParaRPr>
          </a:p>
          <a:p>
            <a:r>
              <a:rPr lang="vi-VN" sz="1900">
                <a:latin typeface="Times New Roman" panose="02020603050405020304" pitchFamily="18" charset="0"/>
                <a:cs typeface="Times New Roman" panose="02020603050405020304" pitchFamily="18" charset="0"/>
              </a:rPr>
              <a:t>Ga-vrốt trả lời:</a:t>
            </a:r>
          </a:p>
          <a:p>
            <a:r>
              <a:rPr lang="vi-VN" sz="1900">
                <a:latin typeface="Times New Roman" panose="02020603050405020304" pitchFamily="18" charset="0"/>
                <a:cs typeface="Times New Roman" panose="02020603050405020304" pitchFamily="18" charset="0"/>
              </a:rPr>
              <a:t>– Có chứ, nó rơi như mưa ấy. Nhưng làm sao nào?</a:t>
            </a:r>
            <a:endParaRPr lang="en-US" sz="1900">
              <a:latin typeface="Times New Roman" panose="02020603050405020304" pitchFamily="18" charset="0"/>
              <a:cs typeface="Times New Roman" panose="02020603050405020304" pitchFamily="18" charset="0"/>
            </a:endParaRPr>
          </a:p>
          <a:p>
            <a:r>
              <a:rPr lang="vi-VN" sz="1900">
                <a:latin typeface="Times New Roman" panose="02020603050405020304" pitchFamily="18" charset="0"/>
                <a:cs typeface="Times New Roman" panose="02020603050405020304" pitchFamily="18" charset="0"/>
              </a:rPr>
              <a:t>Cuốc-phây-rắc thét lên:</a:t>
            </a:r>
          </a:p>
          <a:p>
            <a:r>
              <a:rPr lang="vi-VN" sz="1900">
                <a:latin typeface="Times New Roman" panose="02020603050405020304" pitchFamily="18" charset="0"/>
                <a:cs typeface="Times New Roman" panose="02020603050405020304" pitchFamily="18" charset="0"/>
              </a:rPr>
              <a:t>– Vào ngay!</a:t>
            </a:r>
          </a:p>
          <a:p>
            <a:r>
              <a:rPr lang="vi-VN" sz="1900">
                <a:latin typeface="Times New Roman" panose="02020603050405020304" pitchFamily="18" charset="0"/>
                <a:cs typeface="Times New Roman" panose="02020603050405020304" pitchFamily="18" charset="0"/>
              </a:rPr>
              <a:t>– Tí ti thôi! – Ga-vrốt nói.</a:t>
            </a:r>
          </a:p>
          <a:p>
            <a:r>
              <a:rPr lang="en-US" sz="1900">
                <a:latin typeface="Times New Roman" panose="02020603050405020304" pitchFamily="18" charset="0"/>
                <a:cs typeface="Times New Roman" panose="02020603050405020304" pitchFamily="18" charset="0"/>
              </a:rPr>
              <a:t> </a:t>
            </a:r>
            <a:r>
              <a:rPr lang="en-US" sz="1900" b="1">
                <a:solidFill>
                  <a:srgbClr val="FF0000"/>
                </a:solidFill>
                <a:latin typeface="Times New Roman" panose="02020603050405020304" pitchFamily="18" charset="0"/>
                <a:cs typeface="Times New Roman" panose="02020603050405020304" pitchFamily="18" charset="0"/>
              </a:rPr>
              <a:t>3.  </a:t>
            </a:r>
            <a:r>
              <a:rPr lang="vi-VN" sz="1900">
                <a:latin typeface="Times New Roman" panose="02020603050405020304" pitchFamily="18" charset="0"/>
                <a:cs typeface="Times New Roman" panose="02020603050405020304" pitchFamily="18" charset="0"/>
              </a:rPr>
              <a:t>Ngoài đường, lửa khói mịt mù. Điều đó rất có lợi cho Ga-vrốt. Dưới màn khói và với thân hình bé nhỏ, cậu bé có thể tiến ra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r>
              <a:rPr lang="en-US" sz="1900">
                <a:latin typeface="Times New Roman" panose="02020603050405020304" pitchFamily="18" charset="0"/>
                <a:cs typeface="Times New Roman" panose="02020603050405020304" pitchFamily="18" charset="0"/>
              </a:rPr>
              <a:t>   </a:t>
            </a:r>
            <a:r>
              <a:rPr lang="vi-VN" sz="1900">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ctr"/>
            <a:r>
              <a:rPr lang="vi-VN" sz="1900">
                <a:latin typeface="Times New Roman" panose="02020603050405020304" pitchFamily="18" charset="0"/>
                <a:cs typeface="Times New Roman" panose="02020603050405020304" pitchFamily="18" charset="0"/>
              </a:rPr>
              <a:t>                                             Theo HUY-GÔ</a:t>
            </a:r>
            <a:endParaRPr lang="vi-VN" sz="1900" dirty="0">
              <a:latin typeface="+mj-lt"/>
            </a:endParaRPr>
          </a:p>
        </p:txBody>
      </p:sp>
    </p:spTree>
    <p:extLst>
      <p:ext uri="{BB962C8B-B14F-4D97-AF65-F5344CB8AC3E}">
        <p14:creationId xmlns:p14="http://schemas.microsoft.com/office/powerpoint/2010/main" val="291688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211162" y="574410"/>
            <a:ext cx="7504338" cy="13824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err="1">
                <a:solidFill>
                  <a:prstClr val="black"/>
                </a:solidFill>
                <a:latin typeface="Times New Roman" panose="02020603050405020304" pitchFamily="18" charset="0"/>
                <a:cs typeface="Times New Roman" panose="02020603050405020304" pitchFamily="18" charset="0"/>
              </a:rPr>
              <a:t>Luyện</a:t>
            </a:r>
            <a:r>
              <a:rPr lang="en-US" sz="5400">
                <a:solidFill>
                  <a:prstClr val="black"/>
                </a:solidFill>
                <a:latin typeface="Times New Roman" panose="02020603050405020304" pitchFamily="18" charset="0"/>
                <a:cs typeface="Times New Roman" panose="02020603050405020304" pitchFamily="18" charset="0"/>
              </a:rPr>
              <a:t> đọc câu dài</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68473" y="2512983"/>
            <a:ext cx="10778533" cy="1077218"/>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Chừng mười lăm phút nữa thì chiến lũy chúng ta không còn quá mười viên đạn.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Oval 2"/>
          <p:cNvSpPr/>
          <p:nvPr/>
        </p:nvSpPr>
        <p:spPr>
          <a:xfrm>
            <a:off x="254556" y="2709948"/>
            <a:ext cx="813917" cy="683288"/>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rPr>
              <a:t>1</a:t>
            </a:r>
          </a:p>
        </p:txBody>
      </p:sp>
      <p:cxnSp>
        <p:nvCxnSpPr>
          <p:cNvPr id="6" name="Straight Connector 5"/>
          <p:cNvCxnSpPr/>
          <p:nvPr/>
        </p:nvCxnSpPr>
        <p:spPr>
          <a:xfrm flipH="1">
            <a:off x="5417343" y="2512983"/>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H="1">
            <a:off x="3722913" y="3014543"/>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3620756" y="3014543"/>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1219201" y="4222878"/>
            <a:ext cx="9180844" cy="1077218"/>
          </a:xfrm>
          <a:prstGeom prst="rect">
            <a:avLst/>
          </a:prstGeom>
        </p:spPr>
        <p:txBody>
          <a:bodyPr wrap="square">
            <a:spAutoFit/>
          </a:bodyPr>
          <a:lstStyle/>
          <a:p>
            <a:r>
              <a:rPr lang="en-US" sz="3200" dirty="0" err="1">
                <a:solidFill>
                  <a:prstClr val="black"/>
                </a:solidFill>
                <a:latin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Ga-vrốt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đựng</a:t>
            </a:r>
            <a:r>
              <a:rPr lang="en-US" sz="3200" dirty="0">
                <a:solidFill>
                  <a:prstClr val="black"/>
                </a:solidFill>
                <a:latin typeface="Times New Roman" panose="02020603050405020304" pitchFamily="18" charset="0"/>
                <a:cs typeface="Times New Roman" panose="02020603050405020304" pitchFamily="18" charset="0"/>
              </a:rPr>
              <a:t> chai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lũy</a:t>
            </a:r>
            <a:r>
              <a:rPr lang="en-US" sz="3200" dirty="0">
                <a:solidFill>
                  <a:prstClr val="black"/>
                </a:solidFill>
                <a:latin typeface="Times New Roman" panose="02020603050405020304" pitchFamily="18" charset="0"/>
                <a:cs typeface="Times New Roman" panose="02020603050405020304" pitchFamily="18" charset="0"/>
              </a:rPr>
              <a:t>. </a:t>
            </a:r>
          </a:p>
        </p:txBody>
      </p:sp>
      <p:sp>
        <p:nvSpPr>
          <p:cNvPr id="10" name="Oval 9"/>
          <p:cNvSpPr/>
          <p:nvPr/>
        </p:nvSpPr>
        <p:spPr>
          <a:xfrm>
            <a:off x="298097" y="4419843"/>
            <a:ext cx="813917" cy="683288"/>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rPr>
              <a:t>2</a:t>
            </a:r>
          </a:p>
        </p:txBody>
      </p:sp>
      <p:pic>
        <p:nvPicPr>
          <p:cNvPr id="11" name="Picture 10"/>
          <p:cNvPicPr>
            <a:picLocks noChangeAspect="1"/>
          </p:cNvPicPr>
          <p:nvPr/>
        </p:nvPicPr>
        <p:blipFill>
          <a:blip r:embed="rId3"/>
          <a:stretch>
            <a:fillRect/>
          </a:stretch>
        </p:blipFill>
        <p:spPr>
          <a:xfrm>
            <a:off x="2293324" y="4079338"/>
            <a:ext cx="249958" cy="676715"/>
          </a:xfrm>
          <a:prstGeom prst="rect">
            <a:avLst/>
          </a:prstGeom>
        </p:spPr>
      </p:pic>
      <p:pic>
        <p:nvPicPr>
          <p:cNvPr id="12" name="Picture 11"/>
          <p:cNvPicPr>
            <a:picLocks noChangeAspect="1"/>
          </p:cNvPicPr>
          <p:nvPr/>
        </p:nvPicPr>
        <p:blipFill>
          <a:blip r:embed="rId3"/>
          <a:stretch>
            <a:fillRect/>
          </a:stretch>
        </p:blipFill>
        <p:spPr>
          <a:xfrm>
            <a:off x="10201166" y="4222878"/>
            <a:ext cx="249958" cy="676715"/>
          </a:xfrm>
          <a:prstGeom prst="rect">
            <a:avLst/>
          </a:prstGeom>
        </p:spPr>
      </p:pic>
      <p:cxnSp>
        <p:nvCxnSpPr>
          <p:cNvPr id="13" name="Straight Connector 12"/>
          <p:cNvCxnSpPr/>
          <p:nvPr/>
        </p:nvCxnSpPr>
        <p:spPr>
          <a:xfrm flipH="1">
            <a:off x="4699274" y="4734480"/>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4597117" y="4734480"/>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17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678" y="440054"/>
            <a:ext cx="5853583" cy="4097508"/>
          </a:xfrm>
          <a:prstGeom prst="rect">
            <a:avLst/>
          </a:prstGeom>
        </p:spPr>
      </p:pic>
      <p:sp>
        <p:nvSpPr>
          <p:cNvPr id="5" name="TextBox 4"/>
          <p:cNvSpPr txBox="1"/>
          <p:nvPr/>
        </p:nvSpPr>
        <p:spPr>
          <a:xfrm>
            <a:off x="316720" y="5469315"/>
            <a:ext cx="11515854"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=&gt; Chiến </a:t>
            </a:r>
            <a:r>
              <a:rPr lang="en-US" sz="2800" b="1" dirty="0" err="1">
                <a:solidFill>
                  <a:srgbClr val="FF0000"/>
                </a:solidFill>
                <a:latin typeface="Times New Roman" panose="02020603050405020304" pitchFamily="18" charset="0"/>
                <a:cs typeface="Times New Roman" panose="02020603050405020304" pitchFamily="18" charset="0"/>
              </a:rPr>
              <a:t>lũy</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ghế</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6074647" y="440054"/>
            <a:ext cx="5853583" cy="4097508"/>
          </a:xfrm>
          <a:prstGeom prst="rect">
            <a:avLst/>
          </a:prstGeom>
        </p:spPr>
      </p:pic>
      <p:sp>
        <p:nvSpPr>
          <p:cNvPr id="6" name="TextBox 5"/>
          <p:cNvSpPr txBox="1"/>
          <p:nvPr/>
        </p:nvSpPr>
        <p:spPr>
          <a:xfrm>
            <a:off x="316720" y="4774459"/>
            <a:ext cx="612218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Em hiểu thế nào là chiến luỹ?</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5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4647" r="15488"/>
          <a:stretch/>
        </p:blipFill>
        <p:spPr>
          <a:xfrm>
            <a:off x="593337" y="882935"/>
            <a:ext cx="6551533" cy="5274775"/>
          </a:xfrm>
          <a:prstGeom prst="rect">
            <a:avLst/>
          </a:prstGeom>
        </p:spPr>
      </p:pic>
      <p:sp>
        <p:nvSpPr>
          <p:cNvPr id="7" name="Rectangle 6"/>
          <p:cNvSpPr/>
          <p:nvPr/>
        </p:nvSpPr>
        <p:spPr>
          <a:xfrm>
            <a:off x="7666166" y="1298664"/>
            <a:ext cx="3587342" cy="2677656"/>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Thần </a:t>
            </a:r>
            <a:r>
              <a:rPr lang="vi-VN" sz="2800">
                <a:latin typeface="Times New Roman" panose="02020603050405020304" pitchFamily="18" charset="0"/>
                <a:cs typeface="Times New Roman" panose="02020603050405020304" pitchFamily="18" charset="0"/>
              </a:rPr>
              <a:t>ở </a:t>
            </a:r>
            <a:r>
              <a:rPr lang="vi-VN" sz="2800" dirty="0">
                <a:latin typeface="Times New Roman" panose="02020603050405020304" pitchFamily="18" charset="0"/>
                <a:cs typeface="Times New Roman" panose="02020603050405020304" pitchFamily="18" charset="0"/>
              </a:rPr>
              <a:t>trên trời</a:t>
            </a:r>
            <a:r>
              <a:rPr lang="vi-VN" sz="2800">
                <a:latin typeface="Times New Roman" panose="02020603050405020304" pitchFamily="18" charset="0"/>
                <a:cs typeface="Times New Roman" panose="02020603050405020304" pitchFamily="18" charset="0"/>
              </a:rPr>
              <a:t>, thường </a:t>
            </a:r>
            <a:r>
              <a:rPr lang="vi-VN" sz="2800" dirty="0">
                <a:latin typeface="Times New Roman" panose="02020603050405020304" pitchFamily="18" charset="0"/>
                <a:cs typeface="Times New Roman" panose="02020603050405020304" pitchFamily="18" charset="0"/>
              </a:rPr>
              <a:t>được cho </a:t>
            </a:r>
            <a:r>
              <a:rPr lang="vi-VN" sz="2800">
                <a:latin typeface="Times New Roman" panose="02020603050405020304" pitchFamily="18" charset="0"/>
                <a:cs typeface="Times New Roman" panose="02020603050405020304" pitchFamily="18" charset="0"/>
              </a:rPr>
              <a:t>là rất </a:t>
            </a:r>
            <a:r>
              <a:rPr lang="vi-VN" sz="2800" dirty="0">
                <a:latin typeface="Times New Roman" panose="02020603050405020304" pitchFamily="18" charset="0"/>
                <a:cs typeface="Times New Roman" panose="02020603050405020304" pitchFamily="18" charset="0"/>
              </a:rPr>
              <a:t>đẹp và có nhiều phép </a:t>
            </a:r>
            <a:r>
              <a:rPr lang="vi-VN" sz="2800">
                <a:latin typeface="Times New Roman" panose="02020603050405020304" pitchFamily="18" charset="0"/>
                <a:cs typeface="Times New Roman" panose="02020603050405020304" pitchFamily="18" charset="0"/>
              </a:rPr>
              <a:t>lạ</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theo quan niệm </a:t>
            </a:r>
            <a:r>
              <a:rPr lang="vi-VN" sz="2800">
                <a:latin typeface="Times New Roman" panose="02020603050405020304" pitchFamily="18" charset="0"/>
                <a:cs typeface="Times New Roman" panose="02020603050405020304" pitchFamily="18" charset="0"/>
              </a:rPr>
              <a:t>xưa)</a:t>
            </a:r>
            <a:r>
              <a:rPr lang="en-US" sz="2800">
                <a:latin typeface="Times New Roman" panose="02020603050405020304" pitchFamily="18" charset="0"/>
                <a:cs typeface="Times New Roman" panose="02020603050405020304" pitchFamily="18" charset="0"/>
              </a:rPr>
              <a:t> còn được gọi là gì?</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7856666" y="4305293"/>
            <a:ext cx="3587342" cy="584775"/>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=&gt; </a:t>
            </a:r>
            <a:r>
              <a:rPr lang="vi-VN" sz="3200" b="1">
                <a:solidFill>
                  <a:srgbClr val="FF0000"/>
                </a:solidFill>
                <a:latin typeface="Times New Roman" panose="02020603050405020304" pitchFamily="18" charset="0"/>
                <a:cs typeface="Times New Roman" panose="02020603050405020304" pitchFamily="18" charset="0"/>
              </a:rPr>
              <a:t>Thiên thần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0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516087" y="751114"/>
            <a:ext cx="5649685" cy="13824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a:solidFill>
                  <a:prstClr val="black"/>
                </a:solidFill>
                <a:latin typeface="Times New Roman" panose="02020603050405020304" pitchFamily="18" charset="0"/>
                <a:cs typeface="Times New Roman" panose="02020603050405020304" pitchFamily="18" charset="0"/>
              </a:rPr>
              <a:t>Tìm hiểu bài</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6F6F6"/>
              </a:clrFrom>
              <a:clrTo>
                <a:srgbClr val="F6F6F6">
                  <a:alpha val="0"/>
                </a:srgbClr>
              </a:clrTo>
            </a:clrChange>
          </a:blip>
          <a:srcRect t="28147"/>
          <a:stretch/>
        </p:blipFill>
        <p:spPr>
          <a:xfrm>
            <a:off x="3245304" y="2725271"/>
            <a:ext cx="6191250" cy="4455459"/>
          </a:xfrm>
          <a:prstGeom prst="rect">
            <a:avLst/>
          </a:prstGeom>
        </p:spPr>
      </p:pic>
    </p:spTree>
    <p:extLst>
      <p:ext uri="{BB962C8B-B14F-4D97-AF65-F5344CB8AC3E}">
        <p14:creationId xmlns:p14="http://schemas.microsoft.com/office/powerpoint/2010/main" val="304869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221064" y="985519"/>
            <a:ext cx="4783015" cy="1617005"/>
          </a:xfrm>
          <a:prstGeom prst="cloudCallout">
            <a:avLst>
              <a:gd name="adj1" fmla="val -39150"/>
              <a:gd name="adj2" fmla="val 80490"/>
            </a:avLst>
          </a:prstGeom>
          <a:solidFill>
            <a:srgbClr val="FFCC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Lí</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do </a:t>
            </a:r>
            <a:r>
              <a:rPr lang="en-US" sz="280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gì</a:t>
            </a:r>
            <a:r>
              <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khiến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Ga-vrốt</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ra</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ngoài</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chiến</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lũy</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5" name="Rounded Rectangle 4"/>
          <p:cNvSpPr/>
          <p:nvPr/>
        </p:nvSpPr>
        <p:spPr>
          <a:xfrm>
            <a:off x="120580" y="3094893"/>
            <a:ext cx="4702629" cy="14369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Ăng-giôn-ra</a:t>
            </a:r>
            <a:r>
              <a:rPr lang="en-US" sz="3200" dirty="0">
                <a:solidFill>
                  <a:schemeClr val="tx1"/>
                </a:solidFill>
              </a:rPr>
              <a:t> </a:t>
            </a:r>
            <a:r>
              <a:rPr lang="en-US" sz="3200" dirty="0" err="1">
                <a:solidFill>
                  <a:schemeClr val="tx1"/>
                </a:solidFill>
              </a:rPr>
              <a:t>thông</a:t>
            </a:r>
            <a:r>
              <a:rPr lang="en-US" sz="3200" dirty="0">
                <a:solidFill>
                  <a:schemeClr val="tx1"/>
                </a:solidFill>
              </a:rPr>
              <a:t> </a:t>
            </a:r>
            <a:r>
              <a:rPr lang="en-US" sz="3200" dirty="0" err="1">
                <a:solidFill>
                  <a:schemeClr val="tx1"/>
                </a:solidFill>
              </a:rPr>
              <a:t>báo</a:t>
            </a:r>
            <a:r>
              <a:rPr lang="en-US" sz="3200" dirty="0">
                <a:solidFill>
                  <a:schemeClr val="tx1"/>
                </a:solidFill>
              </a:rPr>
              <a:t> </a:t>
            </a:r>
            <a:r>
              <a:rPr lang="en-US" sz="3200" dirty="0" err="1">
                <a:solidFill>
                  <a:schemeClr val="tx1"/>
                </a:solidFill>
              </a:rPr>
              <a:t>nghĩa</a:t>
            </a:r>
            <a:r>
              <a:rPr lang="en-US" sz="3200" dirty="0">
                <a:solidFill>
                  <a:schemeClr val="tx1"/>
                </a:solidFill>
              </a:rPr>
              <a:t> </a:t>
            </a:r>
            <a:r>
              <a:rPr lang="en-US" sz="3200" dirty="0" err="1">
                <a:solidFill>
                  <a:schemeClr val="tx1"/>
                </a:solidFill>
              </a:rPr>
              <a:t>quân</a:t>
            </a:r>
            <a:r>
              <a:rPr lang="en-US" sz="3200" dirty="0">
                <a:solidFill>
                  <a:schemeClr val="tx1"/>
                </a:solidFill>
              </a:rPr>
              <a:t> </a:t>
            </a:r>
            <a:r>
              <a:rPr lang="en-US" sz="3200" dirty="0" err="1">
                <a:solidFill>
                  <a:schemeClr val="tx1"/>
                </a:solidFill>
              </a:rPr>
              <a:t>sắp</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đạn</a:t>
            </a:r>
            <a:r>
              <a:rPr lang="en-US" sz="3200" dirty="0">
                <a:solidFill>
                  <a:schemeClr val="tx1"/>
                </a:solidFill>
              </a:rPr>
              <a:t>.</a:t>
            </a:r>
          </a:p>
        </p:txBody>
      </p:sp>
      <p:sp>
        <p:nvSpPr>
          <p:cNvPr id="9" name="Rounded Rectangle 8"/>
          <p:cNvSpPr/>
          <p:nvPr/>
        </p:nvSpPr>
        <p:spPr>
          <a:xfrm>
            <a:off x="6332136" y="3094893"/>
            <a:ext cx="5454580" cy="14369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nghĩa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tục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đấu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11" name="Right Arrow 10"/>
          <p:cNvSpPr/>
          <p:nvPr/>
        </p:nvSpPr>
        <p:spPr>
          <a:xfrm>
            <a:off x="4958861" y="3597310"/>
            <a:ext cx="1237622" cy="4320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8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996694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3883" y="104250"/>
            <a:ext cx="6098512" cy="4756839"/>
          </a:xfrm>
          <a:prstGeom prst="rect">
            <a:avLst/>
          </a:prstGeom>
        </p:spPr>
      </p:pic>
      <p:pic>
        <p:nvPicPr>
          <p:cNvPr id="5" name="Picture 4"/>
          <p:cNvPicPr>
            <a:picLocks noChangeAspect="1"/>
          </p:cNvPicPr>
          <p:nvPr/>
        </p:nvPicPr>
        <p:blipFill>
          <a:blip r:embed="rId3"/>
          <a:stretch>
            <a:fillRect/>
          </a:stretch>
        </p:blipFill>
        <p:spPr>
          <a:xfrm>
            <a:off x="6290949" y="1698171"/>
            <a:ext cx="5464844" cy="3162918"/>
          </a:xfrm>
          <a:prstGeom prst="rect">
            <a:avLst/>
          </a:prstGeom>
        </p:spPr>
      </p:pic>
      <p:sp>
        <p:nvSpPr>
          <p:cNvPr id="6" name="Rectangle 5"/>
          <p:cNvSpPr/>
          <p:nvPr/>
        </p:nvSpPr>
        <p:spPr>
          <a:xfrm>
            <a:off x="435445" y="5412170"/>
            <a:ext cx="6187912"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Quân khởi nghĩa còn được gọi là gì?</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6989114" y="5412170"/>
            <a:ext cx="2794355" cy="584775"/>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=&gt; Nghĩa quân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9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7078" y="2168474"/>
            <a:ext cx="3491661" cy="1323439"/>
          </a:xfrm>
          <a:prstGeom prst="rect">
            <a:avLst/>
          </a:prstGeom>
        </p:spPr>
        <p:txBody>
          <a:bodyPr wrap="none">
            <a:spAutoFit/>
          </a:bodyPr>
          <a:lstStyle/>
          <a:p>
            <a:pPr algn="ctr"/>
            <a:r>
              <a:rPr lang="en-US" sz="4000" b="1" dirty="0" err="1">
                <a:solidFill>
                  <a:srgbClr val="9900CC"/>
                </a:solidFill>
                <a:latin typeface="Times New Roman" panose="02020603050405020304" pitchFamily="18" charset="0"/>
                <a:cs typeface="Times New Roman" panose="02020603050405020304" pitchFamily="18" charset="0"/>
              </a:rPr>
              <a:t>Ga-vrốt</a:t>
            </a:r>
            <a:r>
              <a:rPr lang="en-US" sz="4000" b="1" dirty="0">
                <a:solidFill>
                  <a:srgbClr val="9900CC"/>
                </a:solidFill>
                <a:latin typeface="Times New Roman" panose="02020603050405020304" pitchFamily="18" charset="0"/>
                <a:cs typeface="Times New Roman" panose="02020603050405020304" pitchFamily="18" charset="0"/>
              </a:rPr>
              <a:t> </a:t>
            </a:r>
          </a:p>
          <a:p>
            <a:pPr algn="ctr"/>
            <a:r>
              <a:rPr lang="en-US" sz="4000" b="1" dirty="0" err="1">
                <a:solidFill>
                  <a:srgbClr val="9900CC"/>
                </a:solidFill>
                <a:latin typeface="Times New Roman" panose="02020603050405020304" pitchFamily="18" charset="0"/>
                <a:cs typeface="Times New Roman" panose="02020603050405020304" pitchFamily="18" charset="0"/>
              </a:rPr>
              <a:t>ngoài</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chiến</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lũy</a:t>
            </a:r>
            <a:endParaRPr lang="en-US" sz="4000" b="1" dirty="0">
              <a:solidFill>
                <a:srgbClr val="99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29743" y="239485"/>
            <a:ext cx="4474028"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29743" y="435819"/>
            <a:ext cx="4618572" cy="1077218"/>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Ga-vrốt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lũy</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endParaRPr lang="en-US" sz="3200" dirty="0">
              <a:latin typeface="Times New Roman" panose="02020603050405020304" pitchFamily="18" charset="0"/>
              <a:cs typeface="Times New Roman" panose="02020603050405020304" pitchFamily="18" charset="0"/>
            </a:endParaRPr>
          </a:p>
        </p:txBody>
      </p:sp>
      <p:sp>
        <p:nvSpPr>
          <p:cNvPr id="10" name="Right Arrow 9"/>
          <p:cNvSpPr/>
          <p:nvPr/>
        </p:nvSpPr>
        <p:spPr>
          <a:xfrm rot="19499136">
            <a:off x="2436513" y="1658123"/>
            <a:ext cx="1568470" cy="2324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09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0" y="859971"/>
            <a:ext cx="5004079" cy="1742553"/>
          </a:xfrm>
          <a:prstGeom prst="cloudCallout">
            <a:avLst>
              <a:gd name="adj1" fmla="val -39150"/>
              <a:gd name="adj2" fmla="val 80490"/>
            </a:avLst>
          </a:prstGeom>
          <a:solidFill>
            <a:srgbClr val="FFCC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Chi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tiết</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thể</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hiện</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lòng</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dũng</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Ga</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vrốt</a:t>
            </a:r>
            <a:r>
              <a:rPr lang="en-US" sz="2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4" name="Oval 3"/>
          <p:cNvSpPr/>
          <p:nvPr/>
        </p:nvSpPr>
        <p:spPr>
          <a:xfrm>
            <a:off x="4060372" y="3080657"/>
            <a:ext cx="4016827" cy="1600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lòng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484075" y="985519"/>
            <a:ext cx="3169419" cy="14202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Thấp thoáng ngoài đường phố </a:t>
            </a:r>
            <a:endParaRPr lang="en-US" sz="3200" dirty="0">
              <a:latin typeface="Times New Roman" panose="02020603050405020304" pitchFamily="18" charset="0"/>
              <a:cs typeface="Times New Roman" panose="02020603050405020304" pitchFamily="18" charset="0"/>
            </a:endParaRPr>
          </a:p>
          <a:p>
            <a:pPr algn="ctr"/>
            <a:r>
              <a:rPr lang="vi-VN" sz="3200" dirty="0">
                <a:latin typeface="Times New Roman" panose="02020603050405020304" pitchFamily="18" charset="0"/>
                <a:cs typeface="Times New Roman" panose="02020603050405020304" pitchFamily="18" charset="0"/>
              </a:rPr>
              <a:t>làn mưa đạn.</a:t>
            </a:r>
            <a:endParaRPr lang="en-US" sz="32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9045189" y="2971799"/>
            <a:ext cx="2820239" cy="21871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dốc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giỏ</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329919" y="1959430"/>
            <a:ext cx="3009482" cy="46046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vi-VN" sz="3200" dirty="0">
                <a:latin typeface="+mj-lt"/>
                <a:ea typeface="Calibri" panose="020F0502020204030204" pitchFamily="34" charset="0"/>
                <a:cs typeface="Times New Roman" panose="02020603050405020304" pitchFamily="18" charset="0"/>
              </a:rPr>
              <a:t>Nằm xuống rồi lại đứng lên, phốc ra, tới lui, dốc cạn các bao đạn và chất đầy giỏ, chơi trò ú tim với cái chết.</a:t>
            </a:r>
            <a:endParaRPr lang="en-US" sz="3200" dirty="0">
              <a:effectLst/>
              <a:latin typeface="+mj-lt"/>
              <a:ea typeface="Calibri" panose="020F0502020204030204" pitchFamily="34" charset="0"/>
              <a:cs typeface="Times New Roman" panose="02020603050405020304" pitchFamily="18" charset="0"/>
            </a:endParaRPr>
          </a:p>
        </p:txBody>
      </p:sp>
      <p:sp>
        <p:nvSpPr>
          <p:cNvPr id="14" name="Rounded Rectangle 13"/>
          <p:cNvSpPr/>
          <p:nvPr/>
        </p:nvSpPr>
        <p:spPr>
          <a:xfrm>
            <a:off x="4484075" y="5158990"/>
            <a:ext cx="3169419" cy="14202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đạn</a:t>
            </a:r>
            <a:r>
              <a:rPr lang="en-US" sz="3200" dirty="0">
                <a:latin typeface="Times New Roman" panose="02020603050405020304" pitchFamily="18" charset="0"/>
                <a:cs typeface="Times New Roman" panose="02020603050405020304" pitchFamily="18" charset="0"/>
              </a:rPr>
              <a:t>.</a:t>
            </a:r>
          </a:p>
        </p:txBody>
      </p:sp>
      <p:sp>
        <p:nvSpPr>
          <p:cNvPr id="8" name="Right Arrow 7"/>
          <p:cNvSpPr/>
          <p:nvPr/>
        </p:nvSpPr>
        <p:spPr>
          <a:xfrm rot="16200000">
            <a:off x="5765241" y="2607128"/>
            <a:ext cx="680357" cy="2667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a:off x="8077199" y="3747406"/>
            <a:ext cx="967990" cy="3020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rot="5400000">
            <a:off x="5906308" y="4746620"/>
            <a:ext cx="494937" cy="3634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rot="10800000">
            <a:off x="3339401" y="3701983"/>
            <a:ext cx="720971" cy="34750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500"/>
                                        <p:tgtEl>
                                          <p:spTgt spid="17"/>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6" grpId="0" animBg="1"/>
      <p:bldP spid="10" grpId="0" animBg="1"/>
      <p:bldP spid="13" grpId="0" animBg="1"/>
      <p:bldP spid="14" grpId="0" animBg="1"/>
      <p:bldP spid="8"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3776" y="273688"/>
            <a:ext cx="6938650" cy="4289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245589" y="4786107"/>
            <a:ext cx="6888424"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Các bạn trong ảnh đang chơi trò chơi gì?</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5086529" y="5370882"/>
            <a:ext cx="6922645" cy="1200329"/>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=&gt; </a:t>
            </a:r>
            <a:r>
              <a:rPr lang="vi-VN" sz="2400" b="1">
                <a:solidFill>
                  <a:srgbClr val="FF0000"/>
                </a:solidFill>
                <a:latin typeface="Times New Roman" panose="02020603050405020304" pitchFamily="18" charset="0"/>
                <a:cs typeface="Times New Roman" panose="02020603050405020304" pitchFamily="18" charset="0"/>
              </a:rPr>
              <a:t>Ú </a:t>
            </a:r>
            <a:r>
              <a:rPr lang="vi-VN" sz="2400" b="1" dirty="0">
                <a:solidFill>
                  <a:srgbClr val="FF0000"/>
                </a:solidFill>
                <a:latin typeface="Times New Roman" panose="02020603050405020304" pitchFamily="18" charset="0"/>
                <a:cs typeface="Times New Roman" panose="02020603050405020304" pitchFamily="18" charset="0"/>
              </a:rPr>
              <a:t>tim</a:t>
            </a:r>
            <a:r>
              <a:rPr lang="vi-VN"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rPr>
              <a:t>trò chơi trốn tìm của trẻ em. Trò chơi đòi hỏi sự nhanh nhẹn, thông minh để phán đoán chỗ bạn trốn.</a:t>
            </a:r>
          </a:p>
        </p:txBody>
      </p:sp>
    </p:spTree>
    <p:extLst>
      <p:ext uri="{BB962C8B-B14F-4D97-AF65-F5344CB8AC3E}">
        <p14:creationId xmlns:p14="http://schemas.microsoft.com/office/powerpoint/2010/main" val="396258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593387" y="538958"/>
            <a:ext cx="5004079" cy="1742553"/>
          </a:xfrm>
          <a:prstGeom prst="cloudCallout">
            <a:avLst>
              <a:gd name="adj1" fmla="val -39150"/>
              <a:gd name="adj2" fmla="val 80490"/>
            </a:avLst>
          </a:prstGeom>
          <a:solidFill>
            <a:srgbClr val="FFCC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Hình ảnh Ga- vrốt chơi trò ú tim với cái chết có ý nghĩa thế nào? </a:t>
            </a:r>
            <a:endParaRPr lang="en-US" sz="24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Cloud Callout 5"/>
          <p:cNvSpPr/>
          <p:nvPr/>
        </p:nvSpPr>
        <p:spPr>
          <a:xfrm>
            <a:off x="5307106" y="1156447"/>
            <a:ext cx="6069106" cy="2512877"/>
          </a:xfrm>
          <a:prstGeom prst="cloudCallout">
            <a:avLst>
              <a:gd name="adj1" fmla="val -39150"/>
              <a:gd name="adj2" fmla="val 80490"/>
            </a:avLst>
          </a:prstGeom>
          <a:solidFill>
            <a:srgbClr val="FFCC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Ga- vrốt nhanh nhẹn, thông mình, không sợ chết, sẵn sàng đối mặt với hiểm nguy để nhặt đạn</a:t>
            </a:r>
            <a:endParaRPr lang="en-US" sz="2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2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7078" y="2168474"/>
            <a:ext cx="3491661" cy="1323439"/>
          </a:xfrm>
          <a:prstGeom prst="rect">
            <a:avLst/>
          </a:prstGeom>
        </p:spPr>
        <p:txBody>
          <a:bodyPr wrap="none">
            <a:spAutoFit/>
          </a:bodyPr>
          <a:lstStyle/>
          <a:p>
            <a:pPr algn="ctr"/>
            <a:r>
              <a:rPr lang="en-US" sz="4000" b="1" dirty="0" err="1">
                <a:solidFill>
                  <a:srgbClr val="9900CC"/>
                </a:solidFill>
                <a:latin typeface="Times New Roman" panose="02020603050405020304" pitchFamily="18" charset="0"/>
                <a:cs typeface="Times New Roman" panose="02020603050405020304" pitchFamily="18" charset="0"/>
              </a:rPr>
              <a:t>Ga-vrốt</a:t>
            </a:r>
            <a:r>
              <a:rPr lang="en-US" sz="4000" b="1" dirty="0">
                <a:solidFill>
                  <a:srgbClr val="9900CC"/>
                </a:solidFill>
                <a:latin typeface="Times New Roman" panose="02020603050405020304" pitchFamily="18" charset="0"/>
                <a:cs typeface="Times New Roman" panose="02020603050405020304" pitchFamily="18" charset="0"/>
              </a:rPr>
              <a:t> </a:t>
            </a:r>
          </a:p>
          <a:p>
            <a:pPr algn="ctr"/>
            <a:r>
              <a:rPr lang="en-US" sz="4000" b="1" dirty="0" err="1">
                <a:solidFill>
                  <a:srgbClr val="9900CC"/>
                </a:solidFill>
                <a:latin typeface="Times New Roman" panose="02020603050405020304" pitchFamily="18" charset="0"/>
                <a:cs typeface="Times New Roman" panose="02020603050405020304" pitchFamily="18" charset="0"/>
              </a:rPr>
              <a:t>ngoài</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chiến</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lũy</a:t>
            </a:r>
            <a:endParaRPr lang="en-US" sz="4000" b="1" dirty="0">
              <a:solidFill>
                <a:srgbClr val="99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29743" y="239485"/>
            <a:ext cx="4474028"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29742" y="311955"/>
            <a:ext cx="4618572" cy="1077218"/>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Ga-vrốt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lũy</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endParaRPr lang="en-US" sz="3200" dirty="0">
              <a:latin typeface="Times New Roman" panose="02020603050405020304" pitchFamily="18" charset="0"/>
              <a:cs typeface="Times New Roman" panose="02020603050405020304" pitchFamily="18" charset="0"/>
            </a:endParaRPr>
          </a:p>
        </p:txBody>
      </p:sp>
      <p:sp>
        <p:nvSpPr>
          <p:cNvPr id="10" name="Right Arrow 9"/>
          <p:cNvSpPr/>
          <p:nvPr/>
        </p:nvSpPr>
        <p:spPr>
          <a:xfrm rot="19499136">
            <a:off x="2436513" y="1658123"/>
            <a:ext cx="1568470" cy="2324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p:cNvSpPr/>
          <p:nvPr/>
        </p:nvSpPr>
        <p:spPr>
          <a:xfrm>
            <a:off x="3538748" y="3006679"/>
            <a:ext cx="1076796" cy="2301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4704224" y="2319559"/>
            <a:ext cx="3699547"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22355" y="2475584"/>
            <a:ext cx="2863284" cy="1222835"/>
          </a:xfrm>
          <a:prstGeom prst="rect">
            <a:avLst/>
          </a:prstGeom>
        </p:spPr>
        <p:txBody>
          <a:bodyPr wrap="none">
            <a:spAutoFit/>
          </a:bodyPr>
          <a:lstStyle/>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Ga-vrốt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4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Hình ảnh Vẽ Tay Bé Trai Hoạt Hình Câu Hỏi Bản đồ Miễn Phí, Người Clipart,  Bối Rối, Vấn đề Suy Nghĩ miễn phí tải tập tin PNG PSDComment và Vecto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42660" y="16001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4822371" y="985520"/>
            <a:ext cx="5725887" cy="2650310"/>
          </a:xfrm>
          <a:prstGeom prst="cloudCallout">
            <a:avLst>
              <a:gd name="adj1" fmla="val -65870"/>
              <a:gd name="adj2" fmla="val 4784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Ga-vrốt được gọi là “thiên thần”</a:t>
            </a:r>
            <a:r>
              <a:rPr lang="en-US" sz="32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4"/>
          <a:stretch>
            <a:fillRect/>
          </a:stretch>
        </p:blipFill>
        <p:spPr>
          <a:xfrm>
            <a:off x="9370088" y="566058"/>
            <a:ext cx="2730674" cy="2653754"/>
          </a:xfrm>
          <a:prstGeom prst="rect">
            <a:avLst/>
          </a:prstGeom>
        </p:spPr>
      </p:pic>
    </p:spTree>
    <p:extLst>
      <p:ext uri="{BB962C8B-B14F-4D97-AF65-F5344CB8AC3E}">
        <p14:creationId xmlns:p14="http://schemas.microsoft.com/office/powerpoint/2010/main" val="38124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5F5F5"/>
              </a:clrFrom>
              <a:clrTo>
                <a:srgbClr val="F5F5F5">
                  <a:alpha val="0"/>
                </a:srgbClr>
              </a:clrTo>
            </a:clrChange>
          </a:blip>
          <a:srcRect b="10000"/>
          <a:stretch/>
        </p:blipFill>
        <p:spPr>
          <a:xfrm>
            <a:off x="-119743" y="2032363"/>
            <a:ext cx="5519057" cy="4967151"/>
          </a:xfrm>
          <a:prstGeom prst="rect">
            <a:avLst/>
          </a:prstGeom>
        </p:spPr>
      </p:pic>
      <p:sp>
        <p:nvSpPr>
          <p:cNvPr id="5" name="Rectangle 4"/>
          <p:cNvSpPr/>
          <p:nvPr/>
        </p:nvSpPr>
        <p:spPr>
          <a:xfrm>
            <a:off x="5176504" y="2316899"/>
            <a:ext cx="6531429" cy="2500043"/>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Ga-vrốt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loud Callout 5"/>
          <p:cNvSpPr/>
          <p:nvPr/>
        </p:nvSpPr>
        <p:spPr>
          <a:xfrm>
            <a:off x="2438399" y="916359"/>
            <a:ext cx="2329543" cy="1763486"/>
          </a:xfrm>
          <a:prstGeom prst="cloudCallout">
            <a:avLst>
              <a:gd name="adj1" fmla="val -54219"/>
              <a:gd name="adj2" fmla="val 5570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3004456" y="1105595"/>
            <a:ext cx="1246414" cy="1211304"/>
          </a:xfrm>
          <a:prstGeom prst="rect">
            <a:avLst/>
          </a:prstGeom>
        </p:spPr>
      </p:pic>
    </p:spTree>
    <p:extLst>
      <p:ext uri="{BB962C8B-B14F-4D97-AF65-F5344CB8AC3E}">
        <p14:creationId xmlns:p14="http://schemas.microsoft.com/office/powerpoint/2010/main" val="30349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7078" y="2168474"/>
            <a:ext cx="3491661" cy="1323439"/>
          </a:xfrm>
          <a:prstGeom prst="rect">
            <a:avLst/>
          </a:prstGeom>
        </p:spPr>
        <p:txBody>
          <a:bodyPr wrap="none">
            <a:spAutoFit/>
          </a:bodyPr>
          <a:lstStyle/>
          <a:p>
            <a:pPr algn="ctr"/>
            <a:r>
              <a:rPr lang="en-US" sz="4000" b="1" dirty="0" err="1">
                <a:solidFill>
                  <a:srgbClr val="9900CC"/>
                </a:solidFill>
                <a:latin typeface="Times New Roman" panose="02020603050405020304" pitchFamily="18" charset="0"/>
                <a:cs typeface="Times New Roman" panose="02020603050405020304" pitchFamily="18" charset="0"/>
              </a:rPr>
              <a:t>Ga-vrốt</a:t>
            </a:r>
            <a:r>
              <a:rPr lang="en-US" sz="4000" b="1" dirty="0">
                <a:solidFill>
                  <a:srgbClr val="9900CC"/>
                </a:solidFill>
                <a:latin typeface="Times New Roman" panose="02020603050405020304" pitchFamily="18" charset="0"/>
                <a:cs typeface="Times New Roman" panose="02020603050405020304" pitchFamily="18" charset="0"/>
              </a:rPr>
              <a:t> </a:t>
            </a:r>
          </a:p>
          <a:p>
            <a:pPr algn="ctr"/>
            <a:r>
              <a:rPr lang="en-US" sz="4000" b="1" dirty="0" err="1">
                <a:solidFill>
                  <a:srgbClr val="9900CC"/>
                </a:solidFill>
                <a:latin typeface="Times New Roman" panose="02020603050405020304" pitchFamily="18" charset="0"/>
                <a:cs typeface="Times New Roman" panose="02020603050405020304" pitchFamily="18" charset="0"/>
              </a:rPr>
              <a:t>ngoài</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chiến</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lũy</a:t>
            </a:r>
            <a:endParaRPr lang="en-US" sz="4000" b="1" dirty="0">
              <a:solidFill>
                <a:srgbClr val="99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29743" y="239485"/>
            <a:ext cx="4474028"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29742" y="322841"/>
            <a:ext cx="4618572" cy="1077218"/>
          </a:xfrm>
          <a:prstGeom prst="rect">
            <a:avLst/>
          </a:prstGeom>
        </p:spPr>
        <p:txBody>
          <a:bodyPr wrap="none">
            <a:spAutoFit/>
          </a:bodyPr>
          <a:lstStyle/>
          <a:p>
            <a:r>
              <a:rPr lang="en-US" sz="3200" dirty="0" err="1">
                <a:solidFill>
                  <a:prstClr val="black"/>
                </a:solidFill>
                <a:latin typeface="Times New Roman" panose="02020603050405020304" pitchFamily="18" charset="0"/>
                <a:cs typeface="Times New Roman" panose="02020603050405020304" pitchFamily="18" charset="0"/>
              </a:rPr>
              <a:t>Ga-vrốt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lũy</a:t>
            </a:r>
            <a:r>
              <a:rPr lang="en-US" sz="3200" dirty="0">
                <a:solidFill>
                  <a:prstClr val="black"/>
                </a:solidFill>
                <a:latin typeface="Times New Roman" panose="02020603050405020304" pitchFamily="18" charset="0"/>
                <a:cs typeface="Times New Roman" panose="02020603050405020304" pitchFamily="18" charset="0"/>
              </a:rPr>
              <a:t> </a:t>
            </a:r>
          </a:p>
          <a:p>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do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ight Arrow 9"/>
          <p:cNvSpPr/>
          <p:nvPr/>
        </p:nvSpPr>
        <p:spPr>
          <a:xfrm rot="19499136">
            <a:off x="2436513" y="1658123"/>
            <a:ext cx="1568470" cy="2324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a:off x="3538748" y="3006679"/>
            <a:ext cx="1076796" cy="2301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4704224" y="2319559"/>
            <a:ext cx="3699547"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5122355" y="2475584"/>
            <a:ext cx="2863284" cy="1222835"/>
          </a:xfrm>
          <a:prstGeom prst="rect">
            <a:avLst/>
          </a:prstGeom>
        </p:spPr>
        <p:txBody>
          <a:bodyPr wrap="none">
            <a:spAutoFit/>
          </a:bodyPr>
          <a:lstStyle/>
          <a:p>
            <a:pPr>
              <a:lnSpc>
                <a:spcPct val="107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dũng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Ga-vrốt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ea typeface="Calibri" panose="020F0502020204030204" pitchFamily="34" charset="0"/>
              <a:cs typeface="Times New Roman" panose="02020603050405020304" pitchFamily="18" charset="0"/>
            </a:endParaRPr>
          </a:p>
        </p:txBody>
      </p:sp>
      <p:sp>
        <p:nvSpPr>
          <p:cNvPr id="11" name="Rectangle 10"/>
          <p:cNvSpPr/>
          <p:nvPr/>
        </p:nvSpPr>
        <p:spPr>
          <a:xfrm>
            <a:off x="3929742" y="4399633"/>
            <a:ext cx="4474028" cy="1805224"/>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4180114" y="4469094"/>
            <a:ext cx="3514104" cy="1569660"/>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Ca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Ga-vrốt</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a:t>
            </a:r>
          </a:p>
        </p:txBody>
      </p:sp>
      <p:sp>
        <p:nvSpPr>
          <p:cNvPr id="14" name="Right Arrow 13"/>
          <p:cNvSpPr/>
          <p:nvPr/>
        </p:nvSpPr>
        <p:spPr>
          <a:xfrm rot="2167520">
            <a:off x="2113648" y="4054661"/>
            <a:ext cx="1895157" cy="2192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725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5F5F5"/>
              </a:clrFrom>
              <a:clrTo>
                <a:srgbClr val="F5F5F5">
                  <a:alpha val="0"/>
                </a:srgbClr>
              </a:clrTo>
            </a:clrChange>
          </a:blip>
          <a:srcRect l="31608" r="18393" b="9107"/>
          <a:stretch/>
        </p:blipFill>
        <p:spPr>
          <a:xfrm>
            <a:off x="1861457" y="1317171"/>
            <a:ext cx="3048000" cy="5540829"/>
          </a:xfrm>
          <a:prstGeom prst="rect">
            <a:avLst/>
          </a:prstGeom>
        </p:spPr>
      </p:pic>
      <p:sp>
        <p:nvSpPr>
          <p:cNvPr id="3" name="Oval Callout 2"/>
          <p:cNvSpPr/>
          <p:nvPr/>
        </p:nvSpPr>
        <p:spPr>
          <a:xfrm>
            <a:off x="3962400" y="217715"/>
            <a:ext cx="5116286" cy="2688772"/>
          </a:xfrm>
          <a:prstGeom prst="wedgeEllipseCallout">
            <a:avLst>
              <a:gd name="adj1" fmla="val -57335"/>
              <a:gd name="adj2" fmla="val 44773"/>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p>
          <a:p>
            <a:pPr algn="ctr"/>
            <a:r>
              <a:rPr lang="en-US" sz="3600" b="1" dirty="0">
                <a:latin typeface="Times New Roman" panose="02020603050405020304" pitchFamily="18" charset="0"/>
                <a:cs typeface="Times New Roman" panose="02020603050405020304" pitchFamily="18" charset="0"/>
              </a:rPr>
              <a:t>Qua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Ga-vrốt</a:t>
            </a:r>
            <a:r>
              <a:rPr lang="en-US" sz="36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p:txBody>
      </p:sp>
      <p:sp>
        <p:nvSpPr>
          <p:cNvPr id="4" name="Oval Callout 3"/>
          <p:cNvSpPr/>
          <p:nvPr/>
        </p:nvSpPr>
        <p:spPr>
          <a:xfrm>
            <a:off x="3962400" y="217715"/>
            <a:ext cx="5116286" cy="2688772"/>
          </a:xfrm>
          <a:prstGeom prst="wedgeEllipseCallout">
            <a:avLst>
              <a:gd name="adj1" fmla="val -57335"/>
              <a:gd name="adj2" fmla="val 4477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p>
          <a:p>
            <a:pPr algn="ctr"/>
            <a:r>
              <a:rPr lang="en-US" sz="3600" b="1">
                <a:latin typeface="Times New Roman" panose="02020603050405020304" pitchFamily="18" charset="0"/>
                <a:cs typeface="Times New Roman" panose="02020603050405020304" pitchFamily="18" charset="0"/>
              </a:rPr>
              <a:t>Ga-vrốt là cậu bé rất dũng cảm.</a:t>
            </a:r>
            <a:endParaRPr lang="en-US" sz="36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20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C:\Users\ADMIN\Desktop\Lam tac\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96" y="-598139"/>
            <a:ext cx="13325665" cy="7766462"/>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51" name="Picture 4" descr="Trong hÃ¬nh áº£nh cÃ³ thá» cÃ³: thá»±c váº­t, Äá» uá»ng vÃ  trong nhÃ ">
            <a:hlinkClick r:id="" action="ppaction://noaction"/>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5929571" y="3384750"/>
            <a:ext cx="1902507" cy="20927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rong hÃ¬nh áº£nh cÃ³ thá» cÃ³: thá»±c váº­t, Äá» uá»ng vÃ  trong nhÃ ">
            <a:hlinkClick r:id="rId8"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7505944" y="3410710"/>
            <a:ext cx="1902507" cy="209275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9" descr="C:\Users\ADMIN\Desktop\Tai nguyen thiet ke tro choi\Bảng gỗ\images.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41371" y="-196465"/>
            <a:ext cx="3375241" cy="339030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754288" y="1581155"/>
            <a:ext cx="2929007" cy="1200329"/>
          </a:xfrm>
          <a:prstGeom prst="rect">
            <a:avLst/>
          </a:prstGeom>
          <a:noFill/>
        </p:spPr>
        <p:txBody>
          <a:bodyPr wrap="none" rtlCol="0">
            <a:spAutoFit/>
          </a:bodyPr>
          <a:lstStyle/>
          <a:p>
            <a:pPr algn="ctr"/>
            <a:r>
              <a:rPr lang="en-US" sz="3600" b="1" dirty="0">
                <a:solidFill>
                  <a:srgbClr val="008000"/>
                </a:solidFill>
                <a:latin typeface="Arial" panose="020B0604020202020204" pitchFamily="34" charset="0"/>
                <a:cs typeface="Arial" panose="020B0604020202020204" pitchFamily="34" charset="0"/>
              </a:rPr>
              <a:t>HẠT GIỐNG </a:t>
            </a:r>
          </a:p>
          <a:p>
            <a:pPr algn="ctr"/>
            <a:r>
              <a:rPr lang="en-US" sz="3600" b="1" dirty="0">
                <a:solidFill>
                  <a:srgbClr val="008000"/>
                </a:solidFill>
                <a:latin typeface="Arial" panose="020B0604020202020204" pitchFamily="34" charset="0"/>
                <a:cs typeface="Arial" panose="020B0604020202020204" pitchFamily="34" charset="0"/>
              </a:rPr>
              <a:t>DIỆU KÌ</a:t>
            </a:r>
          </a:p>
        </p:txBody>
      </p:sp>
      <p:pic>
        <p:nvPicPr>
          <p:cNvPr id="38" name="Picture 2" descr="http://media-cache-ec0.pinimg.com/736x/38/b1/36/38b136ce43af81004fafc4194413a458.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66213" y="2720926"/>
            <a:ext cx="2664605" cy="1682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scontent.fdad3-3.fna.fbcdn.net/v/t1.15752-9/40102408_2125351787539385_5386754515288457216_n.png?_nc_cat=0&amp;oh=9088b0f739a0ea637fd1bcab014c1f85&amp;oe=5BEFFF7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8942" y="3495013"/>
            <a:ext cx="1187408" cy="799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scontent.fdad3-3.fna.fbcdn.net/v/t1.15752-9/40008560_305434360233010_5407284965769478144_n.jpg?_nc_cat=0&amp;oh=e84fb54f1d60a3a960b5cb2a2149a4d4&amp;oe=5C35B061"/>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403" y="3275258"/>
            <a:ext cx="1584673" cy="11885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rong hÃ¬nh áº£nh cÃ³ thá» cÃ³: thá»±c váº­t, Äá» uá»ng vÃ  trong nhÃ ">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4380615" y="3595518"/>
            <a:ext cx="1952582" cy="1859011"/>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2729335" y="-613576"/>
            <a:ext cx="7106921" cy="19746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44546A">
                    <a:lumMod val="75000"/>
                  </a:srgbClr>
                </a:solidFill>
                <a:latin typeface="Times New Roman" panose="02020603050405020304" pitchFamily="18" charset="0"/>
                <a:cs typeface="Times New Roman" panose="02020603050405020304" pitchFamily="18" charset="0"/>
              </a:rPr>
              <a:t>CẢM ƠN CÁC BẠN ĐÃ GIÚP MÌNH TÌM ĐƯỢC CÁC LOẠI HẠT GIỐNG NHÉ!</a:t>
            </a:r>
          </a:p>
        </p:txBody>
      </p:sp>
      <p:sp>
        <p:nvSpPr>
          <p:cNvPr id="4" name="Oval 3">
            <a:hlinkClick r:id="rId19" action="ppaction://hlinksldjump"/>
          </p:cNvPr>
          <p:cNvSpPr/>
          <p:nvPr/>
        </p:nvSpPr>
        <p:spPr>
          <a:xfrm>
            <a:off x="5079353" y="4575957"/>
            <a:ext cx="596817" cy="55895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solidFill>
                  <a:prstClr val="black"/>
                </a:solidFill>
              </a:rPr>
              <a:t>1</a:t>
            </a:r>
          </a:p>
        </p:txBody>
      </p:sp>
      <p:sp>
        <p:nvSpPr>
          <p:cNvPr id="6" name="Oval 5">
            <a:hlinkClick r:id="rId20" action="ppaction://hlinksldjump"/>
          </p:cNvPr>
          <p:cNvSpPr/>
          <p:nvPr/>
        </p:nvSpPr>
        <p:spPr>
          <a:xfrm>
            <a:off x="6570819" y="4575958"/>
            <a:ext cx="587665" cy="59417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solidFill>
                  <a:prstClr val="black"/>
                </a:solidFill>
              </a:rPr>
              <a:t>2</a:t>
            </a:r>
          </a:p>
        </p:txBody>
      </p:sp>
      <p:sp>
        <p:nvSpPr>
          <p:cNvPr id="7" name="Oval 6">
            <a:hlinkClick r:id="rId21" action="ppaction://hlinksldjump"/>
          </p:cNvPr>
          <p:cNvSpPr/>
          <p:nvPr/>
        </p:nvSpPr>
        <p:spPr>
          <a:xfrm>
            <a:off x="8249721" y="4620064"/>
            <a:ext cx="534390" cy="55814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solidFill>
                  <a:prstClr val="black"/>
                </a:solidFill>
              </a:rPr>
              <a:t>3</a:t>
            </a:r>
          </a:p>
        </p:txBody>
      </p:sp>
      <p:pic>
        <p:nvPicPr>
          <p:cNvPr id="15" name="Picture 14">
            <a:hlinkClick r:id="rId16"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9162" y="2779573"/>
            <a:ext cx="3584453" cy="4025894"/>
          </a:xfrm>
          <a:prstGeom prst="rect">
            <a:avLst/>
          </a:prstGeom>
        </p:spPr>
      </p:pic>
    </p:spTree>
    <p:extLst>
      <p:ext uri="{BB962C8B-B14F-4D97-AF65-F5344CB8AC3E}">
        <p14:creationId xmlns:p14="http://schemas.microsoft.com/office/powerpoint/2010/main" val="17877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34"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7078" y="2168474"/>
            <a:ext cx="3491661" cy="1323439"/>
          </a:xfrm>
          <a:prstGeom prst="rect">
            <a:avLst/>
          </a:prstGeom>
        </p:spPr>
        <p:txBody>
          <a:bodyPr wrap="none">
            <a:spAutoFit/>
          </a:bodyPr>
          <a:lstStyle/>
          <a:p>
            <a:pPr algn="ctr"/>
            <a:r>
              <a:rPr lang="en-US" sz="4000" b="1" dirty="0" err="1">
                <a:solidFill>
                  <a:srgbClr val="9900CC"/>
                </a:solidFill>
                <a:latin typeface="Times New Roman" panose="02020603050405020304" pitchFamily="18" charset="0"/>
                <a:cs typeface="Times New Roman" panose="02020603050405020304" pitchFamily="18" charset="0"/>
              </a:rPr>
              <a:t>Ga-vrốt</a:t>
            </a:r>
            <a:r>
              <a:rPr lang="en-US" sz="4000" b="1" dirty="0">
                <a:solidFill>
                  <a:srgbClr val="9900CC"/>
                </a:solidFill>
                <a:latin typeface="Times New Roman" panose="02020603050405020304" pitchFamily="18" charset="0"/>
                <a:cs typeface="Times New Roman" panose="02020603050405020304" pitchFamily="18" charset="0"/>
              </a:rPr>
              <a:t> </a:t>
            </a:r>
          </a:p>
          <a:p>
            <a:pPr algn="ctr"/>
            <a:r>
              <a:rPr lang="en-US" sz="4000" b="1" dirty="0" err="1">
                <a:solidFill>
                  <a:srgbClr val="9900CC"/>
                </a:solidFill>
                <a:latin typeface="Times New Roman" panose="02020603050405020304" pitchFamily="18" charset="0"/>
                <a:cs typeface="Times New Roman" panose="02020603050405020304" pitchFamily="18" charset="0"/>
              </a:rPr>
              <a:t>ngoài</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chiến</a:t>
            </a:r>
            <a:r>
              <a:rPr lang="en-US" sz="4000" b="1" dirty="0">
                <a:solidFill>
                  <a:srgbClr val="9900CC"/>
                </a:solidFill>
                <a:latin typeface="Times New Roman" panose="02020603050405020304" pitchFamily="18" charset="0"/>
                <a:cs typeface="Times New Roman" panose="02020603050405020304" pitchFamily="18" charset="0"/>
              </a:rPr>
              <a:t> </a:t>
            </a:r>
            <a:r>
              <a:rPr lang="en-US" sz="4000" b="1" dirty="0" err="1">
                <a:solidFill>
                  <a:srgbClr val="9900CC"/>
                </a:solidFill>
                <a:latin typeface="Times New Roman" panose="02020603050405020304" pitchFamily="18" charset="0"/>
                <a:cs typeface="Times New Roman" panose="02020603050405020304" pitchFamily="18" charset="0"/>
              </a:rPr>
              <a:t>lũy</a:t>
            </a:r>
            <a:endParaRPr lang="en-US" sz="4000" b="1" dirty="0">
              <a:solidFill>
                <a:srgbClr val="99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29743" y="239485"/>
            <a:ext cx="4474028"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29742" y="322841"/>
            <a:ext cx="4618572" cy="1077218"/>
          </a:xfrm>
          <a:prstGeom prst="rect">
            <a:avLst/>
          </a:prstGeom>
        </p:spPr>
        <p:txBody>
          <a:bodyPr wrap="none">
            <a:spAutoFit/>
          </a:bodyPr>
          <a:lstStyle/>
          <a:p>
            <a:r>
              <a:rPr lang="en-US" sz="3200" dirty="0" err="1">
                <a:solidFill>
                  <a:prstClr val="black"/>
                </a:solidFill>
                <a:latin typeface="Times New Roman" panose="02020603050405020304" pitchFamily="18" charset="0"/>
                <a:cs typeface="Times New Roman" panose="02020603050405020304" pitchFamily="18" charset="0"/>
              </a:rPr>
              <a:t>Ga-vrốt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lũy</a:t>
            </a:r>
            <a:r>
              <a:rPr lang="en-US" sz="3200" dirty="0">
                <a:solidFill>
                  <a:prstClr val="black"/>
                </a:solidFill>
                <a:latin typeface="Times New Roman" panose="02020603050405020304" pitchFamily="18" charset="0"/>
                <a:cs typeface="Times New Roman" panose="02020603050405020304" pitchFamily="18" charset="0"/>
              </a:rPr>
              <a:t> </a:t>
            </a:r>
          </a:p>
          <a:p>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do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ight Arrow 9"/>
          <p:cNvSpPr/>
          <p:nvPr/>
        </p:nvSpPr>
        <p:spPr>
          <a:xfrm rot="19499136">
            <a:off x="2436513" y="1658123"/>
            <a:ext cx="1568470" cy="2324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a:off x="3538748" y="3006679"/>
            <a:ext cx="1076796" cy="2301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4704224" y="2319559"/>
            <a:ext cx="3699547" cy="1534886"/>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5122355" y="2475584"/>
            <a:ext cx="2863284" cy="1222835"/>
          </a:xfrm>
          <a:prstGeom prst="rect">
            <a:avLst/>
          </a:prstGeom>
        </p:spPr>
        <p:txBody>
          <a:bodyPr wrap="none">
            <a:spAutoFit/>
          </a:bodyPr>
          <a:lstStyle/>
          <a:p>
            <a:pPr>
              <a:lnSpc>
                <a:spcPct val="107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dũng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Ga-vrốt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ea typeface="Calibri" panose="020F0502020204030204" pitchFamily="34" charset="0"/>
              <a:cs typeface="Times New Roman" panose="02020603050405020304" pitchFamily="18" charset="0"/>
            </a:endParaRPr>
          </a:p>
        </p:txBody>
      </p:sp>
      <p:sp>
        <p:nvSpPr>
          <p:cNvPr id="11" name="Rectangle 10"/>
          <p:cNvSpPr/>
          <p:nvPr/>
        </p:nvSpPr>
        <p:spPr>
          <a:xfrm>
            <a:off x="3929742" y="4399633"/>
            <a:ext cx="4474028" cy="1805224"/>
          </a:xfrm>
          <a:prstGeom prst="rect">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4180114" y="4469094"/>
            <a:ext cx="3514104" cy="1569660"/>
          </a:xfrm>
          <a:prstGeom prst="rect">
            <a:avLst/>
          </a:prstGeom>
        </p:spPr>
        <p:txBody>
          <a:bodyPr wrap="none">
            <a:spAutoFit/>
          </a:bodyPr>
          <a:lstStyle/>
          <a:p>
            <a:r>
              <a:rPr lang="en-US" sz="3200" dirty="0" err="1">
                <a:solidFill>
                  <a:prstClr val="black"/>
                </a:solidFill>
                <a:latin typeface="Times New Roman" panose="02020603050405020304" pitchFamily="18" charset="0"/>
                <a:cs typeface="Times New Roman" panose="02020603050405020304" pitchFamily="18" charset="0"/>
              </a:rPr>
              <a:t>Ca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Ga-vrốt</a:t>
            </a:r>
            <a:r>
              <a:rPr lang="en-US" sz="3200" dirty="0">
                <a:solidFill>
                  <a:prstClr val="black"/>
                </a:solidFill>
                <a:latin typeface="Times New Roman" panose="02020603050405020304" pitchFamily="18" charset="0"/>
                <a:cs typeface="Times New Roman" panose="02020603050405020304" pitchFamily="18" charset="0"/>
              </a:rPr>
              <a:t> </a:t>
            </a:r>
          </a:p>
          <a:p>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nhỏ</a:t>
            </a:r>
            <a:r>
              <a:rPr lang="en-US" sz="3200" dirty="0">
                <a:solidFill>
                  <a:prstClr val="black"/>
                </a:solidFill>
                <a:latin typeface="Times New Roman" panose="02020603050405020304" pitchFamily="18" charset="0"/>
                <a:cs typeface="Times New Roman" panose="02020603050405020304" pitchFamily="18" charset="0"/>
              </a:rPr>
              <a:t>, </a:t>
            </a:r>
          </a:p>
          <a:p>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thần</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14" name="Right Arrow 13"/>
          <p:cNvSpPr/>
          <p:nvPr/>
        </p:nvSpPr>
        <p:spPr>
          <a:xfrm rot="2167520">
            <a:off x="2113648" y="4054661"/>
            <a:ext cx="1895157" cy="2192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a:stCxn id="8" idx="3"/>
          </p:cNvCxnSpPr>
          <p:nvPr/>
        </p:nvCxnSpPr>
        <p:spPr>
          <a:xfrm>
            <a:off x="8403771" y="1006928"/>
            <a:ext cx="919023" cy="2080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03771" y="3121732"/>
            <a:ext cx="919023" cy="23378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3"/>
          </p:cNvCxnSpPr>
          <p:nvPr/>
        </p:nvCxnSpPr>
        <p:spPr>
          <a:xfrm flipV="1">
            <a:off x="8403771" y="3087001"/>
            <a:ext cx="95752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002486" y="2168474"/>
            <a:ext cx="3100832" cy="18810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Ca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ngợi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lòng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dũng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cảm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chú</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bé</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Ga-vrốt</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9002486" y="1455632"/>
            <a:ext cx="3100832" cy="6688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0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859970" y="3584271"/>
            <a:ext cx="2852057"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Ăng-giôn-ra</a:t>
            </a:r>
            <a:endParaRPr lang="en-US" sz="3600" dirty="0">
              <a:solidFill>
                <a:schemeClr val="tx1"/>
              </a:solidFill>
            </a:endParaRPr>
          </a:p>
        </p:txBody>
      </p:sp>
      <p:cxnSp>
        <p:nvCxnSpPr>
          <p:cNvPr id="6" name="Straight Connector 5"/>
          <p:cNvCxnSpPr/>
          <p:nvPr/>
        </p:nvCxnSpPr>
        <p:spPr>
          <a:xfrm flipV="1">
            <a:off x="1589313" y="2593517"/>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364921" y="2588074"/>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4484912" y="3088971"/>
            <a:ext cx="2852057"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Ga-vrốt</a:t>
            </a:r>
            <a:endParaRPr lang="en-US" sz="3600" dirty="0">
              <a:solidFill>
                <a:schemeClr val="tx1"/>
              </a:solidFill>
            </a:endParaRPr>
          </a:p>
        </p:txBody>
      </p:sp>
      <p:cxnSp>
        <p:nvCxnSpPr>
          <p:cNvPr id="11" name="Straight Connector 10"/>
          <p:cNvCxnSpPr/>
          <p:nvPr/>
        </p:nvCxnSpPr>
        <p:spPr>
          <a:xfrm flipV="1">
            <a:off x="5121726" y="2090053"/>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894612" y="2084611"/>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Rounded Rectangle 12"/>
          <p:cNvSpPr/>
          <p:nvPr/>
        </p:nvSpPr>
        <p:spPr>
          <a:xfrm>
            <a:off x="8284028" y="2316086"/>
            <a:ext cx="3015343"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Cuốc-phây-rắc</a:t>
            </a:r>
            <a:endParaRPr lang="en-US" sz="3600" dirty="0">
              <a:solidFill>
                <a:schemeClr val="tx1"/>
              </a:solidFill>
            </a:endParaRPr>
          </a:p>
        </p:txBody>
      </p:sp>
      <p:cxnSp>
        <p:nvCxnSpPr>
          <p:cNvPr id="14" name="Straight Connector 13"/>
          <p:cNvCxnSpPr/>
          <p:nvPr/>
        </p:nvCxnSpPr>
        <p:spPr>
          <a:xfrm flipV="1">
            <a:off x="8989967" y="1304486"/>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9762853" y="1336106"/>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966106" y="4563279"/>
            <a:ext cx="49693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endParaRPr lang="en-US"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7657140" y="3189507"/>
            <a:ext cx="4269117" cy="954107"/>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vrốt</a:t>
            </a:r>
            <a:r>
              <a:rPr lang="en-US" sz="2800" dirty="0">
                <a:latin typeface="Times New Roman" panose="02020603050405020304" pitchFamily="18" charset="0"/>
                <a:cs typeface="Times New Roman" panose="02020603050405020304" pitchFamily="18" charset="0"/>
              </a:rPr>
              <a:t>.</a:t>
            </a:r>
          </a:p>
        </p:txBody>
      </p:sp>
      <p:sp>
        <p:nvSpPr>
          <p:cNvPr id="25" name="Rectangle 24"/>
          <p:cNvSpPr/>
          <p:nvPr/>
        </p:nvSpPr>
        <p:spPr>
          <a:xfrm>
            <a:off x="4134622" y="3943096"/>
            <a:ext cx="3841116" cy="954107"/>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Giọng</a:t>
            </a:r>
            <a:r>
              <a:rPr lang="en-US" sz="2800" dirty="0">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a:t>
            </a:r>
            <a:r>
              <a:rPr lang="en-US" sz="2800" dirty="0" err="1">
                <a:effectLst/>
                <a:latin typeface="Times New Roman" panose="02020603050405020304" pitchFamily="18" charset="0"/>
                <a:ea typeface="Calibri" panose="020F0502020204030204" pitchFamily="34" charset="0"/>
              </a:rPr>
              <a:t>uôn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thản</a:t>
            </a:r>
            <a:r>
              <a:rPr lang="en-US" sz="2800" dirty="0">
                <a:effectLst/>
                <a:latin typeface="Times New Roman" panose="02020603050405020304" pitchFamily="18" charset="0"/>
                <a:ea typeface="Calibri" panose="020F0502020204030204" pitchFamily="34" charset="0"/>
              </a:rPr>
              <a:t>, </a:t>
            </a:r>
          </a:p>
          <a:p>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nghịch</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16" name="Oval 15"/>
          <p:cNvSpPr/>
          <p:nvPr/>
        </p:nvSpPr>
        <p:spPr>
          <a:xfrm>
            <a:off x="2056315" y="270049"/>
            <a:ext cx="7758244" cy="1455662"/>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Nêu giọng đọc toàn bài!</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Oval 4"/>
          <p:cNvSpPr/>
          <p:nvPr/>
        </p:nvSpPr>
        <p:spPr>
          <a:xfrm>
            <a:off x="2056315" y="241783"/>
            <a:ext cx="7758244" cy="1455662"/>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Giọng đọc toàn bài: Giọng kể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chậm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biệt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343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par>
                                <p:cTn id="62" presetID="53" presetClass="entr" presetSubtype="16"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arn(inVertical)">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23" grpId="0"/>
      <p:bldP spid="24" grpId="0"/>
      <p:bldP spid="25" grpId="0"/>
      <p:bldP spid="16"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783977" y="751114"/>
            <a:ext cx="8471648" cy="13824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a:solidFill>
                  <a:prstClr val="black"/>
                </a:solidFill>
                <a:latin typeface="Times New Roman" panose="02020603050405020304" pitchFamily="18" charset="0"/>
                <a:cs typeface="Times New Roman" panose="02020603050405020304" pitchFamily="18" charset="0"/>
              </a:rPr>
              <a:t>Luyện đọc diễn cảm</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6F6F6"/>
              </a:clrFrom>
              <a:clrTo>
                <a:srgbClr val="F6F6F6">
                  <a:alpha val="0"/>
                </a:srgbClr>
              </a:clrTo>
            </a:clrChange>
          </a:blip>
          <a:srcRect t="28147"/>
          <a:stretch/>
        </p:blipFill>
        <p:spPr>
          <a:xfrm>
            <a:off x="3245304" y="2725271"/>
            <a:ext cx="6191250" cy="4455459"/>
          </a:xfrm>
          <a:prstGeom prst="rect">
            <a:avLst/>
          </a:prstGeom>
        </p:spPr>
      </p:pic>
    </p:spTree>
    <p:extLst>
      <p:ext uri="{BB962C8B-B14F-4D97-AF65-F5344CB8AC3E}">
        <p14:creationId xmlns:p14="http://schemas.microsoft.com/office/powerpoint/2010/main" val="3268949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861458" y="468085"/>
            <a:ext cx="8436427" cy="9252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err="1">
                <a:solidFill>
                  <a:prstClr val="black"/>
                </a:solidFill>
                <a:latin typeface="Times New Roman" panose="02020603050405020304" pitchFamily="18" charset="0"/>
                <a:cs typeface="Times New Roman" panose="02020603050405020304" pitchFamily="18" charset="0"/>
              </a:rPr>
              <a:t>Luyện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đọc</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diễn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cảm</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0745" y="1730828"/>
            <a:ext cx="11419114" cy="353943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Ga-vrốt dốc bảy, tám bao đạn đầu tiên không có gì nguy hiểm lắm. Em nằm xuống rồi lại đứng thẳng lên, ẩn vào một góc cửa, rồi lại phốc ra, tới, lui, dốc cạn các bao đạn và chất đầy giỏ.</a:t>
            </a:r>
          </a:p>
          <a:p>
            <a:r>
              <a:rPr lang="vi-VN" sz="3200" dirty="0">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p:txBody>
      </p:sp>
    </p:spTree>
    <p:extLst>
      <p:ext uri="{BB962C8B-B14F-4D97-AF65-F5344CB8AC3E}">
        <p14:creationId xmlns:p14="http://schemas.microsoft.com/office/powerpoint/2010/main" val="13136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861458" y="468085"/>
            <a:ext cx="8436427" cy="9252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err="1">
                <a:latin typeface="Times New Roman" panose="02020603050405020304" pitchFamily="18" charset="0"/>
                <a:cs typeface="Times New Roman" panose="02020603050405020304" pitchFamily="18" charset="0"/>
              </a:rPr>
              <a:t>Luyện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diễn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endParaRPr lang="en-US" sz="5400" dirty="0">
              <a:latin typeface="Times New Roman" panose="02020603050405020304" pitchFamily="18" charset="0"/>
              <a:cs typeface="Times New Roman" panose="02020603050405020304" pitchFamily="18" charset="0"/>
            </a:endParaRPr>
          </a:p>
        </p:txBody>
      </p:sp>
      <p:sp>
        <p:nvSpPr>
          <p:cNvPr id="3" name="Rectangle 2"/>
          <p:cNvSpPr/>
          <p:nvPr/>
        </p:nvSpPr>
        <p:spPr>
          <a:xfrm>
            <a:off x="500745" y="1730828"/>
            <a:ext cx="11419114" cy="353943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Ga-vrốt dốc bảy, tám bao đạn đầu tiên không có gì nguy hiểm lắm. Em </a:t>
            </a:r>
            <a:r>
              <a:rPr lang="vi-VN" sz="3200" b="1" dirty="0">
                <a:solidFill>
                  <a:srgbClr val="FF0000"/>
                </a:solidFill>
                <a:latin typeface="Times New Roman" panose="02020603050405020304" pitchFamily="18" charset="0"/>
                <a:cs typeface="Times New Roman" panose="02020603050405020304" pitchFamily="18" charset="0"/>
              </a:rPr>
              <a:t>nằm xuống </a:t>
            </a:r>
            <a:r>
              <a:rPr lang="vi-VN" sz="3200" dirty="0">
                <a:latin typeface="Times New Roman" panose="02020603050405020304" pitchFamily="18" charset="0"/>
                <a:cs typeface="Times New Roman" panose="02020603050405020304" pitchFamily="18" charset="0"/>
              </a:rPr>
              <a:t>rồi lại </a:t>
            </a:r>
            <a:r>
              <a:rPr lang="vi-VN" sz="3200" b="1" dirty="0">
                <a:solidFill>
                  <a:srgbClr val="FF0000"/>
                </a:solidFill>
                <a:latin typeface="Times New Roman" panose="02020603050405020304" pitchFamily="18" charset="0"/>
                <a:cs typeface="Times New Roman" panose="02020603050405020304" pitchFamily="18" charset="0"/>
              </a:rPr>
              <a:t>đứng thẳng lên</a:t>
            </a:r>
            <a:r>
              <a:rPr lang="vi-VN" sz="3200" dirty="0">
                <a:latin typeface="Times New Roman" panose="02020603050405020304" pitchFamily="18" charset="0"/>
                <a:cs typeface="Times New Roman" panose="02020603050405020304" pitchFamily="18" charset="0"/>
              </a:rPr>
              <a:t>, ẩn vào một góc cửa, rồi lại </a:t>
            </a:r>
            <a:r>
              <a:rPr lang="vi-VN" sz="3200" b="1" dirty="0">
                <a:solidFill>
                  <a:srgbClr val="FF0000"/>
                </a:solidFill>
                <a:latin typeface="Times New Roman" panose="02020603050405020304" pitchFamily="18" charset="0"/>
                <a:cs typeface="Times New Roman" panose="02020603050405020304" pitchFamily="18" charset="0"/>
              </a:rPr>
              <a:t>phốc ra, tới, lui, dốc cạn </a:t>
            </a:r>
            <a:r>
              <a:rPr lang="vi-VN" sz="3200" dirty="0">
                <a:latin typeface="Times New Roman" panose="02020603050405020304" pitchFamily="18" charset="0"/>
                <a:cs typeface="Times New Roman" panose="02020603050405020304" pitchFamily="18" charset="0"/>
              </a:rPr>
              <a:t>các bao đạn và chất đầy giỏ.</a:t>
            </a:r>
          </a:p>
          <a:p>
            <a:r>
              <a:rPr lang="vi-VN" sz="3200" dirty="0">
                <a:latin typeface="Times New Roman" panose="02020603050405020304" pitchFamily="18" charset="0"/>
                <a:cs typeface="Times New Roman" panose="02020603050405020304" pitchFamily="18" charset="0"/>
              </a:rPr>
              <a:t>   Nghĩa quân mắt </a:t>
            </a:r>
            <a:r>
              <a:rPr lang="vi-VN" sz="3200" b="1" dirty="0">
                <a:solidFill>
                  <a:srgbClr val="FF0000"/>
                </a:solidFill>
                <a:latin typeface="Times New Roman" panose="02020603050405020304" pitchFamily="18" charset="0"/>
                <a:cs typeface="Times New Roman" panose="02020603050405020304" pitchFamily="18" charset="0"/>
              </a:rPr>
              <a:t>không rời </a:t>
            </a:r>
            <a:r>
              <a:rPr lang="vi-VN" sz="3200" dirty="0">
                <a:latin typeface="Times New Roman" panose="02020603050405020304" pitchFamily="18" charset="0"/>
                <a:cs typeface="Times New Roman" panose="02020603050405020304" pitchFamily="18" charset="0"/>
              </a:rPr>
              <a:t>cậu bé. Đó không phải là một em nhỏ, không phải là một con người nữa, mà là một </a:t>
            </a:r>
            <a:r>
              <a:rPr lang="vi-VN" sz="3200" b="1" dirty="0">
                <a:solidFill>
                  <a:srgbClr val="FF0000"/>
                </a:solidFill>
                <a:latin typeface="Times New Roman" panose="02020603050405020304" pitchFamily="18" charset="0"/>
                <a:cs typeface="Times New Roman" panose="02020603050405020304" pitchFamily="18" charset="0"/>
              </a:rPr>
              <a:t>thiên thần</a:t>
            </a:r>
            <a:r>
              <a:rPr lang="vi-VN" sz="3200" dirty="0">
                <a:latin typeface="Times New Roman" panose="02020603050405020304" pitchFamily="18" charset="0"/>
                <a:cs typeface="Times New Roman" panose="02020603050405020304" pitchFamily="18" charset="0"/>
              </a:rPr>
              <a:t>. Đạn </a:t>
            </a:r>
            <a:r>
              <a:rPr lang="vi-VN" sz="3200" b="1" dirty="0">
                <a:solidFill>
                  <a:srgbClr val="FF0000"/>
                </a:solidFill>
                <a:latin typeface="Times New Roman" panose="02020603050405020304" pitchFamily="18" charset="0"/>
                <a:cs typeface="Times New Roman" panose="02020603050405020304" pitchFamily="18" charset="0"/>
              </a:rPr>
              <a:t>bắn</a:t>
            </a:r>
            <a:r>
              <a:rPr lang="vi-VN" sz="3200" dirty="0">
                <a:latin typeface="Times New Roman" panose="02020603050405020304" pitchFamily="18" charset="0"/>
                <a:cs typeface="Times New Roman" panose="02020603050405020304" pitchFamily="18" charset="0"/>
              </a:rPr>
              <a:t> theo em, em </a:t>
            </a:r>
            <a:r>
              <a:rPr lang="vi-VN" sz="3200" b="1" dirty="0">
                <a:solidFill>
                  <a:srgbClr val="FF0000"/>
                </a:solidFill>
                <a:latin typeface="Times New Roman" panose="02020603050405020304" pitchFamily="18" charset="0"/>
                <a:cs typeface="Times New Roman" panose="02020603050405020304" pitchFamily="18" charset="0"/>
              </a:rPr>
              <a:t>nhanh hơn </a:t>
            </a:r>
            <a:r>
              <a:rPr lang="vi-VN" sz="3200" dirty="0">
                <a:latin typeface="Times New Roman" panose="02020603050405020304" pitchFamily="18" charset="0"/>
                <a:cs typeface="Times New Roman" panose="02020603050405020304" pitchFamily="18" charset="0"/>
              </a:rPr>
              <a:t>đạn. Em chơi trò ú tim với cái chết một cách thật </a:t>
            </a:r>
            <a:r>
              <a:rPr lang="vi-VN" sz="3200" b="1" dirty="0">
                <a:solidFill>
                  <a:srgbClr val="FF0000"/>
                </a:solidFill>
                <a:latin typeface="Times New Roman" panose="02020603050405020304" pitchFamily="18" charset="0"/>
                <a:cs typeface="Times New Roman" panose="02020603050405020304" pitchFamily="18" charset="0"/>
              </a:rPr>
              <a:t>ghê rợn</a:t>
            </a:r>
            <a:r>
              <a:rPr lang="vi-VN"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74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56857" y="2100942"/>
            <a:ext cx="6955971" cy="1015663"/>
          </a:xfrm>
          <a:prstGeom prst="rect">
            <a:avLst/>
          </a:prstGeom>
          <a:noFill/>
        </p:spPr>
        <p:txBody>
          <a:bodyPr wrap="square" rtlCol="0">
            <a:spAutoFit/>
          </a:bodyPr>
          <a:lstStyle/>
          <a:p>
            <a:r>
              <a:rPr lang="en-US" sz="6000" b="1" dirty="0" err="1">
                <a:solidFill>
                  <a:srgbClr val="FF0000"/>
                </a:solidFill>
                <a:latin typeface="Times New Roman" panose="02020603050405020304" pitchFamily="18" charset="0"/>
                <a:cs typeface="Times New Roman" panose="02020603050405020304" pitchFamily="18" charset="0"/>
              </a:rPr>
              <a:t>Tiêu</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chí</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đánh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giá</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36914" y="3116605"/>
            <a:ext cx="9688285" cy="2554545"/>
          </a:xfrm>
          <a:prstGeom prst="rect">
            <a:avLst/>
          </a:prstGeom>
          <a:noFill/>
        </p:spPr>
        <p:txBody>
          <a:bodyPr wrap="square" rtlCol="0">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loát</a:t>
            </a:r>
            <a:r>
              <a:rPr lang="en-US"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a:t>
            </a:r>
            <a:r>
              <a:rPr lang="en-US"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55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arn(inVertical)">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3CFD8C0-69B0-4C37-BAF7-B6F9A7EF5618}"/>
              </a:ext>
            </a:extLst>
          </p:cNvPr>
          <p:cNvSpPr/>
          <p:nvPr/>
        </p:nvSpPr>
        <p:spPr>
          <a:xfrm>
            <a:off x="4703268" y="4414247"/>
            <a:ext cx="6248399" cy="954107"/>
          </a:xfrm>
          <a:prstGeom prst="roundRect">
            <a:avLst>
              <a:gd name="adj" fmla="val 25321"/>
            </a:avLst>
          </a:prstGeom>
          <a:solidFill>
            <a:srgbClr val="0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ACCB0BC-5B0D-4463-B22F-AE755AF63154}"/>
              </a:ext>
            </a:extLst>
          </p:cNvPr>
          <p:cNvSpPr/>
          <p:nvPr/>
        </p:nvSpPr>
        <p:spPr>
          <a:xfrm>
            <a:off x="4703268" y="3395603"/>
            <a:ext cx="6225987" cy="681691"/>
          </a:xfrm>
          <a:prstGeom prst="roundRect">
            <a:avLst>
              <a:gd name="adj" fmla="val 25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5F706DF-C58A-4FA6-A230-07FACF265C27}"/>
              </a:ext>
            </a:extLst>
          </p:cNvPr>
          <p:cNvSpPr/>
          <p:nvPr/>
        </p:nvSpPr>
        <p:spPr>
          <a:xfrm>
            <a:off x="4680856" y="2222211"/>
            <a:ext cx="6225986" cy="681691"/>
          </a:xfrm>
          <a:prstGeom prst="roundRect">
            <a:avLst>
              <a:gd name="adj" fmla="val 25321"/>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4036F2E-6558-4751-87C0-C64428E997DE}"/>
              </a:ext>
            </a:extLst>
          </p:cNvPr>
          <p:cNvSpPr/>
          <p:nvPr/>
        </p:nvSpPr>
        <p:spPr>
          <a:xfrm rot="18820702">
            <a:off x="1524000" y="2514600"/>
            <a:ext cx="1828800"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4DCA5B-0DC8-4478-8F3C-D9F6ADB9426F}"/>
              </a:ext>
            </a:extLst>
          </p:cNvPr>
          <p:cNvSpPr/>
          <p:nvPr/>
        </p:nvSpPr>
        <p:spPr>
          <a:xfrm rot="18834758">
            <a:off x="1369124" y="2061864"/>
            <a:ext cx="18288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7DFEBC-2C0D-40D2-B2EA-DF9879AFC740}"/>
              </a:ext>
            </a:extLst>
          </p:cNvPr>
          <p:cNvSpPr/>
          <p:nvPr/>
        </p:nvSpPr>
        <p:spPr>
          <a:xfrm rot="18825122">
            <a:off x="1715821" y="20441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8613F1-03D2-4793-BA5B-649D4CB5A8C3}"/>
              </a:ext>
            </a:extLst>
          </p:cNvPr>
          <p:cNvSpPr txBox="1"/>
          <p:nvPr/>
        </p:nvSpPr>
        <p:spPr>
          <a:xfrm>
            <a:off x="4680856" y="2222211"/>
            <a:ext cx="5800156" cy="523220"/>
          </a:xfrm>
          <a:prstGeom prst="rect">
            <a:avLst/>
          </a:prstGeom>
          <a:noFill/>
        </p:spPr>
        <p:txBody>
          <a:bodyPr wrap="square" rtlCol="0">
            <a:spAutoFit/>
          </a:bodyPr>
          <a:lstStyle/>
          <a:p>
            <a:pPr algn="just">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trôi</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chảy,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tập</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đọc.</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3B2815-C39F-4FB8-B1CE-3ABABF59597E}"/>
              </a:ext>
            </a:extLst>
          </p:cNvPr>
          <p:cNvSpPr txBox="1"/>
          <p:nvPr/>
        </p:nvSpPr>
        <p:spPr>
          <a:xfrm>
            <a:off x="4680856" y="3429000"/>
            <a:ext cx="6225986" cy="523220"/>
          </a:xfrm>
          <a:prstGeom prst="rect">
            <a:avLst/>
          </a:prstGeom>
          <a:noFill/>
        </p:spPr>
        <p:txBody>
          <a:bodyPr wrap="square" rtlCol="0">
            <a:spAutoFit/>
          </a:bodyPr>
          <a:lstStyle/>
          <a:p>
            <a:pPr algn="just">
              <a:defRPr/>
            </a:pP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a:t>
            </a: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đ</a:t>
            </a:r>
            <a:r>
              <a:rPr lang="vi-VN"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ư</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ợc nội dung, ý nghĩa </a:t>
            </a:r>
            <a:r>
              <a:rPr lang="en-US" sz="2800" b="1"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bài.</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70469F-AA80-4C1D-8077-7F4754C1E613}"/>
              </a:ext>
            </a:extLst>
          </p:cNvPr>
          <p:cNvSpPr txBox="1"/>
          <p:nvPr/>
        </p:nvSpPr>
        <p:spPr>
          <a:xfrm>
            <a:off x="4703268" y="4340578"/>
            <a:ext cx="6248400" cy="954107"/>
          </a:xfrm>
          <a:prstGeom prst="rect">
            <a:avLst/>
          </a:prstGeom>
          <a:noFill/>
        </p:spPr>
        <p:txBody>
          <a:bodyPr wrap="square" rtlCol="0">
            <a:spAutoFit/>
          </a:bodyPr>
          <a:lstStyle/>
          <a:p>
            <a:pPr lvl="0" algn="just">
              <a:defRPr/>
            </a:pPr>
            <a:r>
              <a:rPr lang="en-US" sz="2800" b="1">
                <a:solidFill>
                  <a:schemeClr val="accent5">
                    <a:lumMod val="50000"/>
                  </a:schemeClr>
                </a:solidFill>
                <a:latin typeface="Times New Roman" panose="02020603050405020304" pitchFamily="18" charset="0"/>
                <a:cs typeface="Times New Roman" panose="02020603050405020304" pitchFamily="18" charset="0"/>
              </a:rPr>
              <a:t>Bồi dưỡng lòng yêu nước, tự hào với truyền thống của dân tộc.</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E8701B6-9021-415D-AA06-136C957784FF}"/>
              </a:ext>
            </a:extLst>
          </p:cNvPr>
          <p:cNvSpPr/>
          <p:nvPr/>
        </p:nvSpPr>
        <p:spPr>
          <a:xfrm rot="18825122">
            <a:off x="3925758" y="2263201"/>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CAE1AA-5702-4729-945C-31F0797F7A8F}"/>
              </a:ext>
            </a:extLst>
          </p:cNvPr>
          <p:cNvSpPr/>
          <p:nvPr/>
        </p:nvSpPr>
        <p:spPr>
          <a:xfrm rot="18825122">
            <a:off x="3960644" y="3406918"/>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97E485-1C5A-46EB-8B77-B29A3F63C365}"/>
              </a:ext>
            </a:extLst>
          </p:cNvPr>
          <p:cNvSpPr/>
          <p:nvPr/>
        </p:nvSpPr>
        <p:spPr>
          <a:xfrm rot="18825122">
            <a:off x="3995530" y="4550635"/>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8298D79-D551-46FD-8BC0-E1D5DD4AFDD6}"/>
              </a:ext>
            </a:extLst>
          </p:cNvPr>
          <p:cNvSpPr txBox="1"/>
          <p:nvPr/>
        </p:nvSpPr>
        <p:spPr>
          <a:xfrm>
            <a:off x="4865748" y="1080903"/>
            <a:ext cx="543037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YÊU CẦU CẦN ĐẠT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8D4DE4-ED9D-42E7-B6C5-584ACA9BDD2F}"/>
              </a:ext>
            </a:extLst>
          </p:cNvPr>
          <p:cNvSpPr txBox="1"/>
          <p:nvPr/>
        </p:nvSpPr>
        <p:spPr>
          <a:xfrm>
            <a:off x="4090448" y="2316061"/>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a:t>
            </a:r>
          </a:p>
        </p:txBody>
      </p:sp>
      <p:sp>
        <p:nvSpPr>
          <p:cNvPr id="15" name="TextBox 14">
            <a:extLst>
              <a:ext uri="{FF2B5EF4-FFF2-40B4-BE49-F238E27FC236}">
                <a16:creationId xmlns:a16="http://schemas.microsoft.com/office/drawing/2014/main" id="{6926B9A8-19D0-420E-81BD-719E7D8B6E14}"/>
              </a:ext>
            </a:extLst>
          </p:cNvPr>
          <p:cNvSpPr txBox="1"/>
          <p:nvPr/>
        </p:nvSpPr>
        <p:spPr>
          <a:xfrm>
            <a:off x="4090448" y="3475167"/>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54A58ECF-910D-438A-B4EA-45CA8988C5AE}"/>
              </a:ext>
            </a:extLst>
          </p:cNvPr>
          <p:cNvSpPr txBox="1"/>
          <p:nvPr/>
        </p:nvSpPr>
        <p:spPr>
          <a:xfrm>
            <a:off x="4090448" y="4634273"/>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281607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936547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31" y="1520190"/>
            <a:ext cx="2857500"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49" y="1891665"/>
            <a:ext cx="2740155"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rgbClr val="ED7D31"/>
                  </a:solidFill>
                  <a:prstDash val="solid"/>
                </a:ln>
                <a:solidFill>
                  <a:srgbClr val="FFFFFF"/>
                </a:solidFill>
                <a:effectLst>
                  <a:outerShdw dist="38100" dir="2700000" algn="tl" rotWithShape="0">
                    <a:srgbClr val="ED7D31"/>
                  </a:outerShdw>
                </a:effectLst>
              </a:rPr>
              <a:t>Ai</a:t>
            </a:r>
            <a:endParaRPr lang="en-US" sz="6600" dirty="0">
              <a:solidFill>
                <a:prstClr val="white"/>
              </a:solidFill>
            </a:endParaRPr>
          </a:p>
        </p:txBody>
      </p:sp>
      <p:sp>
        <p:nvSpPr>
          <p:cNvPr id="9" name="Hexagon 8">
            <a:extLst>
              <a:ext uri="{FF2B5EF4-FFF2-40B4-BE49-F238E27FC236}">
                <a16:creationId xmlns:a16="http://schemas.microsoft.com/office/drawing/2014/main" id="{ECB32C92-7DDE-4979-AB3A-808B65CBF3F1}"/>
              </a:ext>
            </a:extLst>
          </p:cNvPr>
          <p:cNvSpPr/>
          <p:nvPr/>
        </p:nvSpPr>
        <p:spPr>
          <a:xfrm>
            <a:off x="2133600" y="1005840"/>
            <a:ext cx="3454400"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rgbClr val="ED7D31"/>
                  </a:solidFill>
                  <a:prstDash val="solid"/>
                </a:ln>
                <a:solidFill>
                  <a:srgbClr val="FFFFFF"/>
                </a:solidFill>
                <a:effectLst>
                  <a:outerShdw dist="38100" dir="2700000" algn="tl" rotWithShape="0">
                    <a:srgbClr val="ED7D31"/>
                  </a:outerShdw>
                </a:effectLst>
              </a:rPr>
              <a:t>nhanh</a:t>
            </a:r>
            <a:endParaRPr lang="en-US" sz="6600" dirty="0">
              <a:solidFill>
                <a:prstClr val="white"/>
              </a:solidFill>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777489"/>
            <a:ext cx="3172719"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rgbClr val="ED7D31"/>
                  </a:solidFill>
                  <a:prstDash val="solid"/>
                </a:ln>
                <a:solidFill>
                  <a:srgbClr val="FFFFFF"/>
                </a:solidFill>
                <a:effectLst>
                  <a:outerShdw dist="38100" dir="2700000" algn="tl" rotWithShape="0">
                    <a:srgbClr val="ED7D31"/>
                  </a:outerShdw>
                </a:effectLst>
              </a:rPr>
              <a:t>đúng</a:t>
            </a:r>
            <a:endParaRPr lang="en-US" sz="66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891665"/>
            <a:ext cx="2740155"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6600">
                  <a:solidFill>
                    <a:srgbClr val="ED7D31"/>
                  </a:solidFill>
                  <a:prstDash val="solid"/>
                </a:ln>
                <a:solidFill>
                  <a:srgbClr val="FFFFFF"/>
                </a:solidFill>
                <a:effectLst>
                  <a:outerShdw dist="38100" dir="2700000" algn="tl" rotWithShape="0">
                    <a:srgbClr val="ED7D31"/>
                  </a:outerShdw>
                </a:effectLst>
              </a:rPr>
              <a:t>ai</a:t>
            </a:r>
            <a:endParaRPr lang="en-US" sz="6600" dirty="0">
              <a:solidFill>
                <a:prstClr val="white"/>
              </a:solidFil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4" y="3434717"/>
            <a:ext cx="2650039" cy="1996363"/>
          </a:xfrm>
          <a:prstGeom prst="rect">
            <a:avLst/>
          </a:prstGeom>
        </p:spPr>
      </p:pic>
      <p:sp>
        <p:nvSpPr>
          <p:cNvPr id="2" name="TextBox 1"/>
          <p:cNvSpPr txBox="1"/>
          <p:nvPr/>
        </p:nvSpPr>
        <p:spPr>
          <a:xfrm>
            <a:off x="0" y="40862"/>
            <a:ext cx="4034118" cy="913007"/>
          </a:xfrm>
          <a:prstGeom prst="rect">
            <a:avLst/>
          </a:prstGeom>
          <a:noFill/>
        </p:spPr>
        <p:txBody>
          <a:bodyPr wrap="square" rtlCol="0">
            <a:spAutoFit/>
          </a:bodyPr>
          <a:lstStyle/>
          <a:p>
            <a:r>
              <a:rPr lang="en-US" sz="5333" b="1" dirty="0">
                <a:solidFill>
                  <a:srgbClr val="FF0000"/>
                </a:solidFill>
                <a:latin typeface="Times New Roman" pitchFamily="18" charset="0"/>
                <a:cs typeface="Times New Roman" pitchFamily="18" charset="0"/>
              </a:rPr>
              <a:t>TRÒ CHƠI:</a:t>
            </a:r>
          </a:p>
        </p:txBody>
      </p:sp>
    </p:spTree>
    <p:extLst>
      <p:ext uri="{BB962C8B-B14F-4D97-AF65-F5344CB8AC3E}">
        <p14:creationId xmlns:p14="http://schemas.microsoft.com/office/powerpoint/2010/main" val="8967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31" y="3698063"/>
            <a:ext cx="2934336"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31" y="857251"/>
            <a:ext cx="2857500"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8" y="1220360"/>
            <a:ext cx="7840345"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733" b="1" dirty="0" err="1">
                <a:solidFill>
                  <a:prstClr val="white"/>
                </a:solidFill>
                <a:latin typeface="Times New Roman" panose="02020603050405020304" pitchFamily="18" charset="0"/>
                <a:cs typeface="Times New Roman" panose="02020603050405020304" pitchFamily="18" charset="0"/>
              </a:rPr>
              <a:t>Câu</a:t>
            </a:r>
            <a:r>
              <a:rPr lang="en-US" sz="3733" b="1" dirty="0">
                <a:solidFill>
                  <a:prstClr val="white"/>
                </a:solidFill>
                <a:latin typeface="Times New Roman" panose="02020603050405020304" pitchFamily="18" charset="0"/>
                <a:cs typeface="Times New Roman" panose="02020603050405020304" pitchFamily="18" charset="0"/>
              </a:rPr>
              <a:t> 1 </a:t>
            </a:r>
            <a:r>
              <a:rPr lang="en-US" sz="3733" b="1" dirty="0" err="1">
                <a:solidFill>
                  <a:prstClr val="white"/>
                </a:solidFill>
                <a:latin typeface="Times New Roman" panose="02020603050405020304" pitchFamily="18" charset="0"/>
                <a:cs typeface="Times New Roman" panose="02020603050405020304" pitchFamily="18" charset="0"/>
              </a:rPr>
              <a:t>Nhà</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văn</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Huy</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gô</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là</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người</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nước</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nào</a:t>
            </a:r>
            <a:r>
              <a:rPr lang="en-US" sz="3733"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64" y="1675997"/>
            <a:ext cx="1600707"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664173" y="3066691"/>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Mỹ</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653353" y="3698065"/>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Anh</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8102101" y="2881861"/>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Pháp</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501" y="4013751"/>
            <a:ext cx="2934336"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102101" y="3653182"/>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Hà</a:t>
            </a:r>
            <a:r>
              <a:rPr lang="en-US" sz="2800" dirty="0">
                <a:solidFill>
                  <a:srgbClr val="002060"/>
                </a:solidFill>
                <a:latin typeface="Times New Roman" panose="02020603050405020304" pitchFamily="18" charset="0"/>
                <a:cs typeface="Times New Roman" panose="02020603050405020304" pitchFamily="18" charset="0"/>
              </a:rPr>
              <a:t> Lan</a:t>
            </a:r>
          </a:p>
        </p:txBody>
      </p:sp>
    </p:spTree>
    <p:extLst>
      <p:ext uri="{BB962C8B-B14F-4D97-AF65-F5344CB8AC3E}">
        <p14:creationId xmlns:p14="http://schemas.microsoft.com/office/powerpoint/2010/main" val="88654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3"/>
                                        </p:tgtEl>
                                        <p:attrNameLst>
                                          <p:attrName>fillcolor</p:attrName>
                                        </p:attrNameLst>
                                      </p:cBhvr>
                                      <p:to>
                                        <a:srgbClr val="FF0000"/>
                                      </p:to>
                                    </p:animClr>
                                    <p:set>
                                      <p:cBhvr>
                                        <p:cTn id="28" dur="2000" fill="hold"/>
                                        <p:tgtEl>
                                          <p:spTgt spid="23"/>
                                        </p:tgtEl>
                                        <p:attrNameLst>
                                          <p:attrName>fill.type</p:attrName>
                                        </p:attrNameLst>
                                      </p:cBhvr>
                                      <p:to>
                                        <p:strVal val="solid"/>
                                      </p:to>
                                    </p:set>
                                    <p:set>
                                      <p:cBhvr>
                                        <p:cTn id="29"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89125" y="979500"/>
            <a:ext cx="58928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a:solidFill>
                  <a:srgbClr val="008000"/>
                </a:solidFill>
                <a:latin typeface="Arial" panose="020B0604020202020204" pitchFamily="34" charset="0"/>
                <a:cs typeface="Arial" panose="020B0604020202020204" pitchFamily="34" charset="0"/>
              </a:rPr>
              <a:t>Hãy</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đọc</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đoạn</a:t>
            </a:r>
            <a:r>
              <a:rPr lang="en-US" sz="3600" b="1" dirty="0">
                <a:solidFill>
                  <a:srgbClr val="008000"/>
                </a:solidFill>
                <a:latin typeface="Arial" panose="020B0604020202020204" pitchFamily="34" charset="0"/>
                <a:cs typeface="Arial" panose="020B0604020202020204" pitchFamily="34" charset="0"/>
              </a:rPr>
              <a:t> 2 </a:t>
            </a:r>
          </a:p>
          <a:p>
            <a:pPr algn="ctr"/>
            <a:r>
              <a:rPr lang="en-US" sz="3600" b="1" dirty="0" err="1">
                <a:solidFill>
                  <a:srgbClr val="008000"/>
                </a:solidFill>
                <a:latin typeface="Arial" panose="020B0604020202020204" pitchFamily="34" charset="0"/>
                <a:cs typeface="Arial" panose="020B0604020202020204" pitchFamily="34" charset="0"/>
              </a:rPr>
              <a:t>bài</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tập</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đọc</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Thắng</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biển</a:t>
            </a:r>
            <a:r>
              <a:rPr lang="en-US" sz="3600" b="1" dirty="0">
                <a:solidFill>
                  <a:srgbClr val="008000"/>
                </a:solidFill>
                <a:latin typeface="Arial" panose="020B0604020202020204" pitchFamily="34" charset="0"/>
                <a:cs typeface="Arial" panose="020B0604020202020204" pitchFamily="34"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27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31" y="3698063"/>
            <a:ext cx="2934336"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31" y="857251"/>
            <a:ext cx="2857500"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8" y="1220360"/>
            <a:ext cx="7840345"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733" b="1" dirty="0" err="1">
                <a:solidFill>
                  <a:schemeClr val="tx1"/>
                </a:solidFill>
                <a:latin typeface="Times New Roman" panose="02020603050405020304" pitchFamily="18" charset="0"/>
                <a:cs typeface="Times New Roman" panose="02020603050405020304" pitchFamily="18" charset="0"/>
              </a:rPr>
              <a:t>Câu</a:t>
            </a:r>
            <a:r>
              <a:rPr lang="en-US" sz="3733" b="1" dirty="0">
                <a:solidFill>
                  <a:schemeClr val="tx1"/>
                </a:solidFill>
                <a:latin typeface="Times New Roman" panose="02020603050405020304" pitchFamily="18" charset="0"/>
                <a:cs typeface="Times New Roman" panose="02020603050405020304" pitchFamily="18" charset="0"/>
              </a:rPr>
              <a:t> 2: </a:t>
            </a:r>
            <a:r>
              <a:rPr lang="en-US" sz="3733" b="1" dirty="0" err="1">
                <a:solidFill>
                  <a:schemeClr val="tx1"/>
                </a:solidFill>
                <a:latin typeface="Times New Roman" panose="02020603050405020304" pitchFamily="18" charset="0"/>
                <a:cs typeface="Times New Roman" panose="02020603050405020304" pitchFamily="18" charset="0"/>
              </a:rPr>
              <a:t>Nhân</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vật</a:t>
            </a:r>
            <a:r>
              <a:rPr lang="en-US" sz="3733" b="1" dirty="0">
                <a:solidFill>
                  <a:schemeClr val="tx1"/>
                </a:solidFill>
                <a:latin typeface="Times New Roman" panose="02020603050405020304" pitchFamily="18" charset="0"/>
                <a:cs typeface="Times New Roman" panose="02020603050405020304" pitchFamily="18" charset="0"/>
              </a:rPr>
              <a:t> Ga – </a:t>
            </a:r>
            <a:r>
              <a:rPr lang="en-US" sz="3733" b="1" dirty="0" err="1">
                <a:solidFill>
                  <a:schemeClr val="tx1"/>
                </a:solidFill>
                <a:latin typeface="Times New Roman" panose="02020603050405020304" pitchFamily="18" charset="0"/>
                <a:cs typeface="Times New Roman" panose="02020603050405020304" pitchFamily="18" charset="0"/>
              </a:rPr>
              <a:t>vrốt</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trong</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bài</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là</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người</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như</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thế</a:t>
            </a:r>
            <a:r>
              <a:rPr lang="en-US" sz="3733" b="1" dirty="0">
                <a:solidFill>
                  <a:schemeClr val="tx1"/>
                </a:solidFill>
                <a:latin typeface="Times New Roman" panose="02020603050405020304" pitchFamily="18" charset="0"/>
                <a:cs typeface="Times New Roman" panose="02020603050405020304" pitchFamily="18" charset="0"/>
              </a:rPr>
              <a:t> </a:t>
            </a:r>
            <a:r>
              <a:rPr lang="en-US" sz="3733" b="1" dirty="0" err="1">
                <a:solidFill>
                  <a:schemeClr val="tx1"/>
                </a:solidFill>
                <a:latin typeface="Times New Roman" panose="02020603050405020304" pitchFamily="18" charset="0"/>
                <a:cs typeface="Times New Roman" panose="02020603050405020304" pitchFamily="18" charset="0"/>
              </a:rPr>
              <a:t>nào</a:t>
            </a:r>
            <a:r>
              <a:rPr lang="en-US" sz="3733" b="1" dirty="0">
                <a:solidFill>
                  <a:schemeClr val="tx1"/>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2059562"/>
            <a:ext cx="1600707"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653352" y="3000376"/>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Xấu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653353" y="3698065"/>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Yếu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đuối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7947412" y="3695136"/>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Dũng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664" y="3782608"/>
            <a:ext cx="2934336"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947413" y="3016421"/>
            <a:ext cx="2774179"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Nhát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gan</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9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23"/>
                                        </p:tgtEl>
                                        <p:attrNameLst>
                                          <p:attrName>fillcolor</p:attrName>
                                        </p:attrNameLst>
                                      </p:cBhvr>
                                      <p:to>
                                        <a:srgbClr val="00B050"/>
                                      </p:to>
                                    </p:animClr>
                                    <p:set>
                                      <p:cBhvr>
                                        <p:cTn id="27" dur="2000" fill="hold"/>
                                        <p:tgtEl>
                                          <p:spTgt spid="23"/>
                                        </p:tgtEl>
                                        <p:attrNameLst>
                                          <p:attrName>fill.type</p:attrName>
                                        </p:attrNameLst>
                                      </p:cBhvr>
                                      <p:to>
                                        <p:strVal val="solid"/>
                                      </p:to>
                                    </p:set>
                                    <p:set>
                                      <p:cBhvr>
                                        <p:cTn id="28"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5F5F5"/>
              </a:clrFrom>
              <a:clrTo>
                <a:srgbClr val="F5F5F5">
                  <a:alpha val="0"/>
                </a:srgbClr>
              </a:clrTo>
            </a:clrChange>
          </a:blip>
          <a:srcRect l="31608" r="18393" b="9107"/>
          <a:stretch/>
        </p:blipFill>
        <p:spPr>
          <a:xfrm>
            <a:off x="1861457" y="1317171"/>
            <a:ext cx="3048000" cy="5540829"/>
          </a:xfrm>
          <a:prstGeom prst="rect">
            <a:avLst/>
          </a:prstGeom>
        </p:spPr>
      </p:pic>
      <p:sp>
        <p:nvSpPr>
          <p:cNvPr id="3" name="Oval Callout 2"/>
          <p:cNvSpPr/>
          <p:nvPr/>
        </p:nvSpPr>
        <p:spPr>
          <a:xfrm>
            <a:off x="3962400" y="217715"/>
            <a:ext cx="7522866" cy="2688772"/>
          </a:xfrm>
          <a:prstGeom prst="wedgeEllipseCallout">
            <a:avLst>
              <a:gd name="adj1" fmla="val -57335"/>
              <a:gd name="adj2" fmla="val 4477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prstClr val="black"/>
              </a:solidFill>
            </a:endParaRPr>
          </a:p>
          <a:p>
            <a:pPr algn="ct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chúng</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lòng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yêu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nhiệm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bảo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err="1">
                <a:solidFill>
                  <a:prstClr val="black"/>
                </a:solidFill>
                <a:latin typeface="Times New Roman" panose="02020603050405020304" pitchFamily="18" charset="0"/>
                <a:cs typeface="Times New Roman" panose="02020603050405020304" pitchFamily="18" charset="0"/>
              </a:rPr>
              <a:t>vệ</a:t>
            </a:r>
            <a:r>
              <a:rPr lang="en-US" sz="2800" b="1">
                <a:solidFill>
                  <a:prstClr val="black"/>
                </a:solidFill>
                <a:latin typeface="Times New Roman" panose="02020603050405020304" pitchFamily="18" charset="0"/>
                <a:cs typeface="Times New Roman" panose="02020603050405020304" pitchFamily="18" charset="0"/>
              </a:rPr>
              <a:t> đất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a:t>
            </a:r>
          </a:p>
          <a:p>
            <a:pPr algn="ct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4" name="Oval Callout 3"/>
          <p:cNvSpPr/>
          <p:nvPr/>
        </p:nvSpPr>
        <p:spPr>
          <a:xfrm>
            <a:off x="3962400" y="217715"/>
            <a:ext cx="7522866" cy="2688772"/>
          </a:xfrm>
          <a:prstGeom prst="wedgeEllipseCallout">
            <a:avLst>
              <a:gd name="adj1" fmla="val -57335"/>
              <a:gd name="adj2" fmla="val 4477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prstClr val="black"/>
              </a:solidFill>
            </a:endParaRPr>
          </a:p>
          <a:p>
            <a:pPr algn="ctr"/>
            <a:r>
              <a:rPr lang="en-US" sz="2800" b="1">
                <a:solidFill>
                  <a:srgbClr val="FF0000"/>
                </a:solidFill>
                <a:latin typeface="Times New Roman" panose="02020603050405020304" pitchFamily="18" charset="0"/>
                <a:cs typeface="Times New Roman" panose="02020603050405020304" pitchFamily="18" charset="0"/>
              </a:rPr>
              <a:t>Yêu nước, tự hào với truyền thống đấu tranh dựng nước và giữ nước của dân tộc. Phấn đấu học tập tốt để lớn lên xây dựng đất nước.</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B32A3-7ECB-4EF3-8F71-4441F19DC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61E3735-9A3D-449B-8F66-D6EE68A64FD4}"/>
              </a:ext>
            </a:extLst>
          </p:cNvPr>
          <p:cNvSpPr/>
          <p:nvPr/>
        </p:nvSpPr>
        <p:spPr>
          <a:xfrm>
            <a:off x="2743200" y="2426037"/>
            <a:ext cx="4876800" cy="553998"/>
          </a:xfrm>
          <a:prstGeom prst="rect">
            <a:avLst/>
          </a:prstGeom>
        </p:spPr>
        <p:txBody>
          <a:bodyPr wrap="square">
            <a:spAutoFit/>
          </a:bodyPr>
          <a:lstStyle/>
          <a:p>
            <a:pPr algn="l"/>
            <a:r>
              <a:rPr lang="vi-VN" sz="3000">
                <a:solidFill>
                  <a:srgbClr val="0000CC"/>
                </a:solidFill>
                <a:latin typeface="Times New Roman" pitchFamily="18" charset="0"/>
                <a:cs typeface="Times New Roman" pitchFamily="18" charset="0"/>
              </a:rPr>
              <a:t>- </a:t>
            </a:r>
            <a:r>
              <a:rPr lang="en-US" sz="3000">
                <a:solidFill>
                  <a:srgbClr val="0000CC"/>
                </a:solidFill>
                <a:latin typeface="Times New Roman" pitchFamily="18" charset="0"/>
                <a:cs typeface="Times New Roman" pitchFamily="18" charset="0"/>
              </a:rPr>
              <a:t>Luyện đọc lại bài</a:t>
            </a:r>
            <a:endParaRPr lang="en-US" sz="3000" dirty="0">
              <a:solidFill>
                <a:srgbClr val="0000CC"/>
              </a:solidFill>
            </a:endParaRPr>
          </a:p>
        </p:txBody>
      </p:sp>
      <p:sp>
        <p:nvSpPr>
          <p:cNvPr id="11" name="Text Box 29">
            <a:extLst>
              <a:ext uri="{FF2B5EF4-FFF2-40B4-BE49-F238E27FC236}">
                <a16:creationId xmlns:a16="http://schemas.microsoft.com/office/drawing/2014/main" id="{0B57E451-3665-4196-A812-EBCF0EB73A97}"/>
              </a:ext>
            </a:extLst>
          </p:cNvPr>
          <p:cNvSpPr txBox="1">
            <a:spLocks noChangeArrowheads="1"/>
          </p:cNvSpPr>
          <p:nvPr/>
        </p:nvSpPr>
        <p:spPr bwMode="auto">
          <a:xfrm>
            <a:off x="3657600" y="1423261"/>
            <a:ext cx="45873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eaLnBrk="1" hangingPunct="1"/>
            <a:r>
              <a:rPr lang="en-US" sz="3600">
                <a:solidFill>
                  <a:srgbClr val="FF0066"/>
                </a:solidFill>
                <a:latin typeface="Times New Roman" pitchFamily="18" charset="0"/>
              </a:rPr>
              <a:t>Nhiệm vụ sau bài học</a:t>
            </a:r>
            <a:endParaRPr lang="en-US" sz="3600" dirty="0">
              <a:solidFill>
                <a:srgbClr val="FF0066"/>
              </a:solidFill>
              <a:latin typeface="Times New Roman" pitchFamily="18" charset="0"/>
            </a:endParaRPr>
          </a:p>
        </p:txBody>
      </p:sp>
      <p:sp>
        <p:nvSpPr>
          <p:cNvPr id="12" name="Rectangle 11">
            <a:extLst>
              <a:ext uri="{FF2B5EF4-FFF2-40B4-BE49-F238E27FC236}">
                <a16:creationId xmlns:a16="http://schemas.microsoft.com/office/drawing/2014/main" id="{EEABCE57-E918-41E9-A69A-2647B2679F58}"/>
              </a:ext>
            </a:extLst>
          </p:cNvPr>
          <p:cNvSpPr/>
          <p:nvPr/>
        </p:nvSpPr>
        <p:spPr>
          <a:xfrm>
            <a:off x="2743200" y="3200301"/>
            <a:ext cx="6629400" cy="1015663"/>
          </a:xfrm>
          <a:prstGeom prst="rect">
            <a:avLst/>
          </a:prstGeom>
        </p:spPr>
        <p:txBody>
          <a:bodyPr wrap="square">
            <a:spAutoFit/>
          </a:bodyPr>
          <a:lstStyle/>
          <a:p>
            <a:pPr algn="l"/>
            <a:r>
              <a:rPr lang="vi-VN" sz="3000">
                <a:solidFill>
                  <a:srgbClr val="0000CC"/>
                </a:solidFill>
                <a:latin typeface="Times New Roman" pitchFamily="18" charset="0"/>
                <a:cs typeface="Times New Roman" pitchFamily="18" charset="0"/>
              </a:rPr>
              <a:t>- </a:t>
            </a:r>
            <a:r>
              <a:rPr lang="en-US" sz="3000">
                <a:solidFill>
                  <a:srgbClr val="0000CC"/>
                </a:solidFill>
                <a:latin typeface="Times New Roman" pitchFamily="18" charset="0"/>
                <a:cs typeface="Times New Roman" pitchFamily="18" charset="0"/>
              </a:rPr>
              <a:t>Chuẩn bị bài sau: “Dù sao trái đất vẫn quay!”.</a:t>
            </a:r>
            <a:endParaRPr lang="en-US" sz="3000" dirty="0">
              <a:solidFill>
                <a:srgbClr val="0000CC"/>
              </a:solidFill>
            </a:endParaRPr>
          </a:p>
        </p:txBody>
      </p:sp>
    </p:spTree>
    <p:custDataLst>
      <p:tags r:id="rId1"/>
    </p:custDataLst>
    <p:extLst>
      <p:ext uri="{BB962C8B-B14F-4D97-AF65-F5344CB8AC3E}">
        <p14:creationId xmlns:p14="http://schemas.microsoft.com/office/powerpoint/2010/main" val="365571841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360550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37127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82485" y="2830286"/>
            <a:ext cx="9339943" cy="46751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06055" y="797806"/>
            <a:ext cx="5975191"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sz="2800" b="1" dirty="0">
                <a:solidFill>
                  <a:srgbClr val="008000"/>
                </a:solidFill>
                <a:latin typeface="+mj-lt"/>
                <a:cs typeface="Arial" panose="020B0604020202020204" pitchFamily="34" charset="0"/>
              </a:rPr>
              <a:t>Cuộc tấn công dữ dội của cơn bã</a:t>
            </a:r>
            <a:r>
              <a:rPr lang="en-US" sz="2800" b="1" dirty="0">
                <a:solidFill>
                  <a:srgbClr val="008000"/>
                </a:solidFill>
                <a:latin typeface="+mj-lt"/>
                <a:cs typeface="Arial" panose="020B0604020202020204" pitchFamily="34" charset="0"/>
              </a:rPr>
              <a:t>o</a:t>
            </a:r>
            <a:r>
              <a:rPr lang="vi-VN" sz="2800" b="1" dirty="0">
                <a:solidFill>
                  <a:srgbClr val="008000"/>
                </a:solidFill>
                <a:latin typeface="+mj-lt"/>
                <a:cs typeface="Arial" panose="020B0604020202020204" pitchFamily="34" charset="0"/>
              </a:rPr>
              <a:t> biển được miêu tả như thế nào ở đoạn 2? </a:t>
            </a:r>
            <a:endParaRPr lang="en-US" sz="2800" b="1" dirty="0">
              <a:solidFill>
                <a:srgbClr val="008000"/>
              </a:solidFill>
              <a:latin typeface="+mj-lt"/>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7973" y="4088078"/>
            <a:ext cx="713135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dirty="0"/>
              <a:t>Cuộc tấn công dữ dội của cơn bão biển được miêu tả rất sinh động cụ thể có sức tàn phá ghê gớm: "như một đàn cá voi lớn, sóng tràn qua những cây vẹt cao nhất, vụt vào thân đê rào rào".</a:t>
            </a:r>
            <a:endParaRPr lang="en-US" sz="2400" dirty="0"/>
          </a:p>
        </p:txBody>
      </p:sp>
    </p:spTree>
    <p:extLst>
      <p:ext uri="{BB962C8B-B14F-4D97-AF65-F5344CB8AC3E}">
        <p14:creationId xmlns:p14="http://schemas.microsoft.com/office/powerpoint/2010/main" val="33414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37420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84514" y="3350805"/>
            <a:ext cx="8677798" cy="415468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571043" y="1000515"/>
            <a:ext cx="4846714"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a:solidFill>
                  <a:srgbClr val="008000"/>
                </a:solidFill>
                <a:latin typeface="Arial" panose="020B0604020202020204" pitchFamily="34" charset="0"/>
                <a:cs typeface="Arial" panose="020B0604020202020204" pitchFamily="34" charset="0"/>
              </a:rPr>
              <a:t>Nội</a:t>
            </a:r>
            <a:r>
              <a:rPr lang="en-US" sz="3600" b="1" dirty="0">
                <a:solidFill>
                  <a:srgbClr val="008000"/>
                </a:solidFill>
                <a:latin typeface="Arial" panose="020B0604020202020204" pitchFamily="34" charset="0"/>
                <a:cs typeface="Arial" panose="020B0604020202020204" pitchFamily="34" charset="0"/>
              </a:rPr>
              <a:t> dung </a:t>
            </a:r>
            <a:r>
              <a:rPr lang="en-US" sz="3600" b="1" dirty="0" err="1">
                <a:solidFill>
                  <a:srgbClr val="008000"/>
                </a:solidFill>
                <a:latin typeface="Arial" panose="020B0604020202020204" pitchFamily="34" charset="0"/>
                <a:cs typeface="Arial" panose="020B0604020202020204" pitchFamily="34" charset="0"/>
              </a:rPr>
              <a:t>bài</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tập</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đọc</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Thắng</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biển</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là</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gì</a:t>
            </a:r>
            <a:r>
              <a:rPr lang="en-US" sz="3600" b="1" dirty="0">
                <a:solidFill>
                  <a:srgbClr val="008000"/>
                </a:solidFill>
                <a:latin typeface="Arial" panose="020B0604020202020204" pitchFamily="34" charset="0"/>
                <a:cs typeface="Arial" panose="020B0604020202020204" pitchFamily="34"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34977" y="4311759"/>
            <a:ext cx="6096000" cy="1815882"/>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vi-VN" sz="2800" dirty="0"/>
              <a:t>Ca ngợi lòng dũng cảm, ý chí quyết thắng của con người trong cuộc đấu tranh thiên tai, bảo vệ con đê, giữ gìn cuộc sống bình yên.</a:t>
            </a:r>
            <a:endParaRPr lang="en-US" sz="2800" dirty="0"/>
          </a:p>
        </p:txBody>
      </p:sp>
    </p:spTree>
    <p:extLst>
      <p:ext uri="{BB962C8B-B14F-4D97-AF65-F5344CB8AC3E}">
        <p14:creationId xmlns:p14="http://schemas.microsoft.com/office/powerpoint/2010/main" val="38839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498" y="511629"/>
            <a:ext cx="11715905" cy="5519058"/>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113536" y="223158"/>
            <a:ext cx="6096000" cy="6096000"/>
          </a:xfrm>
          <a:prstGeom prst="rect">
            <a:avLst/>
          </a:prstGeom>
        </p:spPr>
      </p:pic>
    </p:spTree>
    <p:extLst>
      <p:ext uri="{BB962C8B-B14F-4D97-AF65-F5344CB8AC3E}">
        <p14:creationId xmlns:p14="http://schemas.microsoft.com/office/powerpoint/2010/main" val="22630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3CFD8C0-69B0-4C37-BAF7-B6F9A7EF5618}"/>
              </a:ext>
            </a:extLst>
          </p:cNvPr>
          <p:cNvSpPr/>
          <p:nvPr/>
        </p:nvSpPr>
        <p:spPr>
          <a:xfrm>
            <a:off x="4703268" y="4414247"/>
            <a:ext cx="6248399" cy="954107"/>
          </a:xfrm>
          <a:prstGeom prst="roundRect">
            <a:avLst>
              <a:gd name="adj" fmla="val 25321"/>
            </a:avLst>
          </a:prstGeom>
          <a:solidFill>
            <a:srgbClr val="0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ACCB0BC-5B0D-4463-B22F-AE755AF63154}"/>
              </a:ext>
            </a:extLst>
          </p:cNvPr>
          <p:cNvSpPr/>
          <p:nvPr/>
        </p:nvSpPr>
        <p:spPr>
          <a:xfrm>
            <a:off x="4703268" y="3395603"/>
            <a:ext cx="6225987" cy="681691"/>
          </a:xfrm>
          <a:prstGeom prst="roundRect">
            <a:avLst>
              <a:gd name="adj" fmla="val 25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5F706DF-C58A-4FA6-A230-07FACF265C27}"/>
              </a:ext>
            </a:extLst>
          </p:cNvPr>
          <p:cNvSpPr/>
          <p:nvPr/>
        </p:nvSpPr>
        <p:spPr>
          <a:xfrm>
            <a:off x="4680856" y="2222211"/>
            <a:ext cx="6225986" cy="681691"/>
          </a:xfrm>
          <a:prstGeom prst="roundRect">
            <a:avLst>
              <a:gd name="adj" fmla="val 25321"/>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4036F2E-6558-4751-87C0-C64428E997DE}"/>
              </a:ext>
            </a:extLst>
          </p:cNvPr>
          <p:cNvSpPr/>
          <p:nvPr/>
        </p:nvSpPr>
        <p:spPr>
          <a:xfrm rot="18820702">
            <a:off x="1524000" y="2514600"/>
            <a:ext cx="1828800"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4DCA5B-0DC8-4478-8F3C-D9F6ADB9426F}"/>
              </a:ext>
            </a:extLst>
          </p:cNvPr>
          <p:cNvSpPr/>
          <p:nvPr/>
        </p:nvSpPr>
        <p:spPr>
          <a:xfrm rot="18834758">
            <a:off x="1369124" y="2061864"/>
            <a:ext cx="18288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7DFEBC-2C0D-40D2-B2EA-DF9879AFC740}"/>
              </a:ext>
            </a:extLst>
          </p:cNvPr>
          <p:cNvSpPr/>
          <p:nvPr/>
        </p:nvSpPr>
        <p:spPr>
          <a:xfrm rot="18825122">
            <a:off x="1715821" y="20441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8613F1-03D2-4793-BA5B-649D4CB5A8C3}"/>
              </a:ext>
            </a:extLst>
          </p:cNvPr>
          <p:cNvSpPr txBox="1"/>
          <p:nvPr/>
        </p:nvSpPr>
        <p:spPr>
          <a:xfrm>
            <a:off x="4680856" y="2222211"/>
            <a:ext cx="5800156" cy="523220"/>
          </a:xfrm>
          <a:prstGeom prst="rect">
            <a:avLst/>
          </a:prstGeom>
          <a:noFill/>
        </p:spPr>
        <p:txBody>
          <a:bodyPr wrap="square" rtlCol="0">
            <a:spAutoFit/>
          </a:bodyPr>
          <a:lstStyle/>
          <a:p>
            <a:pPr algn="just">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trôi</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chảy,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tập</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đọc.</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3B2815-C39F-4FB8-B1CE-3ABABF59597E}"/>
              </a:ext>
            </a:extLst>
          </p:cNvPr>
          <p:cNvSpPr txBox="1"/>
          <p:nvPr/>
        </p:nvSpPr>
        <p:spPr>
          <a:xfrm>
            <a:off x="4680856" y="3429000"/>
            <a:ext cx="6225986" cy="523220"/>
          </a:xfrm>
          <a:prstGeom prst="rect">
            <a:avLst/>
          </a:prstGeom>
          <a:noFill/>
        </p:spPr>
        <p:txBody>
          <a:bodyPr wrap="square" rtlCol="0">
            <a:spAutoFit/>
          </a:bodyPr>
          <a:lstStyle/>
          <a:p>
            <a:pPr algn="just">
              <a:defRPr/>
            </a:pP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a:t>
            </a: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đ</a:t>
            </a:r>
            <a:r>
              <a:rPr lang="vi-VN"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ư</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ợc nội dung, ý nghĩa </a:t>
            </a:r>
            <a:r>
              <a:rPr lang="en-US" sz="2800" b="1"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bài.</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70469F-AA80-4C1D-8077-7F4754C1E613}"/>
              </a:ext>
            </a:extLst>
          </p:cNvPr>
          <p:cNvSpPr txBox="1"/>
          <p:nvPr/>
        </p:nvSpPr>
        <p:spPr>
          <a:xfrm>
            <a:off x="4703268" y="4340578"/>
            <a:ext cx="6248400" cy="954107"/>
          </a:xfrm>
          <a:prstGeom prst="rect">
            <a:avLst/>
          </a:prstGeom>
          <a:noFill/>
        </p:spPr>
        <p:txBody>
          <a:bodyPr wrap="square" rtlCol="0">
            <a:spAutoFit/>
          </a:bodyPr>
          <a:lstStyle/>
          <a:p>
            <a:pPr lvl="0" algn="just">
              <a:defRPr/>
            </a:pPr>
            <a:r>
              <a:rPr lang="en-US" sz="2800" b="1">
                <a:solidFill>
                  <a:schemeClr val="accent5">
                    <a:lumMod val="50000"/>
                  </a:schemeClr>
                </a:solidFill>
                <a:latin typeface="Times New Roman" panose="02020603050405020304" pitchFamily="18" charset="0"/>
                <a:cs typeface="Times New Roman" panose="02020603050405020304" pitchFamily="18" charset="0"/>
              </a:rPr>
              <a:t>Bồi dưỡng lòng yêu nước, tự hào với truyền thống của dân tộc.</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E8701B6-9021-415D-AA06-136C957784FF}"/>
              </a:ext>
            </a:extLst>
          </p:cNvPr>
          <p:cNvSpPr/>
          <p:nvPr/>
        </p:nvSpPr>
        <p:spPr>
          <a:xfrm rot="18825122">
            <a:off x="3925758" y="2263201"/>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CAE1AA-5702-4729-945C-31F0797F7A8F}"/>
              </a:ext>
            </a:extLst>
          </p:cNvPr>
          <p:cNvSpPr/>
          <p:nvPr/>
        </p:nvSpPr>
        <p:spPr>
          <a:xfrm rot="18825122">
            <a:off x="3960644" y="3406918"/>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97E485-1C5A-46EB-8B77-B29A3F63C365}"/>
              </a:ext>
            </a:extLst>
          </p:cNvPr>
          <p:cNvSpPr/>
          <p:nvPr/>
        </p:nvSpPr>
        <p:spPr>
          <a:xfrm rot="18825122">
            <a:off x="3995530" y="4550635"/>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8298D79-D551-46FD-8BC0-E1D5DD4AFDD6}"/>
              </a:ext>
            </a:extLst>
          </p:cNvPr>
          <p:cNvSpPr txBox="1"/>
          <p:nvPr/>
        </p:nvSpPr>
        <p:spPr>
          <a:xfrm>
            <a:off x="4865748" y="1080903"/>
            <a:ext cx="543037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YÊU CẦU CẦN ĐẠT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8D4DE4-ED9D-42E7-B6C5-584ACA9BDD2F}"/>
              </a:ext>
            </a:extLst>
          </p:cNvPr>
          <p:cNvSpPr txBox="1"/>
          <p:nvPr/>
        </p:nvSpPr>
        <p:spPr>
          <a:xfrm>
            <a:off x="4090448" y="2316061"/>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a:t>
            </a:r>
          </a:p>
        </p:txBody>
      </p:sp>
      <p:sp>
        <p:nvSpPr>
          <p:cNvPr id="15" name="TextBox 14">
            <a:extLst>
              <a:ext uri="{FF2B5EF4-FFF2-40B4-BE49-F238E27FC236}">
                <a16:creationId xmlns:a16="http://schemas.microsoft.com/office/drawing/2014/main" id="{6926B9A8-19D0-420E-81BD-719E7D8B6E14}"/>
              </a:ext>
            </a:extLst>
          </p:cNvPr>
          <p:cNvSpPr txBox="1"/>
          <p:nvPr/>
        </p:nvSpPr>
        <p:spPr>
          <a:xfrm>
            <a:off x="4090448" y="3475167"/>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54A58ECF-910D-438A-B4EA-45CA8988C5AE}"/>
              </a:ext>
            </a:extLst>
          </p:cNvPr>
          <p:cNvSpPr txBox="1"/>
          <p:nvPr/>
        </p:nvSpPr>
        <p:spPr>
          <a:xfrm>
            <a:off x="4090448" y="4634273"/>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144751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8756196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826"/>
  <p:tag name="TIMING" val="|5.671"/>
  <p:tag name="ISPRING_SLIDE_ID_2" val="{1DD778E2-2477-4BB3-8811-890590B08CC6}"/>
  <p:tag name="GENSWF_SLIDE_TITLE" val="Mục tiêu bài học"/>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1940</Words>
  <Application>Microsoft Office PowerPoint</Application>
  <PresentationFormat>Widescreen</PresentationFormat>
  <Paragraphs>185</Paragraphs>
  <Slides>43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Tâm Như</dc:creator>
  <cp:lastModifiedBy>pc</cp:lastModifiedBy>
  <cp:revision>50</cp:revision>
  <dcterms:created xsi:type="dcterms:W3CDTF">2021-03-13T12:43:57Z</dcterms:created>
  <dcterms:modified xsi:type="dcterms:W3CDTF">2023-03-18T15:40:54Z</dcterms:modified>
</cp:coreProperties>
</file>