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
  </p:notesMasterIdLst>
  <p:sldIdLst>
    <p:sldId id="257" r:id="rId3"/>
    <p:sldId id="258" r:id="rId4"/>
    <p:sldId id="259" r:id="rId5"/>
    <p:sldId id="279" r:id="rId6"/>
    <p:sldId id="260" r:id="rId7"/>
    <p:sldId id="262" r:id="rId8"/>
    <p:sldId id="264" r:id="rId9"/>
    <p:sldId id="266" r:id="rId10"/>
    <p:sldId id="280" r:id="rId11"/>
    <p:sldId id="267" r:id="rId12"/>
    <p:sldId id="261" r:id="rId13"/>
    <p:sldId id="281" r:id="rId14"/>
    <p:sldId id="269" r:id="rId15"/>
    <p:sldId id="282"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C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4" d="100"/>
          <a:sy n="54" d="100"/>
        </p:scale>
        <p:origin x="792" y="2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2FB2C-28B9-4D50-9689-806B3FF422B2}"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190F9-D7A6-4430-BEE5-C81B9B5C7999}" type="slidenum">
              <a:rPr lang="en-US" smtClean="0"/>
              <a:t>‹#›</a:t>
            </a:fld>
            <a:endParaRPr lang="en-US"/>
          </a:p>
        </p:txBody>
      </p:sp>
    </p:spTree>
    <p:extLst>
      <p:ext uri="{BB962C8B-B14F-4D97-AF65-F5344CB8AC3E}">
        <p14:creationId xmlns:p14="http://schemas.microsoft.com/office/powerpoint/2010/main" val="3804861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797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2949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67045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389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2857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3237291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47766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77724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2994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292627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58627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03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0141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45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55374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79223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3194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63353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22955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71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05416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10/18/2023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32979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866DD5BF-B34F-FC97-276C-1088D2DD9F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05000" y="495300"/>
            <a:ext cx="1619250" cy="1619250"/>
          </a:xfrm>
          <a:prstGeom prst="rect">
            <a:avLst/>
          </a:prstGeom>
        </p:spPr>
      </p:pic>
    </p:spTree>
    <p:extLst>
      <p:ext uri="{BB962C8B-B14F-4D97-AF65-F5344CB8AC3E}">
        <p14:creationId xmlns:p14="http://schemas.microsoft.com/office/powerpoint/2010/main" val="1528009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03400-3F08-E73B-044B-2DB9B275B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E9BDD-2AAF-8BBC-4214-D4146F952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A5EB3-0B0A-267D-BB53-5DE1A9A29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BCED6-A648-48CD-9FF6-3FFC0627EED8}" type="datetimeFigureOut">
              <a:rPr lang="en-US" smtClean="0"/>
              <a:t>10/18/2023</a:t>
            </a:fld>
            <a:endParaRPr lang="en-US"/>
          </a:p>
        </p:txBody>
      </p:sp>
      <p:sp>
        <p:nvSpPr>
          <p:cNvPr id="5" name="Footer Placeholder 4">
            <a:extLst>
              <a:ext uri="{FF2B5EF4-FFF2-40B4-BE49-F238E27FC236}">
                <a16:creationId xmlns:a16="http://schemas.microsoft.com/office/drawing/2014/main" id="{210DBDAC-91EA-332D-2FBA-2D7AF9A58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0E7BCE-5E1F-A568-540D-405EE038F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49779-10A1-4063-B20D-02AA47675299}" type="slidenum">
              <a:rPr lang="en-US" smtClean="0"/>
              <a:t>‹#›</a:t>
            </a:fld>
            <a:endParaRPr lang="en-US"/>
          </a:p>
        </p:txBody>
      </p:sp>
    </p:spTree>
    <p:extLst>
      <p:ext uri="{BB962C8B-B14F-4D97-AF65-F5344CB8AC3E}">
        <p14:creationId xmlns:p14="http://schemas.microsoft.com/office/powerpoint/2010/main" val="786158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2.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6.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sp>
        <p:nvSpPr>
          <p:cNvPr id="11" name="Cloud 10">
            <a:extLst>
              <a:ext uri="{FF2B5EF4-FFF2-40B4-BE49-F238E27FC236}">
                <a16:creationId xmlns:a16="http://schemas.microsoft.com/office/drawing/2014/main" id="{C0FBD00F-B010-4B4B-9448-2B7C3BD31B12}"/>
              </a:ext>
            </a:extLst>
          </p:cNvPr>
          <p:cNvSpPr/>
          <p:nvPr/>
        </p:nvSpPr>
        <p:spPr>
          <a:xfrm>
            <a:off x="1582993" y="0"/>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5">
            <a:extLst>
              <a:ext uri="{FF2B5EF4-FFF2-40B4-BE49-F238E27FC236}">
                <a16:creationId xmlns:a16="http://schemas.microsoft.com/office/drawing/2014/main" id="{9F7004F9-BEA9-F2A0-44F2-7A42F02DC49B}"/>
              </a:ext>
            </a:extLst>
          </p:cNvPr>
          <p:cNvSpPr txBox="1"/>
          <p:nvPr/>
        </p:nvSpPr>
        <p:spPr>
          <a:xfrm>
            <a:off x="4495418" y="730774"/>
            <a:ext cx="5239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Thứ</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ngày</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tháng</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năm …</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pic>
        <p:nvPicPr>
          <p:cNvPr id="2" name="Picture 1">
            <a:extLst>
              <a:ext uri="{FF2B5EF4-FFF2-40B4-BE49-F238E27FC236}">
                <a16:creationId xmlns:a16="http://schemas.microsoft.com/office/drawing/2014/main" id="{6B0AB04A-76DF-AA39-B3F3-DF8A68124194}"/>
              </a:ext>
            </a:extLst>
          </p:cNvPr>
          <p:cNvPicPr>
            <a:picLocks noChangeAspect="1"/>
          </p:cNvPicPr>
          <p:nvPr/>
        </p:nvPicPr>
        <p:blipFill>
          <a:blip r:embed="rId5"/>
          <a:stretch>
            <a:fillRect/>
          </a:stretch>
        </p:blipFill>
        <p:spPr>
          <a:xfrm>
            <a:off x="5114386" y="1379564"/>
            <a:ext cx="3639627" cy="841321"/>
          </a:xfrm>
          <a:prstGeom prst="rect">
            <a:avLst/>
          </a:prstGeom>
        </p:spPr>
      </p:pic>
      <p:pic>
        <p:nvPicPr>
          <p:cNvPr id="3" name="Picture 2">
            <a:extLst>
              <a:ext uri="{FF2B5EF4-FFF2-40B4-BE49-F238E27FC236}">
                <a16:creationId xmlns:a16="http://schemas.microsoft.com/office/drawing/2014/main" id="{8247141A-0003-B2CC-83FA-30309C8FB7F3}"/>
              </a:ext>
            </a:extLst>
          </p:cNvPr>
          <p:cNvPicPr>
            <a:picLocks noChangeAspect="1"/>
          </p:cNvPicPr>
          <p:nvPr/>
        </p:nvPicPr>
        <p:blipFill>
          <a:blip r:embed="rId6"/>
          <a:stretch>
            <a:fillRect/>
          </a:stretch>
        </p:blipFill>
        <p:spPr>
          <a:xfrm>
            <a:off x="3231706" y="2455436"/>
            <a:ext cx="7309738" cy="2499577"/>
          </a:xfrm>
          <a:prstGeom prst="rect">
            <a:avLst/>
          </a:prstGeom>
        </p:spPr>
      </p:pic>
      <p:pic>
        <p:nvPicPr>
          <p:cNvPr id="6" name="Picture 5">
            <a:extLst>
              <a:ext uri="{FF2B5EF4-FFF2-40B4-BE49-F238E27FC236}">
                <a16:creationId xmlns:a16="http://schemas.microsoft.com/office/drawing/2014/main" id="{8945DFEF-9DF3-68AA-AAB6-8A819DEECBFC}"/>
              </a:ext>
            </a:extLst>
          </p:cNvPr>
          <p:cNvPicPr>
            <a:picLocks noChangeAspect="1"/>
          </p:cNvPicPr>
          <p:nvPr/>
        </p:nvPicPr>
        <p:blipFill>
          <a:blip r:embed="rId7"/>
          <a:stretch>
            <a:fillRect/>
          </a:stretch>
        </p:blipFill>
        <p:spPr>
          <a:xfrm>
            <a:off x="2435279" y="1423734"/>
            <a:ext cx="1682642" cy="1438781"/>
          </a:xfrm>
          <a:prstGeom prst="rect">
            <a:avLst/>
          </a:prstGeom>
        </p:spPr>
      </p:pic>
      <p:sp>
        <p:nvSpPr>
          <p:cNvPr id="4" name="Rectangle 3"/>
          <p:cNvSpPr/>
          <p:nvPr/>
        </p:nvSpPr>
        <p:spPr>
          <a:xfrm>
            <a:off x="-1921294" y="460323"/>
            <a:ext cx="1719587"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2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5E-6 1.85185E-6 L 0.73971 -0.51158 " pathEditMode="relative" rAng="0" ptsTypes="AA">
                                      <p:cBhvr>
                                        <p:cTn id="21" dur="2000" fill="hold"/>
                                        <p:tgtEl>
                                          <p:spTgt spid="9"/>
                                        </p:tgtEl>
                                        <p:attrNameLst>
                                          <p:attrName>ppt_x</p:attrName>
                                          <p:attrName>ppt_y</p:attrName>
                                        </p:attrNameLst>
                                      </p:cBhvr>
                                      <p:rCtr x="36979" y="-25579"/>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53" presetClass="entr" presetSubtype="16"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1CE63479-175F-FAA5-600C-DCD31900F7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58380" y="2748578"/>
            <a:ext cx="2328034" cy="2057400"/>
          </a:xfrm>
          <a:prstGeom prst="rect">
            <a:avLst/>
          </a:prstGeom>
        </p:spPr>
      </p:pic>
      <p:sp>
        <p:nvSpPr>
          <p:cNvPr id="9" name="TextBox 8">
            <a:extLst>
              <a:ext uri="{FF2B5EF4-FFF2-40B4-BE49-F238E27FC236}">
                <a16:creationId xmlns:a16="http://schemas.microsoft.com/office/drawing/2014/main" id="{093C2925-C840-B122-191E-F313EA0B2657}"/>
              </a:ext>
            </a:extLst>
          </p:cNvPr>
          <p:cNvSpPr txBox="1"/>
          <p:nvPr/>
        </p:nvSpPr>
        <p:spPr>
          <a:xfrm>
            <a:off x="3244393" y="3311265"/>
            <a:ext cx="14221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Góp</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C532FF0-1E34-9946-E792-9370869BF2AE}"/>
              </a:ext>
            </a:extLst>
          </p:cNvPr>
          <p:cNvPicPr>
            <a:picLocks noChangeAspect="1"/>
          </p:cNvPicPr>
          <p:nvPr/>
        </p:nvPicPr>
        <p:blipFill>
          <a:blip r:embed="rId5"/>
          <a:stretch>
            <a:fillRect/>
          </a:stretch>
        </p:blipFill>
        <p:spPr>
          <a:xfrm>
            <a:off x="1730485" y="284110"/>
            <a:ext cx="9169179" cy="2670279"/>
          </a:xfrm>
          <a:prstGeom prst="rect">
            <a:avLst/>
          </a:prstGeom>
        </p:spPr>
      </p:pic>
      <p:sp>
        <p:nvSpPr>
          <p:cNvPr id="7" name="Rectangle 6"/>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42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827AB1-9947-C89A-4F9B-6580DA3E105A}"/>
              </a:ext>
            </a:extLst>
          </p:cNvPr>
          <p:cNvSpPr txBox="1"/>
          <p:nvPr/>
        </p:nvSpPr>
        <p:spPr>
          <a:xfrm>
            <a:off x="714375" y="409575"/>
            <a:ext cx="10858500" cy="6186309"/>
          </a:xfrm>
          <a:prstGeom prst="rect">
            <a:avLst/>
          </a:prstGeom>
          <a:noFill/>
        </p:spPr>
        <p:txBody>
          <a:bodyPr wrap="square" rtlCol="0">
            <a:spAutoFit/>
          </a:bodyPr>
          <a:lstStyle/>
          <a:p>
            <a:pPr algn="just"/>
            <a:r>
              <a:rPr lang="vi-VN" sz="2200" b="1" i="0" dirty="0">
                <a:solidFill>
                  <a:srgbClr val="000000"/>
                </a:solidFill>
                <a:effectLst/>
                <a:latin typeface="Calibri" panose="020F0502020204030204" pitchFamily="34" charset="0"/>
                <a:cs typeface="Calibri" panose="020F0502020204030204" pitchFamily="34" charset="0"/>
              </a:rPr>
              <a:t>Ví dụ:</a:t>
            </a:r>
          </a:p>
          <a:p>
            <a:pPr algn="just"/>
            <a:r>
              <a:rPr lang="vi-VN" sz="2200" b="1" i="1" dirty="0">
                <a:solidFill>
                  <a:srgbClr val="002060"/>
                </a:solidFill>
                <a:effectLst/>
                <a:latin typeface="Calibri" panose="020F0502020204030204" pitchFamily="34" charset="0"/>
                <a:cs typeface="Calibri" panose="020F0502020204030204" pitchFamily="34" charset="0"/>
              </a:rPr>
              <a:t>Mở bài: </a:t>
            </a:r>
            <a:r>
              <a:rPr lang="vi-VN" sz="2200" i="0" dirty="0">
                <a:solidFill>
                  <a:srgbClr val="002060"/>
                </a:solidFill>
                <a:effectLst/>
                <a:latin typeface="Calibri" panose="020F0502020204030204" pitchFamily="34" charset="0"/>
                <a:cs typeface="Calibri" panose="020F0502020204030204" pitchFamily="34" charset="0"/>
              </a:rPr>
              <a:t>Trong các câu chuyện đã được nghe, em thích nhất là câu chuyện Sự tích cây vú sữa.</a:t>
            </a:r>
          </a:p>
          <a:p>
            <a:r>
              <a:rPr lang="vi-VN" sz="2200" b="1" i="1" dirty="0">
                <a:solidFill>
                  <a:srgbClr val="002060"/>
                </a:solidFill>
                <a:effectLst/>
                <a:latin typeface="Calibri" panose="020F0502020204030204" pitchFamily="34" charset="0"/>
                <a:cs typeface="Calibri" panose="020F0502020204030204" pitchFamily="34" charset="0"/>
              </a:rPr>
              <a:t>Thân bài:</a:t>
            </a:r>
          </a:p>
          <a:p>
            <a:pPr algn="just"/>
            <a:r>
              <a:rPr lang="vi-VN"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262626"/>
                </a:solidFill>
                <a:effectLst/>
                <a:latin typeface="Calibri" panose="020F0502020204030204" pitchFamily="34" charset="0"/>
                <a:cs typeface="Calibri" panose="020F0502020204030204" pitchFamily="34" charset="0"/>
              </a:rPr>
              <a:t>Có một câu bé ham chơi. Một lần, bị mẹ mắng, cậu vùng vằng bỏ đi. Cậu la cà khắp nơi, chẳng nghĩ đến mẹ ớ nhà mỏi mắt chờ mong.</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Không biết cậu đã đi bao lâu. Một hôm, vừa đói vừa rét, lại bị trẻ lớn hơn đánh, cậu mới nhớ đến mẹ, liền tìm đường về nhà.</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Ở nhà, cảnh vật vẫn như xưa, nhưng không thấy mẹ đâu. Cậu khản tiếng gọi mẹ, rồi ôm một cây xanh trong vườn mà khóc.</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Cậu nhìn lên tán lá. Lá một mặt xanh bóng, mặt kia đỏ hoe như mắt mẹ khóc chờ con. Cậu bé oà khóc. Cây xoà cành ôm cậu, như tay mẹ âu yếm vỗ vẻ.</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Trái cây thơm ngon ờ vườn nhà cậu, ai cũng thích. Họ đem về gieo trồng khắp nơi và gọi đó là cây vú sữa.</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1" i="1" dirty="0">
                <a:solidFill>
                  <a:srgbClr val="002060"/>
                </a:solidFill>
                <a:effectLst/>
                <a:latin typeface="Calibri" panose="020F0502020204030204" pitchFamily="34" charset="0"/>
                <a:cs typeface="Calibri" panose="020F0502020204030204" pitchFamily="34" charset="0"/>
              </a:rPr>
              <a:t>Kết bài: </a:t>
            </a:r>
            <a:r>
              <a:rPr lang="vi-VN" sz="2200" b="0" i="0" dirty="0">
                <a:solidFill>
                  <a:srgbClr val="000000"/>
                </a:solidFill>
                <a:effectLst/>
                <a:latin typeface="Calibri" panose="020F0502020204030204" pitchFamily="34" charset="0"/>
                <a:cs typeface="Calibri" panose="020F0502020204030204" pitchFamily="34" charset="0"/>
              </a:rPr>
              <a:t>Câu chuyện đã để lại cho chúng ta một bài học sâu sắc về sự biết ơn công lao sinh thành của cha mẹ.</a:t>
            </a:r>
          </a:p>
        </p:txBody>
      </p:sp>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424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823519" y="2546379"/>
            <a:ext cx="71480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Góp</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và</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chỉnh</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sửa</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72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2418736"/>
            <a:ext cx="5362151" cy="4748956"/>
          </a:xfrm>
          <a:prstGeom prst="rect">
            <a:avLst/>
          </a:prstGeom>
        </p:spPr>
      </p:pic>
      <p:pic>
        <p:nvPicPr>
          <p:cNvPr id="5" name="Picture 4">
            <a:extLst>
              <a:ext uri="{FF2B5EF4-FFF2-40B4-BE49-F238E27FC236}">
                <a16:creationId xmlns:a16="http://schemas.microsoft.com/office/drawing/2014/main" id="{92378316-B0F6-B005-8E00-56F88F5F3D41}"/>
              </a:ext>
            </a:extLst>
          </p:cNvPr>
          <p:cNvPicPr>
            <a:picLocks noChangeAspect="1"/>
          </p:cNvPicPr>
          <p:nvPr/>
        </p:nvPicPr>
        <p:blipFill>
          <a:blip r:embed="rId4"/>
          <a:stretch>
            <a:fillRect/>
          </a:stretch>
        </p:blipFill>
        <p:spPr>
          <a:xfrm>
            <a:off x="4714290" y="1170355"/>
            <a:ext cx="4706520" cy="1774090"/>
          </a:xfrm>
          <a:prstGeom prst="rect">
            <a:avLst/>
          </a:prstGeom>
        </p:spPr>
      </p:pic>
    </p:spTree>
    <p:extLst>
      <p:ext uri="{BB962C8B-B14F-4D97-AF65-F5344CB8AC3E}">
        <p14:creationId xmlns:p14="http://schemas.microsoft.com/office/powerpoint/2010/main" val="2408649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69858" y="983226"/>
            <a:ext cx="5889521" cy="2809568"/>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5982928" y="1148282"/>
            <a:ext cx="5314337" cy="1754326"/>
          </a:xfrm>
          <a:prstGeom prst="rect">
            <a:avLst/>
          </a:prstGeom>
          <a:noFill/>
        </p:spPr>
        <p:txBody>
          <a:bodyPr wrap="square">
            <a:spAutoFit/>
          </a:bodyPr>
          <a:lstStyle/>
          <a:p>
            <a:pPr lvl="0" algn="ct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Đ</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ổi vở cho bạn cùng bàn, đọc dàn ý và đóng góp ý kiến cho nhau.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18">
            <a:extLst>
              <a:ext uri="{FF2B5EF4-FFF2-40B4-BE49-F238E27FC236}">
                <a16:creationId xmlns:a16="http://schemas.microsoft.com/office/drawing/2014/main" id="{E3998B24-5F44-FEEC-0E6A-267892018B17}"/>
              </a:ext>
            </a:extLst>
          </p:cNvPr>
          <p:cNvPicPr>
            <a:picLocks noChangeAspect="1"/>
          </p:cNvPicPr>
          <p:nvPr/>
        </p:nvPicPr>
        <p:blipFill>
          <a:blip r:embed="rId7"/>
          <a:srcRect/>
          <a:stretch>
            <a:fillRect/>
          </a:stretch>
        </p:blipFill>
        <p:spPr>
          <a:xfrm>
            <a:off x="-1" y="106999"/>
            <a:ext cx="4011561" cy="3695651"/>
          </a:xfrm>
          <a:prstGeom prst="rect">
            <a:avLst/>
          </a:prstGeom>
        </p:spPr>
      </p:pic>
      <p:pic>
        <p:nvPicPr>
          <p:cNvPr id="11" name="Picture 18">
            <a:extLst>
              <a:ext uri="{FF2B5EF4-FFF2-40B4-BE49-F238E27FC236}">
                <a16:creationId xmlns:a16="http://schemas.microsoft.com/office/drawing/2014/main" id="{D4FD200B-56B4-4E3D-ACF1-3533510DBAE2}"/>
              </a:ext>
            </a:extLst>
          </p:cNvPr>
          <p:cNvPicPr>
            <a:picLocks noChangeAspect="1"/>
          </p:cNvPicPr>
          <p:nvPr/>
        </p:nvPicPr>
        <p:blipFill>
          <a:blip r:embed="rId7"/>
          <a:srcRect/>
          <a:stretch>
            <a:fillRect/>
          </a:stretch>
        </p:blipFill>
        <p:spPr>
          <a:xfrm>
            <a:off x="59004" y="3191452"/>
            <a:ext cx="5570271" cy="3695651"/>
          </a:xfrm>
          <a:prstGeom prst="rect">
            <a:avLst/>
          </a:prstGeom>
        </p:spPr>
      </p:pic>
      <p:sp>
        <p:nvSpPr>
          <p:cNvPr id="13" name="TextBox 12">
            <a:extLst>
              <a:ext uri="{FF2B5EF4-FFF2-40B4-BE49-F238E27FC236}">
                <a16:creationId xmlns:a16="http://schemas.microsoft.com/office/drawing/2014/main" id="{0CD09BD1-F038-8139-28FC-DB7A467FE779}"/>
              </a:ext>
            </a:extLst>
          </p:cNvPr>
          <p:cNvSpPr txBox="1"/>
          <p:nvPr/>
        </p:nvSpPr>
        <p:spPr>
          <a:xfrm>
            <a:off x="666181" y="832439"/>
            <a:ext cx="3143819" cy="1754326"/>
          </a:xfrm>
          <a:prstGeom prst="rect">
            <a:avLst/>
          </a:prstGeom>
          <a:noFill/>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Thông tin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chuyện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rõ</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ràng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đủ</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4E48FA0-E538-39D2-A730-D2A9E08E580F}"/>
              </a:ext>
            </a:extLst>
          </p:cNvPr>
          <p:cNvSpPr txBox="1"/>
          <p:nvPr/>
        </p:nvSpPr>
        <p:spPr>
          <a:xfrm>
            <a:off x="852744" y="3891613"/>
            <a:ext cx="4090731" cy="2308324"/>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Các sự việc trong câu chuyện được sắp xếp theo trình tự hợp lí.</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11"/>
          <p:cNvSpPr/>
          <p:nvPr/>
        </p:nvSpPr>
        <p:spPr>
          <a:xfrm>
            <a:off x="-1907845" y="492499"/>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1837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graphical user interface&#10;&#10;Description automatically generated">
            <a:extLst>
              <a:ext uri="{FF2B5EF4-FFF2-40B4-BE49-F238E27FC236}">
                <a16:creationId xmlns:a16="http://schemas.microsoft.com/office/drawing/2014/main" id="{79722A78-CE70-8886-5B7A-B1447EA02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5" name="Group 4">
            <a:extLst>
              <a:ext uri="{FF2B5EF4-FFF2-40B4-BE49-F238E27FC236}">
                <a16:creationId xmlns:a16="http://schemas.microsoft.com/office/drawing/2014/main" id="{F04A91D0-09DF-2F38-0E23-085ECB963D53}"/>
              </a:ext>
            </a:extLst>
          </p:cNvPr>
          <p:cNvGrpSpPr/>
          <p:nvPr/>
        </p:nvGrpSpPr>
        <p:grpSpPr>
          <a:xfrm>
            <a:off x="1184280" y="2723624"/>
            <a:ext cx="3850755" cy="1700806"/>
            <a:chOff x="2132467" y="2501311"/>
            <a:chExt cx="3850754" cy="1700807"/>
          </a:xfrm>
        </p:grpSpPr>
        <p:grpSp>
          <p:nvGrpSpPr>
            <p:cNvPr id="6" name="Group 5">
              <a:extLst>
                <a:ext uri="{FF2B5EF4-FFF2-40B4-BE49-F238E27FC236}">
                  <a16:creationId xmlns:a16="http://schemas.microsoft.com/office/drawing/2014/main" id="{E75BD4FB-EB2C-FC2D-03F4-08CC13D25165}"/>
                </a:ext>
              </a:extLst>
            </p:cNvPr>
            <p:cNvGrpSpPr/>
            <p:nvPr/>
          </p:nvGrpSpPr>
          <p:grpSpPr>
            <a:xfrm>
              <a:off x="2132467" y="2501311"/>
              <a:ext cx="3726918" cy="1700807"/>
              <a:chOff x="277034" y="1489257"/>
              <a:chExt cx="3726918" cy="1700807"/>
            </a:xfrm>
          </p:grpSpPr>
          <p:sp>
            <p:nvSpPr>
              <p:cNvPr id="8" name="Rectangle: Rounded Corners 7">
                <a:extLst>
                  <a:ext uri="{FF2B5EF4-FFF2-40B4-BE49-F238E27FC236}">
                    <a16:creationId xmlns:a16="http://schemas.microsoft.com/office/drawing/2014/main" id="{DBC30E82-8526-6ECE-9DD6-0CC8D901410C}"/>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9" name="Picture 8">
                <a:extLst>
                  <a:ext uri="{FF2B5EF4-FFF2-40B4-BE49-F238E27FC236}">
                    <a16:creationId xmlns:a16="http://schemas.microsoft.com/office/drawing/2014/main" id="{C441EDC5-01B3-1FAD-83BD-EB936582B2DC}"/>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7" name="TextBox 34">
              <a:extLst>
                <a:ext uri="{FF2B5EF4-FFF2-40B4-BE49-F238E27FC236}">
                  <a16:creationId xmlns:a16="http://schemas.microsoft.com/office/drawing/2014/main" id="{6BA73C3B-840D-C26C-CBA3-E68393927F0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0" name="Group 9">
            <a:extLst>
              <a:ext uri="{FF2B5EF4-FFF2-40B4-BE49-F238E27FC236}">
                <a16:creationId xmlns:a16="http://schemas.microsoft.com/office/drawing/2014/main" id="{C6CD0B3B-93AF-862D-6EAE-39AD78D95F19}"/>
              </a:ext>
            </a:extLst>
          </p:cNvPr>
          <p:cNvGrpSpPr/>
          <p:nvPr/>
        </p:nvGrpSpPr>
        <p:grpSpPr>
          <a:xfrm>
            <a:off x="1161089" y="4457606"/>
            <a:ext cx="3850755" cy="1700806"/>
            <a:chOff x="2132467" y="2501311"/>
            <a:chExt cx="3850754" cy="1700807"/>
          </a:xfrm>
        </p:grpSpPr>
        <p:grpSp>
          <p:nvGrpSpPr>
            <p:cNvPr id="11" name="Group 10">
              <a:extLst>
                <a:ext uri="{FF2B5EF4-FFF2-40B4-BE49-F238E27FC236}">
                  <a16:creationId xmlns:a16="http://schemas.microsoft.com/office/drawing/2014/main" id="{D8EE078D-C83D-57F3-0D32-EE19C134D415}"/>
                </a:ext>
              </a:extLst>
            </p:cNvPr>
            <p:cNvGrpSpPr/>
            <p:nvPr/>
          </p:nvGrpSpPr>
          <p:grpSpPr>
            <a:xfrm>
              <a:off x="2132467" y="2501311"/>
              <a:ext cx="3726918" cy="1700807"/>
              <a:chOff x="277034" y="1489257"/>
              <a:chExt cx="3726918" cy="1700807"/>
            </a:xfrm>
          </p:grpSpPr>
          <p:sp>
            <p:nvSpPr>
              <p:cNvPr id="13" name="Rectangle: Rounded Corners 12">
                <a:extLst>
                  <a:ext uri="{FF2B5EF4-FFF2-40B4-BE49-F238E27FC236}">
                    <a16:creationId xmlns:a16="http://schemas.microsoft.com/office/drawing/2014/main" id="{06F886BB-4368-61B4-64B3-C13C70B19915}"/>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4" name="Picture 13">
                <a:extLst>
                  <a:ext uri="{FF2B5EF4-FFF2-40B4-BE49-F238E27FC236}">
                    <a16:creationId xmlns:a16="http://schemas.microsoft.com/office/drawing/2014/main" id="{C990ECFB-A356-1B70-5D17-57B21DCA919B}"/>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2" name="TextBox 34">
              <a:extLst>
                <a:ext uri="{FF2B5EF4-FFF2-40B4-BE49-F238E27FC236}">
                  <a16:creationId xmlns:a16="http://schemas.microsoft.com/office/drawing/2014/main" id="{EFBE8A28-D5B1-C222-B8FB-8EA38E579FCD}"/>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5" name="Group 14">
            <a:extLst>
              <a:ext uri="{FF2B5EF4-FFF2-40B4-BE49-F238E27FC236}">
                <a16:creationId xmlns:a16="http://schemas.microsoft.com/office/drawing/2014/main" id="{D80BB24E-9DA1-E2C5-78B5-890D92E99E80}"/>
              </a:ext>
            </a:extLst>
          </p:cNvPr>
          <p:cNvGrpSpPr/>
          <p:nvPr/>
        </p:nvGrpSpPr>
        <p:grpSpPr>
          <a:xfrm>
            <a:off x="7303992" y="2835809"/>
            <a:ext cx="3850755" cy="1700806"/>
            <a:chOff x="2132467" y="2501311"/>
            <a:chExt cx="3850754" cy="1700807"/>
          </a:xfrm>
        </p:grpSpPr>
        <p:grpSp>
          <p:nvGrpSpPr>
            <p:cNvPr id="16" name="Group 15">
              <a:extLst>
                <a:ext uri="{FF2B5EF4-FFF2-40B4-BE49-F238E27FC236}">
                  <a16:creationId xmlns:a16="http://schemas.microsoft.com/office/drawing/2014/main" id="{8A591B20-E0AA-4F3A-7917-267982729F14}"/>
                </a:ext>
              </a:extLst>
            </p:cNvPr>
            <p:cNvGrpSpPr/>
            <p:nvPr/>
          </p:nvGrpSpPr>
          <p:grpSpPr>
            <a:xfrm>
              <a:off x="2132467" y="2501311"/>
              <a:ext cx="3726918" cy="1700807"/>
              <a:chOff x="277034" y="1489257"/>
              <a:chExt cx="3726918" cy="1700807"/>
            </a:xfrm>
          </p:grpSpPr>
          <p:sp>
            <p:nvSpPr>
              <p:cNvPr id="18" name="Rectangle: Rounded Corners 17">
                <a:extLst>
                  <a:ext uri="{FF2B5EF4-FFF2-40B4-BE49-F238E27FC236}">
                    <a16:creationId xmlns:a16="http://schemas.microsoft.com/office/drawing/2014/main" id="{A3C24E70-8187-223D-AD2C-495F564567A2}"/>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9" name="Picture 18">
                <a:extLst>
                  <a:ext uri="{FF2B5EF4-FFF2-40B4-BE49-F238E27FC236}">
                    <a16:creationId xmlns:a16="http://schemas.microsoft.com/office/drawing/2014/main" id="{00E88469-BA4F-AB45-BEAF-F1994E7D04D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7" name="TextBox 34">
              <a:extLst>
                <a:ext uri="{FF2B5EF4-FFF2-40B4-BE49-F238E27FC236}">
                  <a16:creationId xmlns:a16="http://schemas.microsoft.com/office/drawing/2014/main" id="{29ED17C2-87E3-BC5C-B788-0BDB5BF0D1E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20" name="Group 19">
            <a:extLst>
              <a:ext uri="{FF2B5EF4-FFF2-40B4-BE49-F238E27FC236}">
                <a16:creationId xmlns:a16="http://schemas.microsoft.com/office/drawing/2014/main" id="{336EFB50-B7F8-A4A7-B961-72F69071A683}"/>
              </a:ext>
            </a:extLst>
          </p:cNvPr>
          <p:cNvGrpSpPr/>
          <p:nvPr/>
        </p:nvGrpSpPr>
        <p:grpSpPr>
          <a:xfrm>
            <a:off x="7303992" y="4662405"/>
            <a:ext cx="3850755" cy="1700806"/>
            <a:chOff x="2132467" y="2501311"/>
            <a:chExt cx="3850754" cy="1700807"/>
          </a:xfrm>
        </p:grpSpPr>
        <p:grpSp>
          <p:nvGrpSpPr>
            <p:cNvPr id="21" name="Group 20">
              <a:extLst>
                <a:ext uri="{FF2B5EF4-FFF2-40B4-BE49-F238E27FC236}">
                  <a16:creationId xmlns:a16="http://schemas.microsoft.com/office/drawing/2014/main" id="{0EFEFE12-49A7-FBF1-B68D-46AE13CA2228}"/>
                </a:ext>
              </a:extLst>
            </p:cNvPr>
            <p:cNvGrpSpPr/>
            <p:nvPr/>
          </p:nvGrpSpPr>
          <p:grpSpPr>
            <a:xfrm>
              <a:off x="2132467" y="2501311"/>
              <a:ext cx="3726918" cy="1700807"/>
              <a:chOff x="277034" y="1489257"/>
              <a:chExt cx="3726918" cy="1700807"/>
            </a:xfrm>
          </p:grpSpPr>
          <p:sp>
            <p:nvSpPr>
              <p:cNvPr id="23" name="Rectangle: Rounded Corners 22">
                <a:extLst>
                  <a:ext uri="{FF2B5EF4-FFF2-40B4-BE49-F238E27FC236}">
                    <a16:creationId xmlns:a16="http://schemas.microsoft.com/office/drawing/2014/main" id="{200DB2ED-243D-10BC-2EF4-FD55D300A5D1}"/>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4" name="Picture 23">
                <a:extLst>
                  <a:ext uri="{FF2B5EF4-FFF2-40B4-BE49-F238E27FC236}">
                    <a16:creationId xmlns:a16="http://schemas.microsoft.com/office/drawing/2014/main" id="{9EDF07A0-F003-4EBA-187A-59D2CEB2B6F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22" name="TextBox 34">
              <a:extLst>
                <a:ext uri="{FF2B5EF4-FFF2-40B4-BE49-F238E27FC236}">
                  <a16:creationId xmlns:a16="http://schemas.microsoft.com/office/drawing/2014/main" id="{87FC34CB-7B47-0FE0-039B-4E08EB5F1817}"/>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pic>
        <p:nvPicPr>
          <p:cNvPr id="25" name="Picture 24">
            <a:extLst>
              <a:ext uri="{FF2B5EF4-FFF2-40B4-BE49-F238E27FC236}">
                <a16:creationId xmlns:a16="http://schemas.microsoft.com/office/drawing/2014/main" id="{544CB7C6-F464-5192-232D-E1D9C4F273F9}"/>
              </a:ext>
            </a:extLst>
          </p:cNvPr>
          <p:cNvPicPr>
            <a:picLocks noChangeAspect="1"/>
          </p:cNvPicPr>
          <p:nvPr/>
        </p:nvPicPr>
        <p:blipFill>
          <a:blip r:embed="rId4"/>
          <a:stretch>
            <a:fillRect/>
          </a:stretch>
        </p:blipFill>
        <p:spPr>
          <a:xfrm>
            <a:off x="2995406" y="568762"/>
            <a:ext cx="6498899" cy="1828959"/>
          </a:xfrm>
          <a:prstGeom prst="rect">
            <a:avLst/>
          </a:prstGeom>
        </p:spPr>
      </p:pic>
      <p:sp>
        <p:nvSpPr>
          <p:cNvPr id="26" name="Rectangle 2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37402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333CAFB3-D99D-2E51-E190-E54EE685F660}"/>
              </a:ext>
            </a:extLst>
          </p:cNvPr>
          <p:cNvPicPr>
            <a:picLocks noChangeAspect="1"/>
          </p:cNvPicPr>
          <p:nvPr/>
        </p:nvPicPr>
        <p:blipFill>
          <a:blip r:embed="rId5"/>
          <a:stretch>
            <a:fillRect/>
          </a:stretch>
        </p:blipFill>
        <p:spPr>
          <a:xfrm>
            <a:off x="910327" y="1783711"/>
            <a:ext cx="6066046" cy="3023878"/>
          </a:xfrm>
          <a:prstGeom prst="rect">
            <a:avLst/>
          </a:prstGeom>
        </p:spPr>
      </p:pic>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987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7D19A983-6B83-0135-8F4B-00F69F81CDF8}"/>
              </a:ext>
            </a:extLst>
          </p:cNvPr>
          <p:cNvPicPr>
            <a:picLocks noChangeAspect="1"/>
          </p:cNvPicPr>
          <p:nvPr/>
        </p:nvPicPr>
        <p:blipFill>
          <a:blip r:embed="rId5"/>
          <a:stretch>
            <a:fillRect/>
          </a:stretch>
        </p:blipFill>
        <p:spPr>
          <a:xfrm>
            <a:off x="598263" y="1641976"/>
            <a:ext cx="6633023" cy="3078747"/>
          </a:xfrm>
          <a:prstGeom prst="rect">
            <a:avLst/>
          </a:prstGeom>
        </p:spPr>
      </p:pic>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090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C19ABB-78EB-CEC6-2824-3FBAFA7BA8C3}"/>
              </a:ext>
            </a:extLst>
          </p:cNvPr>
          <p:cNvSpPr/>
          <p:nvPr/>
        </p:nvSpPr>
        <p:spPr>
          <a:xfrm>
            <a:off x="614516" y="314633"/>
            <a:ext cx="10962967" cy="790267"/>
          </a:xfrm>
          <a:custGeom>
            <a:avLst/>
            <a:gdLst>
              <a:gd name="connsiteX0" fmla="*/ 0 w 10962967"/>
              <a:gd name="connsiteY0" fmla="*/ 131714 h 790267"/>
              <a:gd name="connsiteX1" fmla="*/ 131714 w 10962967"/>
              <a:gd name="connsiteY1" fmla="*/ 0 h 790267"/>
              <a:gd name="connsiteX2" fmla="*/ 10831253 w 10962967"/>
              <a:gd name="connsiteY2" fmla="*/ 0 h 790267"/>
              <a:gd name="connsiteX3" fmla="*/ 10962967 w 10962967"/>
              <a:gd name="connsiteY3" fmla="*/ 131714 h 790267"/>
              <a:gd name="connsiteX4" fmla="*/ 10962967 w 10962967"/>
              <a:gd name="connsiteY4" fmla="*/ 658553 h 790267"/>
              <a:gd name="connsiteX5" fmla="*/ 10831253 w 10962967"/>
              <a:gd name="connsiteY5" fmla="*/ 790267 h 790267"/>
              <a:gd name="connsiteX6" fmla="*/ 131714 w 10962967"/>
              <a:gd name="connsiteY6" fmla="*/ 790267 h 790267"/>
              <a:gd name="connsiteX7" fmla="*/ 0 w 10962967"/>
              <a:gd name="connsiteY7" fmla="*/ 658553 h 790267"/>
              <a:gd name="connsiteX8" fmla="*/ 0 w 10962967"/>
              <a:gd name="connsiteY8" fmla="*/ 131714 h 79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2967" h="790267" fill="none" extrusionOk="0">
                <a:moveTo>
                  <a:pt x="0" y="131714"/>
                </a:moveTo>
                <a:cubicBezTo>
                  <a:pt x="300" y="67081"/>
                  <a:pt x="62128" y="5301"/>
                  <a:pt x="131714" y="0"/>
                </a:cubicBezTo>
                <a:cubicBezTo>
                  <a:pt x="4752187" y="72427"/>
                  <a:pt x="8508773" y="61419"/>
                  <a:pt x="10831253" y="0"/>
                </a:cubicBezTo>
                <a:cubicBezTo>
                  <a:pt x="10902457" y="-10602"/>
                  <a:pt x="10953697" y="56166"/>
                  <a:pt x="10962967" y="131714"/>
                </a:cubicBezTo>
                <a:cubicBezTo>
                  <a:pt x="10967678" y="304339"/>
                  <a:pt x="10974211" y="602245"/>
                  <a:pt x="10962967" y="658553"/>
                </a:cubicBezTo>
                <a:cubicBezTo>
                  <a:pt x="10965516" y="718363"/>
                  <a:pt x="10902861" y="788994"/>
                  <a:pt x="10831253" y="790267"/>
                </a:cubicBezTo>
                <a:cubicBezTo>
                  <a:pt x="6188717" y="820094"/>
                  <a:pt x="4807435" y="710961"/>
                  <a:pt x="131714" y="790267"/>
                </a:cubicBezTo>
                <a:cubicBezTo>
                  <a:pt x="68254" y="789217"/>
                  <a:pt x="-11849" y="733640"/>
                  <a:pt x="0" y="658553"/>
                </a:cubicBezTo>
                <a:cubicBezTo>
                  <a:pt x="31375" y="434826"/>
                  <a:pt x="43747" y="186830"/>
                  <a:pt x="0" y="131714"/>
                </a:cubicBezTo>
                <a:close/>
              </a:path>
              <a:path w="10962967" h="790267" stroke="0" extrusionOk="0">
                <a:moveTo>
                  <a:pt x="0" y="131714"/>
                </a:moveTo>
                <a:cubicBezTo>
                  <a:pt x="6218" y="60665"/>
                  <a:pt x="62348" y="7038"/>
                  <a:pt x="131714" y="0"/>
                </a:cubicBezTo>
                <a:cubicBezTo>
                  <a:pt x="2694850" y="123000"/>
                  <a:pt x="8805051" y="-96860"/>
                  <a:pt x="10831253" y="0"/>
                </a:cubicBezTo>
                <a:cubicBezTo>
                  <a:pt x="10895847" y="-6211"/>
                  <a:pt x="10966021" y="52813"/>
                  <a:pt x="10962967" y="131714"/>
                </a:cubicBezTo>
                <a:cubicBezTo>
                  <a:pt x="10959472" y="206929"/>
                  <a:pt x="10961415" y="534964"/>
                  <a:pt x="10962967" y="658553"/>
                </a:cubicBezTo>
                <a:cubicBezTo>
                  <a:pt x="10962030" y="731637"/>
                  <a:pt x="10899751" y="789572"/>
                  <a:pt x="10831253" y="790267"/>
                </a:cubicBezTo>
                <a:cubicBezTo>
                  <a:pt x="7292353" y="629560"/>
                  <a:pt x="4642030" y="829934"/>
                  <a:pt x="131714" y="790267"/>
                </a:cubicBezTo>
                <a:cubicBezTo>
                  <a:pt x="49761" y="788407"/>
                  <a:pt x="-2438" y="730193"/>
                  <a:pt x="0" y="658553"/>
                </a:cubicBezTo>
                <a:cubicBezTo>
                  <a:pt x="-16914" y="570975"/>
                  <a:pt x="-28290" y="199278"/>
                  <a:pt x="0" y="131714"/>
                </a:cubicBezTo>
                <a:close/>
              </a:path>
            </a:pathLst>
          </a:custGeom>
          <a:solidFill>
            <a:schemeClr val="bg1"/>
          </a:solidFill>
          <a:ln w="57150">
            <a:solidFill>
              <a:srgbClr val="FFC000"/>
            </a:solidFill>
            <a:prstDash val="sys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xem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chuyện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cổ</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tích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Cô</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bé</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quàng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khăn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đỏ</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15">
            <a:extLst>
              <a:ext uri="{FF2B5EF4-FFF2-40B4-BE49-F238E27FC236}">
                <a16:creationId xmlns:a16="http://schemas.microsoft.com/office/drawing/2014/main" id="{89705A68-9EE9-281A-184B-BB6914018FD3}"/>
              </a:ext>
            </a:extLst>
          </p:cNvPr>
          <p:cNvPicPr>
            <a:picLocks noChangeAspect="1"/>
          </p:cNvPicPr>
          <p:nvPr/>
        </p:nvPicPr>
        <p:blipFill>
          <a:blip r:embed="rId4"/>
          <a:srcRect/>
          <a:stretch>
            <a:fillRect/>
          </a:stretch>
        </p:blipFill>
        <p:spPr>
          <a:xfrm>
            <a:off x="223721" y="56535"/>
            <a:ext cx="781590" cy="765958"/>
          </a:xfrm>
          <a:prstGeom prst="rect">
            <a:avLst/>
          </a:prstGeom>
        </p:spPr>
      </p:pic>
      <p:pic>
        <p:nvPicPr>
          <p:cNvPr id="9" name="Picture 8">
            <a:extLst>
              <a:ext uri="{FF2B5EF4-FFF2-40B4-BE49-F238E27FC236}">
                <a16:creationId xmlns:a16="http://schemas.microsoft.com/office/drawing/2014/main" id="{B685FA96-4021-A511-750C-C3C2402E42A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6916993" y="2556387"/>
            <a:ext cx="5914718" cy="4731774"/>
          </a:xfrm>
          <a:prstGeom prst="rect">
            <a:avLst/>
          </a:prstGeom>
        </p:spPr>
      </p:pic>
      <p:pic>
        <p:nvPicPr>
          <p:cNvPr id="4" name="Cô bé quàng khăn đỏ">
            <a:hlinkClick r:id="" action="ppaction://media"/>
            <a:extLst>
              <a:ext uri="{FF2B5EF4-FFF2-40B4-BE49-F238E27FC236}">
                <a16:creationId xmlns:a16="http://schemas.microsoft.com/office/drawing/2014/main" id="{084253AF-CD0C-6C70-F625-A2F85EAF06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7692" y="1790700"/>
            <a:ext cx="8602133" cy="483870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37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7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6350" y="447676"/>
            <a:ext cx="10559229" cy="4219574"/>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1552575" y="576782"/>
            <a:ext cx="9868515" cy="2554545"/>
          </a:xfrm>
          <a:prstGeom prst="rect">
            <a:avLst/>
          </a:prstGeom>
          <a:noFill/>
        </p:spPr>
        <p:txBody>
          <a:bodyPr wrap="square">
            <a:spAutoFit/>
          </a:bodyPr>
          <a:lstStyle/>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Chọn </a:t>
            </a:r>
            <a:r>
              <a:rPr lang="vi-VN" sz="3200" b="1" i="1" dirty="0">
                <a:solidFill>
                  <a:srgbClr val="0070C0"/>
                </a:solidFill>
                <a:latin typeface="Calibri" panose="020F0502020204030204" pitchFamily="34" charset="0"/>
                <a:ea typeface="Calibri" panose="020F0502020204030204" pitchFamily="34" charset="0"/>
                <a:cs typeface="Calibri" panose="020F0502020204030204" pitchFamily="34" charset="0"/>
              </a:rPr>
              <a:t>một trong những để dưới đây:</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1: Kể lại một câu chuyện cổ tích mà em yêu thích.</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2: Kể lại một câu chuyện mà em đã đọc trong sách giáo khoa Tiếng Việt.</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3: Kể lại một câu chuyện có nhân vật chính là trẻ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403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1A0770B4-8916-A200-9DB4-8E77C850E5E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393823" y="1783645"/>
            <a:ext cx="7489823" cy="5074355"/>
          </a:xfrm>
          <a:prstGeom prst="rect">
            <a:avLst/>
          </a:prstGeom>
        </p:spPr>
      </p:pic>
      <p:sp>
        <p:nvSpPr>
          <p:cNvPr id="10" name="TextBox 9">
            <a:extLst>
              <a:ext uri="{FF2B5EF4-FFF2-40B4-BE49-F238E27FC236}">
                <a16:creationId xmlns:a16="http://schemas.microsoft.com/office/drawing/2014/main" id="{90231AEB-556D-EB21-39EF-D0447515F85D}"/>
              </a:ext>
            </a:extLst>
          </p:cNvPr>
          <p:cNvSpPr txBox="1"/>
          <p:nvPr/>
        </p:nvSpPr>
        <p:spPr>
          <a:xfrm>
            <a:off x="3804469" y="22320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Chuẩn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bị</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3" name="Picture 2">
            <a:extLst>
              <a:ext uri="{FF2B5EF4-FFF2-40B4-BE49-F238E27FC236}">
                <a16:creationId xmlns:a16="http://schemas.microsoft.com/office/drawing/2014/main" id="{858EA465-B143-559E-F62B-98A0C53A7357}"/>
              </a:ext>
            </a:extLst>
          </p:cNvPr>
          <p:cNvPicPr>
            <a:picLocks noChangeAspect="1"/>
          </p:cNvPicPr>
          <p:nvPr/>
        </p:nvPicPr>
        <p:blipFill>
          <a:blip r:embed="rId4"/>
          <a:stretch>
            <a:fillRect/>
          </a:stretch>
        </p:blipFill>
        <p:spPr>
          <a:xfrm>
            <a:off x="4276907" y="1179880"/>
            <a:ext cx="4590686" cy="177409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77855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D3963E0-5AFC-614F-8088-4F16668D121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7396315" y="2939845"/>
            <a:ext cx="5435395" cy="4348316"/>
          </a:xfrm>
          <a:prstGeom prst="rect">
            <a:avLst/>
          </a:prstGeom>
        </p:spPr>
      </p:pic>
      <p:sp>
        <p:nvSpPr>
          <p:cNvPr id="7" name="Rectangle: Rounded Corners 6">
            <a:extLst>
              <a:ext uri="{FF2B5EF4-FFF2-40B4-BE49-F238E27FC236}">
                <a16:creationId xmlns:a16="http://schemas.microsoft.com/office/drawing/2014/main" id="{8E9611FF-559D-9322-D2AC-E297A66F634D}"/>
              </a:ext>
            </a:extLst>
          </p:cNvPr>
          <p:cNvSpPr/>
          <p:nvPr/>
        </p:nvSpPr>
        <p:spPr>
          <a:xfrm>
            <a:off x="828675" y="1638300"/>
            <a:ext cx="9315450" cy="1427339"/>
          </a:xfrm>
          <a:custGeom>
            <a:avLst/>
            <a:gdLst>
              <a:gd name="connsiteX0" fmla="*/ 0 w 9315450"/>
              <a:gd name="connsiteY0" fmla="*/ 237895 h 1427339"/>
              <a:gd name="connsiteX1" fmla="*/ 237895 w 9315450"/>
              <a:gd name="connsiteY1" fmla="*/ 0 h 1427339"/>
              <a:gd name="connsiteX2" fmla="*/ 9077555 w 9315450"/>
              <a:gd name="connsiteY2" fmla="*/ 0 h 1427339"/>
              <a:gd name="connsiteX3" fmla="*/ 9315450 w 9315450"/>
              <a:gd name="connsiteY3" fmla="*/ 237895 h 1427339"/>
              <a:gd name="connsiteX4" fmla="*/ 9315450 w 9315450"/>
              <a:gd name="connsiteY4" fmla="*/ 1189444 h 1427339"/>
              <a:gd name="connsiteX5" fmla="*/ 9077555 w 9315450"/>
              <a:gd name="connsiteY5" fmla="*/ 1427339 h 1427339"/>
              <a:gd name="connsiteX6" fmla="*/ 237895 w 9315450"/>
              <a:gd name="connsiteY6" fmla="*/ 1427339 h 1427339"/>
              <a:gd name="connsiteX7" fmla="*/ 0 w 9315450"/>
              <a:gd name="connsiteY7" fmla="*/ 1189444 h 1427339"/>
              <a:gd name="connsiteX8" fmla="*/ 0 w 931545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5450" h="1427339" fill="none" extrusionOk="0">
                <a:moveTo>
                  <a:pt x="0" y="237895"/>
                </a:moveTo>
                <a:cubicBezTo>
                  <a:pt x="-8618" y="126334"/>
                  <a:pt x="105861" y="13012"/>
                  <a:pt x="237895" y="0"/>
                </a:cubicBezTo>
                <a:cubicBezTo>
                  <a:pt x="2692591" y="53328"/>
                  <a:pt x="7904057" y="17429"/>
                  <a:pt x="9077555" y="0"/>
                </a:cubicBezTo>
                <a:cubicBezTo>
                  <a:pt x="9204884" y="-2842"/>
                  <a:pt x="9320640" y="92526"/>
                  <a:pt x="9315450" y="237895"/>
                </a:cubicBezTo>
                <a:cubicBezTo>
                  <a:pt x="9324521" y="457329"/>
                  <a:pt x="9232126" y="966457"/>
                  <a:pt x="9315450" y="1189444"/>
                </a:cubicBezTo>
                <a:cubicBezTo>
                  <a:pt x="9307225" y="1333859"/>
                  <a:pt x="9212981" y="1431280"/>
                  <a:pt x="9077555" y="1427339"/>
                </a:cubicBezTo>
                <a:cubicBezTo>
                  <a:pt x="6554707" y="1354080"/>
                  <a:pt x="1771415" y="1440337"/>
                  <a:pt x="237895" y="1427339"/>
                </a:cubicBezTo>
                <a:cubicBezTo>
                  <a:pt x="83463" y="1427171"/>
                  <a:pt x="12348" y="1311565"/>
                  <a:pt x="0" y="1189444"/>
                </a:cubicBezTo>
                <a:cubicBezTo>
                  <a:pt x="62272" y="736243"/>
                  <a:pt x="-28165" y="385095"/>
                  <a:pt x="0" y="237895"/>
                </a:cubicBezTo>
                <a:close/>
              </a:path>
              <a:path w="9315450" h="1427339" stroke="0" extrusionOk="0">
                <a:moveTo>
                  <a:pt x="0" y="237895"/>
                </a:moveTo>
                <a:cubicBezTo>
                  <a:pt x="-11731" y="96097"/>
                  <a:pt x="110626" y="11336"/>
                  <a:pt x="237895" y="0"/>
                </a:cubicBezTo>
                <a:cubicBezTo>
                  <a:pt x="2184539" y="-106828"/>
                  <a:pt x="7195779" y="-116700"/>
                  <a:pt x="9077555" y="0"/>
                </a:cubicBezTo>
                <a:cubicBezTo>
                  <a:pt x="9214790" y="21226"/>
                  <a:pt x="9314859" y="108854"/>
                  <a:pt x="9315450" y="237895"/>
                </a:cubicBezTo>
                <a:cubicBezTo>
                  <a:pt x="9399999" y="385149"/>
                  <a:pt x="9342472" y="1071051"/>
                  <a:pt x="9315450" y="1189444"/>
                </a:cubicBezTo>
                <a:cubicBezTo>
                  <a:pt x="9334018" y="1319282"/>
                  <a:pt x="9206505" y="1416289"/>
                  <a:pt x="9077555" y="1427339"/>
                </a:cubicBezTo>
                <a:cubicBezTo>
                  <a:pt x="6384609" y="1326836"/>
                  <a:pt x="1134077"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4472C4">
                    <a:lumMod val="50000"/>
                  </a:srgbClr>
                </a:solidFill>
                <a:latin typeface="Calibri" panose="020F0502020204030204"/>
              </a:rPr>
              <a:t>Em muốn kể lại câu chuyện nào? Em đã đọc hay được nghe kể câu chuyện đó?</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937AF62-5F36-3527-5B1E-46F5F43B9EF5}"/>
              </a:ext>
            </a:extLst>
          </p:cNvPr>
          <p:cNvSpPr/>
          <p:nvPr/>
        </p:nvSpPr>
        <p:spPr>
          <a:xfrm>
            <a:off x="561975" y="3629025"/>
            <a:ext cx="8763000" cy="1427339"/>
          </a:xfrm>
          <a:custGeom>
            <a:avLst/>
            <a:gdLst>
              <a:gd name="connsiteX0" fmla="*/ 0 w 8763000"/>
              <a:gd name="connsiteY0" fmla="*/ 237895 h 1427339"/>
              <a:gd name="connsiteX1" fmla="*/ 237895 w 8763000"/>
              <a:gd name="connsiteY1" fmla="*/ 0 h 1427339"/>
              <a:gd name="connsiteX2" fmla="*/ 8525105 w 8763000"/>
              <a:gd name="connsiteY2" fmla="*/ 0 h 1427339"/>
              <a:gd name="connsiteX3" fmla="*/ 8763000 w 8763000"/>
              <a:gd name="connsiteY3" fmla="*/ 237895 h 1427339"/>
              <a:gd name="connsiteX4" fmla="*/ 8763000 w 8763000"/>
              <a:gd name="connsiteY4" fmla="*/ 1189444 h 1427339"/>
              <a:gd name="connsiteX5" fmla="*/ 8525105 w 8763000"/>
              <a:gd name="connsiteY5" fmla="*/ 1427339 h 1427339"/>
              <a:gd name="connsiteX6" fmla="*/ 237895 w 8763000"/>
              <a:gd name="connsiteY6" fmla="*/ 1427339 h 1427339"/>
              <a:gd name="connsiteX7" fmla="*/ 0 w 8763000"/>
              <a:gd name="connsiteY7" fmla="*/ 1189444 h 1427339"/>
              <a:gd name="connsiteX8" fmla="*/ 0 w 876300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0" h="1427339" fill="none" extrusionOk="0">
                <a:moveTo>
                  <a:pt x="0" y="237895"/>
                </a:moveTo>
                <a:cubicBezTo>
                  <a:pt x="-8618" y="126334"/>
                  <a:pt x="105861" y="13012"/>
                  <a:pt x="237895" y="0"/>
                </a:cubicBezTo>
                <a:cubicBezTo>
                  <a:pt x="2188911" y="53328"/>
                  <a:pt x="7397972" y="17429"/>
                  <a:pt x="8525105" y="0"/>
                </a:cubicBezTo>
                <a:cubicBezTo>
                  <a:pt x="8652434" y="-2842"/>
                  <a:pt x="8768190" y="92526"/>
                  <a:pt x="8763000" y="237895"/>
                </a:cubicBezTo>
                <a:cubicBezTo>
                  <a:pt x="8772071" y="457329"/>
                  <a:pt x="8679676" y="966457"/>
                  <a:pt x="8763000" y="1189444"/>
                </a:cubicBezTo>
                <a:cubicBezTo>
                  <a:pt x="8754775" y="1333859"/>
                  <a:pt x="8660531" y="1431280"/>
                  <a:pt x="8525105" y="1427339"/>
                </a:cubicBezTo>
                <a:cubicBezTo>
                  <a:pt x="5407882" y="1354080"/>
                  <a:pt x="2379480" y="1440337"/>
                  <a:pt x="237895" y="1427339"/>
                </a:cubicBezTo>
                <a:cubicBezTo>
                  <a:pt x="83463" y="1427171"/>
                  <a:pt x="12348" y="1311565"/>
                  <a:pt x="0" y="1189444"/>
                </a:cubicBezTo>
                <a:cubicBezTo>
                  <a:pt x="62272" y="736243"/>
                  <a:pt x="-28165" y="385095"/>
                  <a:pt x="0" y="237895"/>
                </a:cubicBezTo>
                <a:close/>
              </a:path>
              <a:path w="8763000" h="1427339" stroke="0" extrusionOk="0">
                <a:moveTo>
                  <a:pt x="0" y="237895"/>
                </a:moveTo>
                <a:cubicBezTo>
                  <a:pt x="-11731" y="96097"/>
                  <a:pt x="110626" y="11336"/>
                  <a:pt x="237895" y="0"/>
                </a:cubicBezTo>
                <a:cubicBezTo>
                  <a:pt x="3008774" y="-106828"/>
                  <a:pt x="7134799" y="-116700"/>
                  <a:pt x="8525105" y="0"/>
                </a:cubicBezTo>
                <a:cubicBezTo>
                  <a:pt x="8662340" y="21226"/>
                  <a:pt x="8762409" y="108854"/>
                  <a:pt x="8763000" y="237895"/>
                </a:cubicBezTo>
                <a:cubicBezTo>
                  <a:pt x="8847549" y="385149"/>
                  <a:pt x="8790022" y="1071051"/>
                  <a:pt x="8763000" y="1189444"/>
                </a:cubicBezTo>
                <a:cubicBezTo>
                  <a:pt x="8781568" y="1319282"/>
                  <a:pt x="8654055" y="1416289"/>
                  <a:pt x="8525105" y="1427339"/>
                </a:cubicBezTo>
                <a:cubicBezTo>
                  <a:pt x="5902204" y="1326836"/>
                  <a:pt x="3070242"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4472C4">
                    <a:lumMod val="50000"/>
                  </a:srgbClr>
                </a:solidFill>
                <a:latin typeface="Calibri" panose="020F0502020204030204"/>
              </a:rPr>
              <a:t>Trong câu chuyện có những sự việc nào? Trình tự của các sự việc đó ra sao?</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43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ED22C04D-F9AA-4217-22B7-68D41D5447F3}"/>
              </a:ext>
            </a:extLst>
          </p:cNvPr>
          <p:cNvPicPr>
            <a:picLocks noChangeAspect="1"/>
          </p:cNvPicPr>
          <p:nvPr/>
        </p:nvPicPr>
        <p:blipFill>
          <a:blip r:embed="rId3"/>
          <a:stretch>
            <a:fillRect/>
          </a:stretch>
        </p:blipFill>
        <p:spPr>
          <a:xfrm>
            <a:off x="1368535" y="465085"/>
            <a:ext cx="9169179" cy="2670279"/>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0771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737794" y="21558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Lập</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3048000"/>
            <a:ext cx="4651635" cy="4119692"/>
          </a:xfrm>
          <a:prstGeom prst="rect">
            <a:avLst/>
          </a:prstGeom>
        </p:spPr>
      </p:pic>
      <p:pic>
        <p:nvPicPr>
          <p:cNvPr id="5" name="Picture 4">
            <a:extLst>
              <a:ext uri="{FF2B5EF4-FFF2-40B4-BE49-F238E27FC236}">
                <a16:creationId xmlns:a16="http://schemas.microsoft.com/office/drawing/2014/main" id="{298E26B0-D4EB-C6EA-0B0E-4B105DF99819}"/>
              </a:ext>
            </a:extLst>
          </p:cNvPr>
          <p:cNvPicPr>
            <a:picLocks noChangeAspect="1"/>
          </p:cNvPicPr>
          <p:nvPr/>
        </p:nvPicPr>
        <p:blipFill>
          <a:blip r:embed="rId4"/>
          <a:stretch>
            <a:fillRect/>
          </a:stretch>
        </p:blipFill>
        <p:spPr>
          <a:xfrm>
            <a:off x="4663997" y="970330"/>
            <a:ext cx="4730906" cy="177409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578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8CA7F6B-7D8F-2593-E84E-09562A0A1C71}"/>
              </a:ext>
            </a:extLst>
          </p:cNvPr>
          <p:cNvSpPr/>
          <p:nvPr/>
        </p:nvSpPr>
        <p:spPr>
          <a:xfrm>
            <a:off x="1192466" y="196625"/>
            <a:ext cx="9827344" cy="1346425"/>
          </a:xfrm>
          <a:custGeom>
            <a:avLst/>
            <a:gdLst>
              <a:gd name="connsiteX0" fmla="*/ 0 w 9827344"/>
              <a:gd name="connsiteY0" fmla="*/ 224409 h 1346425"/>
              <a:gd name="connsiteX1" fmla="*/ 224409 w 9827344"/>
              <a:gd name="connsiteY1" fmla="*/ 0 h 1346425"/>
              <a:gd name="connsiteX2" fmla="*/ 9602935 w 9827344"/>
              <a:gd name="connsiteY2" fmla="*/ 0 h 1346425"/>
              <a:gd name="connsiteX3" fmla="*/ 9827344 w 9827344"/>
              <a:gd name="connsiteY3" fmla="*/ 224409 h 1346425"/>
              <a:gd name="connsiteX4" fmla="*/ 9827344 w 9827344"/>
              <a:gd name="connsiteY4" fmla="*/ 1122016 h 1346425"/>
              <a:gd name="connsiteX5" fmla="*/ 9602935 w 9827344"/>
              <a:gd name="connsiteY5" fmla="*/ 1346425 h 1346425"/>
              <a:gd name="connsiteX6" fmla="*/ 224409 w 9827344"/>
              <a:gd name="connsiteY6" fmla="*/ 1346425 h 1346425"/>
              <a:gd name="connsiteX7" fmla="*/ 0 w 9827344"/>
              <a:gd name="connsiteY7" fmla="*/ 1122016 h 1346425"/>
              <a:gd name="connsiteX8" fmla="*/ 0 w 9827344"/>
              <a:gd name="connsiteY8" fmla="*/ 224409 h 13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346425" fill="none" extrusionOk="0">
                <a:moveTo>
                  <a:pt x="0" y="224409"/>
                </a:moveTo>
                <a:cubicBezTo>
                  <a:pt x="-1473" y="90255"/>
                  <a:pt x="102789" y="1690"/>
                  <a:pt x="224409" y="0"/>
                </a:cubicBezTo>
                <a:cubicBezTo>
                  <a:pt x="2764057" y="125183"/>
                  <a:pt x="8413772" y="116654"/>
                  <a:pt x="9602935" y="0"/>
                </a:cubicBezTo>
                <a:cubicBezTo>
                  <a:pt x="9745281" y="4215"/>
                  <a:pt x="9841326" y="91750"/>
                  <a:pt x="9827344" y="224409"/>
                </a:cubicBezTo>
                <a:cubicBezTo>
                  <a:pt x="9901036" y="388035"/>
                  <a:pt x="9841237" y="910477"/>
                  <a:pt x="9827344" y="1122016"/>
                </a:cubicBezTo>
                <a:cubicBezTo>
                  <a:pt x="9813383" y="1257205"/>
                  <a:pt x="9741591" y="1333725"/>
                  <a:pt x="9602935" y="1346425"/>
                </a:cubicBezTo>
                <a:cubicBezTo>
                  <a:pt x="7307893" y="1231567"/>
                  <a:pt x="2872223" y="1194348"/>
                  <a:pt x="224409" y="1346425"/>
                </a:cubicBezTo>
                <a:cubicBezTo>
                  <a:pt x="97255" y="1368753"/>
                  <a:pt x="3224" y="1254933"/>
                  <a:pt x="0" y="1122016"/>
                </a:cubicBezTo>
                <a:cubicBezTo>
                  <a:pt x="78749" y="704460"/>
                  <a:pt x="68454" y="440127"/>
                  <a:pt x="0" y="224409"/>
                </a:cubicBezTo>
                <a:close/>
              </a:path>
              <a:path w="9827344" h="1346425" stroke="0" extrusionOk="0">
                <a:moveTo>
                  <a:pt x="0" y="224409"/>
                </a:moveTo>
                <a:cubicBezTo>
                  <a:pt x="-1639" y="97640"/>
                  <a:pt x="96185" y="-18634"/>
                  <a:pt x="224409" y="0"/>
                </a:cubicBezTo>
                <a:cubicBezTo>
                  <a:pt x="3587959" y="113521"/>
                  <a:pt x="7331198" y="20216"/>
                  <a:pt x="9602935" y="0"/>
                </a:cubicBezTo>
                <a:cubicBezTo>
                  <a:pt x="9728560" y="7436"/>
                  <a:pt x="9836446" y="119280"/>
                  <a:pt x="9827344" y="224409"/>
                </a:cubicBezTo>
                <a:cubicBezTo>
                  <a:pt x="9905210" y="339598"/>
                  <a:pt x="9760308" y="812174"/>
                  <a:pt x="9827344" y="1122016"/>
                </a:cubicBezTo>
                <a:cubicBezTo>
                  <a:pt x="9830541" y="1228711"/>
                  <a:pt x="9740709" y="1351379"/>
                  <a:pt x="9602935" y="1346425"/>
                </a:cubicBezTo>
                <a:cubicBezTo>
                  <a:pt x="7050557" y="1388446"/>
                  <a:pt x="2992477" y="1330235"/>
                  <a:pt x="224409" y="1346425"/>
                </a:cubicBezTo>
                <a:cubicBezTo>
                  <a:pt x="84774" y="1340216"/>
                  <a:pt x="-301" y="1242755"/>
                  <a:pt x="0" y="1122016"/>
                </a:cubicBezTo>
                <a:cubicBezTo>
                  <a:pt x="1825" y="869918"/>
                  <a:pt x="21150" y="406769"/>
                  <a:pt x="0" y="224409"/>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ask="http://schemas.microsoft.com/office/drawing/2018/sketchyshapes" sd="3297954062">
                  <a:prstGeom prst="roundRect">
                    <a:avLst/>
                  </a:prstGeom>
                  <ask:type>
                    <ask:lineSketchCurved/>
                  </ask:type>
                </ask:lineSketchStyleProps>
              </a:ext>
            </a:extLst>
          </a:ln>
          <a:effectLst/>
        </p:spPr>
        <p:txBody>
          <a:bodyPr rtlCol="0" anchor="ctr"/>
          <a:lstStyle/>
          <a:p>
            <a:pPr lvl="0" algn="ctr">
              <a:defRPr/>
            </a:pPr>
            <a:r>
              <a:rPr lang="en-US" sz="3600" b="1" kern="0" dirty="0">
                <a:solidFill>
                  <a:srgbClr val="FF0000"/>
                </a:solidFill>
                <a:latin typeface="Calibri" panose="020F0502020204030204"/>
                <a:cs typeface="Calibri" panose="020F0502020204030204" pitchFamily="34" charset="0"/>
              </a:rPr>
              <a:t>L</a:t>
            </a:r>
            <a:r>
              <a:rPr lang="vi-VN" sz="3600" b="1" kern="0" dirty="0">
                <a:solidFill>
                  <a:srgbClr val="FF0000"/>
                </a:solidFill>
                <a:latin typeface="Calibri" panose="020F0502020204030204"/>
                <a:cs typeface="Calibri" panose="020F0502020204030204" pitchFamily="34" charset="0"/>
              </a:rPr>
              <a:t>ập dàn ý dựa vào nội dung đã chuẩn bị. Tham khảo gợi ý dưới đây:</a:t>
            </a:r>
            <a:endPar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Calibri" panose="020F0502020204030204" pitchFamily="34" charset="0"/>
            </a:endParaRPr>
          </a:p>
        </p:txBody>
      </p:sp>
      <p:pic>
        <p:nvPicPr>
          <p:cNvPr id="6" name="Hình ảnh 11">
            <a:extLst>
              <a:ext uri="{FF2B5EF4-FFF2-40B4-BE49-F238E27FC236}">
                <a16:creationId xmlns:a16="http://schemas.microsoft.com/office/drawing/2014/main" id="{B22749AB-E2B8-F225-A462-785D4C7A8CCD}"/>
              </a:ext>
            </a:extLst>
          </p:cNvPr>
          <p:cNvPicPr>
            <a:picLocks noChangeAspect="1"/>
          </p:cNvPicPr>
          <p:nvPr/>
        </p:nvPicPr>
        <p:blipFill>
          <a:blip r:embed="rId2"/>
          <a:stretch>
            <a:fillRect/>
          </a:stretch>
        </p:blipFill>
        <p:spPr>
          <a:xfrm>
            <a:off x="-334748" y="-274996"/>
            <a:ext cx="2350054" cy="2212508"/>
          </a:xfrm>
          <a:prstGeom prst="rect">
            <a:avLst/>
          </a:prstGeom>
        </p:spPr>
      </p:pic>
      <p:pic>
        <p:nvPicPr>
          <p:cNvPr id="7" name="Picture 6">
            <a:extLst>
              <a:ext uri="{FF2B5EF4-FFF2-40B4-BE49-F238E27FC236}">
                <a16:creationId xmlns:a16="http://schemas.microsoft.com/office/drawing/2014/main" id="{74036BC7-4AA4-91AD-C00C-88D8DB5079C4}"/>
              </a:ext>
            </a:extLst>
          </p:cNvPr>
          <p:cNvPicPr>
            <a:picLocks noChangeAspect="1"/>
          </p:cNvPicPr>
          <p:nvPr/>
        </p:nvPicPr>
        <p:blipFill>
          <a:blip r:embed="rId3"/>
          <a:stretch>
            <a:fillRect/>
          </a:stretch>
        </p:blipFill>
        <p:spPr>
          <a:xfrm>
            <a:off x="7739740" y="2276475"/>
            <a:ext cx="5056761" cy="4903698"/>
          </a:xfrm>
          <a:prstGeom prst="rect">
            <a:avLst/>
          </a:prstGeom>
        </p:spPr>
      </p:pic>
      <p:graphicFrame>
        <p:nvGraphicFramePr>
          <p:cNvPr id="9" name="Table 9">
            <a:extLst>
              <a:ext uri="{FF2B5EF4-FFF2-40B4-BE49-F238E27FC236}">
                <a16:creationId xmlns:a16="http://schemas.microsoft.com/office/drawing/2014/main" id="{32DD6FA7-50A0-225B-763B-6B4317E37798}"/>
              </a:ext>
            </a:extLst>
          </p:cNvPr>
          <p:cNvGraphicFramePr>
            <a:graphicFrameLocks noGrp="1"/>
          </p:cNvGraphicFramePr>
          <p:nvPr>
            <p:extLst>
              <p:ext uri="{D42A27DB-BD31-4B8C-83A1-F6EECF244321}">
                <p14:modId xmlns:p14="http://schemas.microsoft.com/office/powerpoint/2010/main" val="3447057367"/>
              </p:ext>
            </p:extLst>
          </p:nvPr>
        </p:nvGraphicFramePr>
        <p:xfrm>
          <a:off x="565149" y="1743075"/>
          <a:ext cx="8893176" cy="4686300"/>
        </p:xfrm>
        <a:graphic>
          <a:graphicData uri="http://schemas.openxmlformats.org/drawingml/2006/table">
            <a:tbl>
              <a:tblPr firstRow="1" bandRow="1">
                <a:tableStyleId>{21E4AEA4-8DFA-4A89-87EB-49C32662AFE0}</a:tableStyleId>
              </a:tblPr>
              <a:tblGrid>
                <a:gridCol w="1872430">
                  <a:extLst>
                    <a:ext uri="{9D8B030D-6E8A-4147-A177-3AD203B41FA5}">
                      <a16:colId xmlns:a16="http://schemas.microsoft.com/office/drawing/2014/main" val="652031292"/>
                    </a:ext>
                  </a:extLst>
                </a:gridCol>
                <a:gridCol w="7020746">
                  <a:extLst>
                    <a:ext uri="{9D8B030D-6E8A-4147-A177-3AD203B41FA5}">
                      <a16:colId xmlns:a16="http://schemas.microsoft.com/office/drawing/2014/main" val="3865785385"/>
                    </a:ext>
                  </a:extLst>
                </a:gridCol>
              </a:tblGrid>
              <a:tr h="1038225">
                <a:tc>
                  <a:txBody>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1426735"/>
                  </a:ext>
                </a:extLst>
              </a:tr>
              <a:tr h="1495425">
                <a:tc>
                  <a:txBody>
                    <a:bodyPr/>
                    <a:lstStyle/>
                    <a:p>
                      <a:r>
                        <a:rPr lang="en-US" sz="3200" b="1" dirty="0" err="1">
                          <a:solidFill>
                            <a:srgbClr val="002060"/>
                          </a:solidFill>
                        </a:rPr>
                        <a:t>Thân</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50271214"/>
                  </a:ext>
                </a:extLst>
              </a:tr>
              <a:tr h="2152650">
                <a:tc>
                  <a:txBody>
                    <a:bodyPr/>
                    <a:lstStyle/>
                    <a:p>
                      <a:r>
                        <a:rPr lang="en-US" sz="3200" b="1" dirty="0" err="1">
                          <a:solidFill>
                            <a:srgbClr val="002060"/>
                          </a:solidFill>
                        </a:rPr>
                        <a:t>Kết</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03917472"/>
                  </a:ext>
                </a:extLst>
              </a:tr>
            </a:tbl>
          </a:graphicData>
        </a:graphic>
      </p:graphicFrame>
      <p:sp>
        <p:nvSpPr>
          <p:cNvPr id="10" name="TextBox 9">
            <a:extLst>
              <a:ext uri="{FF2B5EF4-FFF2-40B4-BE49-F238E27FC236}">
                <a16:creationId xmlns:a16="http://schemas.microsoft.com/office/drawing/2014/main" id="{D99195D6-BB05-1E41-BF39-FAB07C4F3516}"/>
              </a:ext>
            </a:extLst>
          </p:cNvPr>
          <p:cNvSpPr txBox="1"/>
          <p:nvPr/>
        </p:nvSpPr>
        <p:spPr>
          <a:xfrm>
            <a:off x="2619375" y="1752600"/>
            <a:ext cx="6648450" cy="1077218"/>
          </a:xfrm>
          <a:prstGeom prst="rect">
            <a:avLst/>
          </a:prstGeom>
          <a:noFill/>
        </p:spPr>
        <p:txBody>
          <a:bodyPr wrap="square" rtlCol="0">
            <a:spAutoFit/>
          </a:bodyPr>
          <a:lstStyle/>
          <a:p>
            <a:r>
              <a:rPr lang="en-US" sz="3200" b="1" dirty="0" err="1"/>
              <a:t>Giới</a:t>
            </a:r>
            <a:r>
              <a:rPr lang="en-US" sz="3200" b="1" dirty="0"/>
              <a:t> </a:t>
            </a:r>
            <a:r>
              <a:rPr lang="en-US" sz="3200" b="1" dirty="0" err="1"/>
              <a:t>thiệu</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cách</a:t>
            </a:r>
            <a:r>
              <a:rPr lang="en-US" sz="3200" b="1" dirty="0"/>
              <a:t> </a:t>
            </a:r>
            <a:r>
              <a:rPr lang="en-US" sz="3200" b="1" dirty="0" err="1"/>
              <a:t>mở</a:t>
            </a:r>
            <a:r>
              <a:rPr lang="en-US" sz="3200" b="1" dirty="0"/>
              <a:t> </a:t>
            </a:r>
            <a:r>
              <a:rPr lang="en-US" sz="3200" b="1" dirty="0" err="1"/>
              <a:t>bài</a:t>
            </a:r>
            <a:r>
              <a:rPr lang="en-US" sz="3200" b="1" dirty="0"/>
              <a:t> </a:t>
            </a:r>
            <a:r>
              <a:rPr lang="en-US" sz="3200" b="1" dirty="0" err="1"/>
              <a:t>trực</a:t>
            </a:r>
            <a:r>
              <a:rPr lang="en-US" sz="3200" b="1" dirty="0"/>
              <a:t> </a:t>
            </a:r>
            <a:r>
              <a:rPr lang="en-US" sz="3200" b="1" dirty="0" err="1"/>
              <a:t>tiếp</a:t>
            </a:r>
            <a:r>
              <a:rPr lang="en-US" sz="3200" b="1" dirty="0"/>
              <a:t> </a:t>
            </a:r>
            <a:r>
              <a:rPr lang="en-US" sz="3200" b="1" dirty="0" err="1"/>
              <a:t>hoặc</a:t>
            </a:r>
            <a:r>
              <a:rPr lang="en-US" sz="3200" b="1" dirty="0"/>
              <a:t> </a:t>
            </a:r>
            <a:r>
              <a:rPr lang="en-US" sz="3200" b="1" dirty="0" err="1"/>
              <a:t>gián</a:t>
            </a:r>
            <a:r>
              <a:rPr lang="en-US" sz="3200" b="1" dirty="0"/>
              <a:t> </a:t>
            </a:r>
            <a:r>
              <a:rPr lang="en-US" sz="3200" b="1" dirty="0" err="1"/>
              <a:t>tiếp</a:t>
            </a:r>
            <a:r>
              <a:rPr lang="en-US" sz="3200" b="1" dirty="0"/>
              <a:t>.</a:t>
            </a:r>
          </a:p>
        </p:txBody>
      </p:sp>
      <p:sp>
        <p:nvSpPr>
          <p:cNvPr id="12" name="TextBox 11">
            <a:extLst>
              <a:ext uri="{FF2B5EF4-FFF2-40B4-BE49-F238E27FC236}">
                <a16:creationId xmlns:a16="http://schemas.microsoft.com/office/drawing/2014/main" id="{EFE5F44A-2AED-EF42-7BE2-CD699CF861AE}"/>
              </a:ext>
            </a:extLst>
          </p:cNvPr>
          <p:cNvSpPr txBox="1"/>
          <p:nvPr/>
        </p:nvSpPr>
        <p:spPr>
          <a:xfrm>
            <a:off x="2571750" y="2733675"/>
            <a:ext cx="6648450" cy="1569660"/>
          </a:xfrm>
          <a:prstGeom prst="rect">
            <a:avLst/>
          </a:prstGeom>
          <a:noFill/>
        </p:spPr>
        <p:txBody>
          <a:bodyPr wrap="square" rtlCol="0">
            <a:spAutoFit/>
          </a:bodyPr>
          <a:lstStyle/>
          <a:p>
            <a:pPr algn="just"/>
            <a:r>
              <a:rPr lang="en-US" sz="3200" b="1" dirty="0" err="1"/>
              <a:t>Kể</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trình</a:t>
            </a:r>
            <a:r>
              <a:rPr lang="en-US" sz="3200" b="1" dirty="0"/>
              <a:t> </a:t>
            </a:r>
            <a:r>
              <a:rPr lang="en-US" sz="3200" b="1" dirty="0" err="1"/>
              <a:t>tự</a:t>
            </a:r>
            <a:r>
              <a:rPr lang="en-US" sz="3200" b="1" dirty="0"/>
              <a:t> </a:t>
            </a:r>
            <a:r>
              <a:rPr lang="en-US" sz="3200" b="1" dirty="0" err="1"/>
              <a:t>các</a:t>
            </a:r>
            <a:r>
              <a:rPr lang="en-US" sz="3200" b="1" dirty="0"/>
              <a:t> </a:t>
            </a:r>
            <a:r>
              <a:rPr lang="en-US" sz="3200" b="1" dirty="0" err="1"/>
              <a:t>sự</a:t>
            </a:r>
            <a:r>
              <a:rPr lang="en-US" sz="3200" b="1" dirty="0"/>
              <a:t> </a:t>
            </a:r>
            <a:r>
              <a:rPr lang="en-US" sz="3200" b="1" dirty="0" err="1"/>
              <a:t>việc</a:t>
            </a:r>
            <a:r>
              <a:rPr lang="en-US" sz="3200" b="1" dirty="0"/>
              <a:t>, </a:t>
            </a:r>
            <a:r>
              <a:rPr lang="en-US" sz="3200" b="1" dirty="0" err="1"/>
              <a:t>chú</a:t>
            </a:r>
            <a:r>
              <a:rPr lang="en-US" sz="3200" b="1" dirty="0"/>
              <a:t> ý </a:t>
            </a:r>
            <a:r>
              <a:rPr lang="en-US" sz="3200" b="1" dirty="0" err="1"/>
              <a:t>kể</a:t>
            </a:r>
            <a:r>
              <a:rPr lang="en-US" sz="3200" b="1" dirty="0"/>
              <a:t> </a:t>
            </a:r>
            <a:r>
              <a:rPr lang="en-US" sz="3200" b="1" dirty="0" err="1"/>
              <a:t>đủ</a:t>
            </a:r>
            <a:r>
              <a:rPr lang="en-US" sz="3200" b="1" dirty="0"/>
              <a:t> </a:t>
            </a:r>
            <a:r>
              <a:rPr lang="en-US" sz="3200" b="1" dirty="0" err="1"/>
              <a:t>các</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tình</a:t>
            </a:r>
            <a:r>
              <a:rPr lang="en-US" sz="3200" b="1" dirty="0"/>
              <a:t> </a:t>
            </a:r>
            <a:r>
              <a:rPr lang="en-US" sz="3200" b="1" dirty="0" err="1"/>
              <a:t>huống</a:t>
            </a:r>
            <a:r>
              <a:rPr lang="en-US" sz="3200" b="1" dirty="0"/>
              <a:t> </a:t>
            </a:r>
            <a:r>
              <a:rPr lang="en-US" sz="3200" b="1" dirty="0" err="1"/>
              <a:t>chính</a:t>
            </a:r>
            <a:r>
              <a:rPr lang="en-US" sz="3200" b="1" dirty="0"/>
              <a:t>,...</a:t>
            </a:r>
            <a:r>
              <a:rPr lang="en-US" sz="3200" b="1" dirty="0" err="1"/>
              <a:t>của</a:t>
            </a:r>
            <a:r>
              <a:rPr lang="en-US" sz="3200" b="1" dirty="0"/>
              <a:t> </a:t>
            </a:r>
            <a:r>
              <a:rPr lang="en-US" sz="3200" b="1" dirty="0" err="1"/>
              <a:t>câu</a:t>
            </a:r>
            <a:r>
              <a:rPr lang="en-US" sz="3200" b="1" dirty="0"/>
              <a:t> </a:t>
            </a:r>
            <a:r>
              <a:rPr lang="en-US" sz="3200" b="1" dirty="0" err="1"/>
              <a:t>chuyện</a:t>
            </a:r>
            <a:r>
              <a:rPr lang="en-US" sz="3200" b="1" dirty="0"/>
              <a:t>.</a:t>
            </a:r>
          </a:p>
        </p:txBody>
      </p:sp>
      <p:sp>
        <p:nvSpPr>
          <p:cNvPr id="13" name="TextBox 12">
            <a:extLst>
              <a:ext uri="{FF2B5EF4-FFF2-40B4-BE49-F238E27FC236}">
                <a16:creationId xmlns:a16="http://schemas.microsoft.com/office/drawing/2014/main" id="{5C3C5F8A-3B82-6DA5-849E-5897F5F5C51A}"/>
              </a:ext>
            </a:extLst>
          </p:cNvPr>
          <p:cNvSpPr txBox="1"/>
          <p:nvPr/>
        </p:nvSpPr>
        <p:spPr>
          <a:xfrm>
            <a:off x="2505075" y="4229100"/>
            <a:ext cx="6648450" cy="2246769"/>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Nêu suy nghĩ, cảm xúc,...và những liên tưởng, suy luận về câu chuyện (theo cách kết bài mở rộng) hoặc chỉ nêu suy nghĩ, cảm xúc về câu chuyện (theo cách kết bài không mở rộng). </a:t>
            </a:r>
            <a:endParaRPr lang="en-US" sz="2800" b="1" dirty="0">
              <a:latin typeface="Calibri" panose="020F0502020204030204" pitchFamily="34" charset="0"/>
              <a:cs typeface="Calibri" panose="020F0502020204030204" pitchFamily="34" charset="0"/>
            </a:endParaRPr>
          </a:p>
        </p:txBody>
      </p:sp>
      <p:sp>
        <p:nvSpPr>
          <p:cNvPr id="11" name="Rectangle 10"/>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29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612</Words>
  <Application>Microsoft Office PowerPoint</Application>
  <PresentationFormat>Widescreen</PresentationFormat>
  <Paragraphs>36</Paragraphs>
  <Slides>15</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Calibri</vt:lpstr>
      <vt:lpstr>Calibri Light</vt:lpstr>
      <vt:lpstr>Cambria</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21</cp:revision>
  <dcterms:created xsi:type="dcterms:W3CDTF">2023-08-06T13:31:04Z</dcterms:created>
  <dcterms:modified xsi:type="dcterms:W3CDTF">2023-10-18T14:02:00Z</dcterms:modified>
</cp:coreProperties>
</file>