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535" r:id="rId3"/>
    <p:sldId id="496" r:id="rId4"/>
    <p:sldId id="533" r:id="rId5"/>
    <p:sldId id="534" r:id="rId6"/>
    <p:sldId id="498" r:id="rId7"/>
    <p:sldId id="499" r:id="rId8"/>
    <p:sldId id="503" r:id="rId9"/>
    <p:sldId id="536" r:id="rId10"/>
    <p:sldId id="504" r:id="rId11"/>
    <p:sldId id="517" r:id="rId12"/>
    <p:sldId id="506" r:id="rId13"/>
    <p:sldId id="508" r:id="rId14"/>
    <p:sldId id="518" r:id="rId15"/>
    <p:sldId id="521" r:id="rId16"/>
    <p:sldId id="522" r:id="rId17"/>
    <p:sldId id="537" r:id="rId18"/>
    <p:sldId id="524" r:id="rId19"/>
    <p:sldId id="514" r:id="rId20"/>
    <p:sldId id="526" r:id="rId21"/>
    <p:sldId id="515" r:id="rId22"/>
    <p:sldId id="5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90" y="9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68A1F-9C89-448C-AD9B-F84853DCD3B2}"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E5B29-53DE-441E-8300-A4E89A72FB3B}" type="slidenum">
              <a:rPr lang="en-US" smtClean="0"/>
              <a:t>‹#›</a:t>
            </a:fld>
            <a:endParaRPr lang="en-US"/>
          </a:p>
        </p:txBody>
      </p:sp>
    </p:spTree>
    <p:extLst>
      <p:ext uri="{BB962C8B-B14F-4D97-AF65-F5344CB8AC3E}">
        <p14:creationId xmlns:p14="http://schemas.microsoft.com/office/powerpoint/2010/main" val="194769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E5B29-53DE-441E-8300-A4E89A72FB3B}" type="slidenum">
              <a:rPr lang="en-US" smtClean="0"/>
              <a:t>7</a:t>
            </a:fld>
            <a:endParaRPr lang="en-US"/>
          </a:p>
        </p:txBody>
      </p:sp>
    </p:spTree>
    <p:extLst>
      <p:ext uri="{BB962C8B-B14F-4D97-AF65-F5344CB8AC3E}">
        <p14:creationId xmlns:p14="http://schemas.microsoft.com/office/powerpoint/2010/main" val="255233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E5B29-53DE-441E-8300-A4E89A72FB3B}" type="slidenum">
              <a:rPr lang="en-US" smtClean="0"/>
              <a:t>11</a:t>
            </a:fld>
            <a:endParaRPr lang="en-US"/>
          </a:p>
        </p:txBody>
      </p:sp>
    </p:spTree>
    <p:extLst>
      <p:ext uri="{BB962C8B-B14F-4D97-AF65-F5344CB8AC3E}">
        <p14:creationId xmlns:p14="http://schemas.microsoft.com/office/powerpoint/2010/main" val="93679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712700758"/>
      </p:ext>
    </p:extLst>
  </p:cSld>
  <p:clrMapOvr>
    <a:masterClrMapping/>
  </p:clrMapOvr>
  <p:transition spd="med" advClick="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150626607"/>
      </p:ext>
    </p:extLst>
  </p:cSld>
  <p:clrMapOvr>
    <a:masterClrMapping/>
  </p:clrMapOvr>
  <p:transition spd="med" advClick="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820874084"/>
      </p:ext>
    </p:extLst>
  </p:cSld>
  <p:clrMapOvr>
    <a:masterClrMapping/>
  </p:clrMapOvr>
  <p:transition spd="med" advClick="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12576038"/>
      </p:ext>
    </p:extLst>
  </p:cSld>
  <p:clrMapOvr>
    <a:masterClrMapping/>
  </p:clrMapOvr>
  <p:transition spd="med" advClick="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556467440"/>
      </p:ext>
    </p:extLst>
  </p:cSld>
  <p:clrMapOvr>
    <a:masterClrMapping/>
  </p:clrMapOvr>
  <p:transition spd="med" advClick="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004672548"/>
      </p:ext>
    </p:extLst>
  </p:cSld>
  <p:clrMapOvr>
    <a:masterClrMapping/>
  </p:clrMapOvr>
  <p:transition spd="med" advClick="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012638466"/>
      </p:ext>
    </p:extLst>
  </p:cSld>
  <p:clrMapOvr>
    <a:masterClrMapping/>
  </p:clrMapOvr>
  <p:transition spd="med" advClick="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372541903"/>
      </p:ext>
    </p:extLst>
  </p:cSld>
  <p:clrMapOvr>
    <a:masterClrMapping/>
  </p:clrMapOvr>
  <p:transition spd="med" advClick="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3071054"/>
      </p:ext>
    </p:extLst>
  </p:cSld>
  <p:clrMapOvr>
    <a:masterClrMapping/>
  </p:clrMapOvr>
  <p:transition spd="med" advClick="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746286488"/>
      </p:ext>
    </p:extLst>
  </p:cSld>
  <p:clrMapOvr>
    <a:masterClrMapping/>
  </p:clrMapOvr>
  <p:transition spd="med" advClick="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3492555"/>
      </p:ext>
    </p:extLst>
  </p:cSld>
  <p:clrMapOvr>
    <a:masterClrMapping/>
  </p:clrMapOvr>
  <p:transition spd="med" advClick="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310881740"/>
      </p:ext>
    </p:extLst>
  </p:cSld>
  <p:clrMapOvr>
    <a:masterClrMapping/>
  </p:clrMapOvr>
  <p:transition spd="med" advClick="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69356472"/>
      </p:ext>
    </p:extLst>
  </p:cSld>
  <p:clrMapOvr>
    <a:masterClrMapping/>
  </p:clrMapOvr>
  <p:transition spd="med" advClick="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91983063"/>
      </p:ext>
    </p:extLst>
  </p:cSld>
  <p:clrMapOvr>
    <a:masterClrMapping/>
  </p:clrMapOvr>
  <p:transition spd="med" advClick="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91856211"/>
      </p:ext>
    </p:extLst>
  </p:cSld>
  <p:clrMapOvr>
    <a:masterClrMapping/>
  </p:clrMapOvr>
  <p:transition spd="med" advClick="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590180384"/>
      </p:ext>
    </p:extLst>
  </p:cSld>
  <p:clrMapOvr>
    <a:masterClrMapping/>
  </p:clrMapOvr>
  <p:transition spd="med" advClick="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257879725"/>
      </p:ext>
    </p:extLst>
  </p:cSld>
  <p:clrMapOvr>
    <a:masterClrMapping/>
  </p:clrMapOvr>
  <p:transition spd="med" advClick="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24412838"/>
      </p:ext>
    </p:extLst>
  </p:cSld>
  <p:clrMapOvr>
    <a:masterClrMapping/>
  </p:clrMapOvr>
  <p:transition spd="med" advClick="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834462876"/>
      </p:ext>
    </p:extLst>
  </p:cSld>
  <p:clrMapOvr>
    <a:masterClrMapping/>
  </p:clrMapOvr>
  <p:transition spd="med" advClick="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147442204"/>
      </p:ext>
    </p:extLst>
  </p:cSld>
  <p:clrMapOvr>
    <a:masterClrMapping/>
  </p:clrMapOvr>
  <p:transition spd="med" advClick="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94309350"/>
      </p:ext>
    </p:extLst>
  </p:cSld>
  <p:clrMapOvr>
    <a:masterClrMapping/>
  </p:clrMapOvr>
  <p:transition spd="med" advClick="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881233498"/>
      </p:ext>
    </p:extLst>
  </p:cSld>
  <p:clrMapOvr>
    <a:masterClrMapping/>
  </p:clrMapOvr>
  <p:transition spd="med" advClick="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B826-6809-49B3-9B4B-177D412235B0}" type="datetimeFigureOut">
              <a:rPr lang="zh-CN" altLang="en-US" smtClean="0"/>
              <a:t>2022/3/14</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853759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a:solidFill>
                  <a:prstClr val="black">
                    <a:tint val="75000"/>
                  </a:prstClr>
                </a:solidFill>
              </a:rPr>
              <a:t>3/14/2022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24457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191" y="159112"/>
            <a:ext cx="8809795" cy="1935747"/>
          </a:xfrm>
          <a:prstGeom prst="rect">
            <a:avLst/>
          </a:prstGeom>
        </p:spPr>
      </p:pic>
      <p:sp>
        <p:nvSpPr>
          <p:cNvPr id="7" name="TextBox 6"/>
          <p:cNvSpPr txBox="1"/>
          <p:nvPr/>
        </p:nvSpPr>
        <p:spPr>
          <a:xfrm>
            <a:off x="982767" y="2214501"/>
            <a:ext cx="9614018" cy="1938992"/>
          </a:xfrm>
          <a:prstGeom prst="rect">
            <a:avLst/>
          </a:prstGeom>
          <a:noFill/>
        </p:spPr>
        <p:txBody>
          <a:bodyPr wrap="square" rtlCol="0">
            <a:spAutoFit/>
          </a:bodyPr>
          <a:lstStyle/>
          <a:p>
            <a:pPr marL="457200" lvl="1" indent="0" algn="ctr" defTabSz="457200" fontAlgn="base">
              <a:buClrTx/>
              <a:buSzTx/>
              <a:buFontTx/>
              <a:buNone/>
              <a:defRPr/>
            </a:pPr>
            <a:r>
              <a:rPr lang="en-US" altLang="zh-CN" sz="6000" b="1" i="1" smtClean="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Chào</a:t>
            </a:r>
            <a:r>
              <a:rPr lang="en-US" altLang="zh-CN" sz="6000" b="1" i="1" noProof="0" smtClean="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mừng</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các</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vi-VN" altLang="zh-CN" sz="6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con</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p>
          <a:p>
            <a:pPr marL="457200" lvl="1" indent="0" algn="ctr" defTabSz="457200" fontAlgn="base">
              <a:buClrTx/>
              <a:buSzTx/>
              <a:buFontTx/>
              <a:buNone/>
              <a:defRPr/>
            </a:pP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đến</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en-US" altLang="zh-CN" sz="6000" b="1" i="1"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với</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a:t>
            </a:r>
            <a:r>
              <a:rPr lang="vi-VN" altLang="zh-CN" sz="6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giờ học</a:t>
            </a:r>
            <a:r>
              <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 T</a:t>
            </a:r>
            <a:r>
              <a:rPr lang="vi-VN"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rPr>
              <a:t>iếng Việt!</a:t>
            </a:r>
            <a:endParaRPr lang="en-US" altLang="zh-CN" sz="6000" b="1" i="1" noProof="0" dirty="0">
              <a:ln w="12700">
                <a:solidFill>
                  <a:schemeClr val="accent1"/>
                </a:solidFill>
                <a:prstDash val="solid"/>
              </a:ln>
              <a:solidFill>
                <a:srgbClr val="FF0000"/>
              </a:solidFill>
              <a:effectLst>
                <a:outerShdw dist="38100" dir="2640000" algn="bl" rotWithShape="0">
                  <a:schemeClr val="accent1"/>
                </a:outerShdw>
              </a:effectLst>
              <a:uLnTx/>
              <a:uFillTx/>
              <a:latin typeface="Times New Roman" pitchFamily="18" charset="0"/>
              <a:ea typeface="字魂17号-萌趣果冻体"/>
              <a:cs typeface="Times New Roman" pitchFamily="18" charset="0"/>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33911" y="429491"/>
            <a:ext cx="1135808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Em dừng màn hình, viết </a:t>
            </a: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dòng chữ hoa Y</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cỡ vừa ( theo mẫu).</a:t>
            </a:r>
          </a:p>
          <a:p>
            <a:r>
              <a:rPr lang="en-US" sz="3200" i="1" u="sng">
                <a:solidFill>
                  <a:srgbClr val="FF0000"/>
                </a:solidFill>
                <a:latin typeface="Times New Roman" panose="02020603050405020304" pitchFamily="18" charset="0"/>
                <a:cs typeface="Times New Roman" panose="02020603050405020304" pitchFamily="18" charset="0"/>
              </a:rPr>
              <a:t>(Em lưu ý</a:t>
            </a:r>
            <a:r>
              <a:rPr lang="en-US" sz="3200" i="1">
                <a:solidFill>
                  <a:srgbClr val="FF0000"/>
                </a:solidFill>
                <a:latin typeface="Times New Roman" panose="02020603050405020304" pitchFamily="18" charset="0"/>
                <a:cs typeface="Times New Roman" panose="02020603050405020304" pitchFamily="18" charset="0"/>
              </a:rPr>
              <a:t>: Viết ra nháp thành thạo rồi viết vào vở tập viết nhé.)</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379"/>
          <a:stretch/>
        </p:blipFill>
        <p:spPr>
          <a:xfrm>
            <a:off x="987490" y="2147454"/>
            <a:ext cx="9625092" cy="3228110"/>
          </a:xfrm>
          <a:prstGeom prst="rect">
            <a:avLst/>
          </a:prstGeom>
        </p:spPr>
      </p:pic>
    </p:spTree>
    <p:extLst>
      <p:ext uri="{BB962C8B-B14F-4D97-AF65-F5344CB8AC3E}">
        <p14:creationId xmlns:p14="http://schemas.microsoft.com/office/powerpoint/2010/main" val="2404211650"/>
      </p:ext>
    </p:extLst>
  </p:cSld>
  <p:clrMapOvr>
    <a:masterClrMapping/>
  </p:clrMapOvr>
  <p:transition spd="med" advClick="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cxnSp>
        <p:nvCxnSpPr>
          <p:cNvPr id="42" name="Straight Connector 41"/>
          <p:cNvCxnSpPr/>
          <p:nvPr/>
        </p:nvCxnSpPr>
        <p:spPr>
          <a:xfrm>
            <a:off x="6317673" y="65947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1285" y="3801737"/>
            <a:ext cx="8475975" cy="584775"/>
          </a:xfrm>
          <a:prstGeom prst="rect">
            <a:avLst/>
          </a:prstGeom>
          <a:noFill/>
        </p:spPr>
        <p:txBody>
          <a:bodyPr wrap="square" rtlCol="0">
            <a:spAutoFit/>
          </a:bodyPr>
          <a:lstStyle/>
          <a:p>
            <a:r>
              <a:rPr lang="en-US" sz="3200" i="1">
                <a:solidFill>
                  <a:srgbClr val="FF0000"/>
                </a:solidFill>
                <a:latin typeface="Times New Roman" panose="02020603050405020304" pitchFamily="18" charset="0"/>
                <a:cs typeface="Times New Roman" panose="02020603050405020304" pitchFamily="18" charset="0"/>
              </a:rPr>
              <a:t>Chữ </a:t>
            </a:r>
            <a:r>
              <a:rPr lang="en-US" sz="3200" i="1" smtClean="0">
                <a:solidFill>
                  <a:srgbClr val="FF0000"/>
                </a:solidFill>
                <a:latin typeface="Times New Roman" panose="02020603050405020304" pitchFamily="18" charset="0"/>
                <a:cs typeface="Times New Roman" panose="02020603050405020304" pitchFamily="18" charset="0"/>
              </a:rPr>
              <a:t> hoa Y </a:t>
            </a:r>
            <a:r>
              <a:rPr lang="en-US" sz="3200" i="1">
                <a:solidFill>
                  <a:srgbClr val="FF0000"/>
                </a:solidFill>
                <a:latin typeface="Times New Roman" panose="02020603050405020304" pitchFamily="18" charset="0"/>
                <a:cs typeface="Times New Roman" panose="02020603050405020304" pitchFamily="18" charset="0"/>
              </a:rPr>
              <a:t>cỡ nhỏ cao mấy ô li? Rộng mấy ô li?</a:t>
            </a:r>
          </a:p>
        </p:txBody>
      </p:sp>
      <p:sp>
        <p:nvSpPr>
          <p:cNvPr id="12" name="TextBox 11"/>
          <p:cNvSpPr txBox="1"/>
          <p:nvPr/>
        </p:nvSpPr>
        <p:spPr>
          <a:xfrm>
            <a:off x="983648" y="4353506"/>
            <a:ext cx="11358089" cy="1077218"/>
          </a:xfrm>
          <a:prstGeom prst="rect">
            <a:avLst/>
          </a:prstGeom>
          <a:noFill/>
        </p:spPr>
        <p:txBody>
          <a:bodyPr wrap="square" rtlCol="0">
            <a:spAutoFit/>
          </a:bodyPr>
          <a:lstStyle/>
          <a:p>
            <a:r>
              <a:rPr lang="en-US" sz="3200" i="1">
                <a:solidFill>
                  <a:srgbClr val="7030A0"/>
                </a:solidFill>
                <a:latin typeface="Times New Roman" panose="02020603050405020304" pitchFamily="18" charset="0"/>
                <a:cs typeface="Times New Roman" panose="02020603050405020304" pitchFamily="18" charset="0"/>
              </a:rPr>
              <a:t>Chữ </a:t>
            </a:r>
            <a:r>
              <a:rPr lang="en-US" sz="3200" i="1" smtClean="0">
                <a:solidFill>
                  <a:srgbClr val="7030A0"/>
                </a:solidFill>
                <a:latin typeface="Times New Roman" panose="02020603050405020304" pitchFamily="18" charset="0"/>
                <a:cs typeface="Times New Roman" panose="02020603050405020304" pitchFamily="18" charset="0"/>
              </a:rPr>
              <a:t>hoa Y cỡ </a:t>
            </a:r>
            <a:r>
              <a:rPr lang="en-US" sz="3200" i="1">
                <a:solidFill>
                  <a:srgbClr val="7030A0"/>
                </a:solidFill>
                <a:latin typeface="Times New Roman" panose="02020603050405020304" pitchFamily="18" charset="0"/>
                <a:cs typeface="Times New Roman" panose="02020603050405020304" pitchFamily="18" charset="0"/>
              </a:rPr>
              <a:t>nhỏ cao 4</a:t>
            </a:r>
            <a:r>
              <a:rPr lang="en-US" sz="3200" i="1" smtClean="0">
                <a:solidFill>
                  <a:srgbClr val="7030A0"/>
                </a:solidFill>
                <a:latin typeface="Times New Roman" panose="02020603050405020304" pitchFamily="18" charset="0"/>
                <a:cs typeface="Times New Roman" panose="02020603050405020304" pitchFamily="18" charset="0"/>
              </a:rPr>
              <a:t> </a:t>
            </a:r>
            <a:r>
              <a:rPr lang="en-US" sz="3200" i="1">
                <a:solidFill>
                  <a:srgbClr val="7030A0"/>
                </a:solidFill>
                <a:latin typeface="Times New Roman" panose="02020603050405020304" pitchFamily="18" charset="0"/>
                <a:cs typeface="Times New Roman" panose="02020603050405020304" pitchFamily="18" charset="0"/>
              </a:rPr>
              <a:t>ô </a:t>
            </a:r>
            <a:r>
              <a:rPr lang="en-US" sz="3200" i="1" smtClean="0">
                <a:solidFill>
                  <a:srgbClr val="7030A0"/>
                </a:solidFill>
                <a:latin typeface="Times New Roman" panose="02020603050405020304" pitchFamily="18" charset="0"/>
                <a:cs typeface="Times New Roman" panose="02020603050405020304" pitchFamily="18" charset="0"/>
              </a:rPr>
              <a:t>li ( 3 ô li giữa và 2 nửa ô li trên và dưới),  rộng 2,5 </a:t>
            </a:r>
            <a:r>
              <a:rPr lang="en-US" sz="3200" i="1">
                <a:solidFill>
                  <a:srgbClr val="7030A0"/>
                </a:solidFill>
                <a:latin typeface="Times New Roman" panose="02020603050405020304" pitchFamily="18" charset="0"/>
                <a:cs typeface="Times New Roman" panose="02020603050405020304" pitchFamily="18" charset="0"/>
              </a:rPr>
              <a:t>ô li.</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527" t="2055" r="2244" b="1418"/>
          <a:stretch/>
        </p:blipFill>
        <p:spPr>
          <a:xfrm>
            <a:off x="5929745" y="665019"/>
            <a:ext cx="1925806" cy="2631116"/>
          </a:xfrm>
          <a:prstGeom prst="rect">
            <a:avLst/>
          </a:prstGeom>
        </p:spPr>
      </p:pic>
      <p:pic>
        <p:nvPicPr>
          <p:cNvPr id="7" name="Picture 6"/>
          <p:cNvPicPr>
            <a:picLocks noChangeAspect="1"/>
          </p:cNvPicPr>
          <p:nvPr/>
        </p:nvPicPr>
        <p:blipFill>
          <a:blip r:embed="rId5"/>
          <a:stretch>
            <a:fillRect/>
          </a:stretch>
        </p:blipFill>
        <p:spPr>
          <a:xfrm>
            <a:off x="2401231" y="-134167"/>
            <a:ext cx="3273836" cy="3920803"/>
          </a:xfrm>
          <a:prstGeom prst="rect">
            <a:avLst/>
          </a:prstGeom>
        </p:spPr>
      </p:pic>
    </p:spTree>
    <p:extLst>
      <p:ext uri="{BB962C8B-B14F-4D97-AF65-F5344CB8AC3E}">
        <p14:creationId xmlns:p14="http://schemas.microsoft.com/office/powerpoint/2010/main" val="119685257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89693"/>
          </a:xfrm>
        </p:spPr>
      </p:pic>
      <p:sp>
        <p:nvSpPr>
          <p:cNvPr id="6" name="Text Box 10"/>
          <p:cNvSpPr txBox="1">
            <a:spLocks noChangeArrowheads="1"/>
          </p:cNvSpPr>
          <p:nvPr/>
        </p:nvSpPr>
        <p:spPr bwMode="auto">
          <a:xfrm>
            <a:off x="1562786" y="665117"/>
            <a:ext cx="9066428" cy="73866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en-US" sz="1575"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Em hãy quan sát video hướng dẫn viết chữ hoa Y</a:t>
            </a:r>
            <a:r>
              <a:rPr lang="en-US" altLang="en-US" sz="2800" b="1" smtClean="0">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cỡ nhỏ.</a:t>
            </a:r>
          </a:p>
        </p:txBody>
      </p:sp>
      <p:pic>
        <p:nvPicPr>
          <p:cNvPr id="5" name="y2mate.com - HƯỚNG DẪN VIẾT CHỮ HOA Y  CỠ CHỮ 25 LY  KIẾN THỨC TIỂU HỌC_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17418" y="1692276"/>
            <a:ext cx="10557163" cy="4689667"/>
          </a:xfrm>
          <a:prstGeom prst="rect">
            <a:avLst/>
          </a:prstGeom>
        </p:spPr>
      </p:pic>
    </p:spTree>
    <p:extLst>
      <p:ext uri="{BB962C8B-B14F-4D97-AF65-F5344CB8AC3E}">
        <p14:creationId xmlns:p14="http://schemas.microsoft.com/office/powerpoint/2010/main" val="3431744345"/>
      </p:ext>
    </p:extLst>
  </p:cSld>
  <p:clrMapOvr>
    <a:masterClrMapping/>
  </p:clrMapOvr>
  <p:transition spd="med" advClick="0">
    <p:pull/>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09220" y="1274619"/>
            <a:ext cx="1135808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Em dừng màn hình, viết </a:t>
            </a:r>
            <a:r>
              <a:rPr lang="en-US" sz="3200" smtClean="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dòng chữ hoa Y</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cỡ nhỏ (theo mẫu).</a:t>
            </a:r>
          </a:p>
          <a:p>
            <a:r>
              <a:rPr lang="en-US" sz="3200" i="1" u="sng">
                <a:solidFill>
                  <a:srgbClr val="FF0000"/>
                </a:solidFill>
                <a:latin typeface="Times New Roman" panose="02020603050405020304" pitchFamily="18" charset="0"/>
                <a:cs typeface="Times New Roman" panose="02020603050405020304" pitchFamily="18" charset="0"/>
              </a:rPr>
              <a:t>(Em lưu ý</a:t>
            </a:r>
            <a:r>
              <a:rPr lang="en-US" sz="3200" i="1">
                <a:solidFill>
                  <a:srgbClr val="FF0000"/>
                </a:solidFill>
                <a:latin typeface="Times New Roman" panose="02020603050405020304" pitchFamily="18" charset="0"/>
                <a:cs typeface="Times New Roman" panose="02020603050405020304" pitchFamily="18" charset="0"/>
              </a:rPr>
              <a:t>: Viết ra nháp thành thạo rồi viết vào vở tập viết nhé.)</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70" t="5104" r="626"/>
          <a:stretch/>
        </p:blipFill>
        <p:spPr>
          <a:xfrm>
            <a:off x="1510145" y="3158836"/>
            <a:ext cx="8700656" cy="1482437"/>
          </a:xfrm>
          <a:prstGeom prst="rect">
            <a:avLst/>
          </a:prstGeom>
        </p:spPr>
      </p:pic>
    </p:spTree>
    <p:extLst>
      <p:ext uri="{BB962C8B-B14F-4D97-AF65-F5344CB8AC3E}">
        <p14:creationId xmlns:p14="http://schemas.microsoft.com/office/powerpoint/2010/main" val="1307164475"/>
      </p:ext>
    </p:extLst>
  </p:cSld>
  <p:clrMapOvr>
    <a:masterClrMapping/>
  </p:clrMapOvr>
  <p:transition spd="med" advClick="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3011158" y="287835"/>
            <a:ext cx="7591660" cy="830997"/>
          </a:xfrm>
          <a:prstGeom prst="rect">
            <a:avLst/>
          </a:prstGeom>
          <a:noFill/>
        </p:spPr>
        <p:txBody>
          <a:bodyPr wrap="square" rtlCol="0">
            <a:spAutoFit/>
          </a:bodyPr>
          <a:lstStyle/>
          <a:p>
            <a:r>
              <a:rPr lang="vi-VN" sz="4800">
                <a:solidFill>
                  <a:srgbClr val="FF0000"/>
                </a:solidFill>
                <a:latin typeface="Times New Roman" panose="02020603050405020304" pitchFamily="18" charset="0"/>
                <a:cs typeface="Times New Roman" panose="02020603050405020304" pitchFamily="18" charset="0"/>
              </a:rPr>
              <a:t>VIẾT</a:t>
            </a:r>
            <a:r>
              <a:rPr lang="en-US" sz="4800">
                <a:solidFill>
                  <a:srgbClr val="FF0000"/>
                </a:solidFill>
                <a:latin typeface="Times New Roman" panose="02020603050405020304" pitchFamily="18" charset="0"/>
                <a:cs typeface="Times New Roman" panose="02020603050405020304" pitchFamily="18" charset="0"/>
              </a:rPr>
              <a:t> CÂU</a:t>
            </a:r>
            <a:r>
              <a:rPr lang="vi-VN" sz="4800">
                <a:solidFill>
                  <a:srgbClr val="FF0000"/>
                </a:solidFill>
                <a:latin typeface="Times New Roman" panose="02020603050405020304" pitchFamily="18" charset="0"/>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ỨNG DỤNG</a:t>
            </a:r>
            <a:endParaRPr lang="en-US" sz="4800" dirty="0">
              <a:solidFill>
                <a:srgbClr val="FF0000"/>
              </a:solidFill>
              <a:latin typeface="Times New Roman" panose="02020603050405020304" pitchFamily="18" charset="0"/>
              <a:ea typeface="HP001" panose="020B06030503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5A14ACB-BA2A-42D1-98F7-CA57672DDE68}"/>
              </a:ext>
            </a:extLst>
          </p:cNvPr>
          <p:cNvSpPr txBox="1"/>
          <p:nvPr/>
        </p:nvSpPr>
        <p:spPr>
          <a:xfrm>
            <a:off x="601773" y="3346062"/>
            <a:ext cx="8159768" cy="3323987"/>
          </a:xfrm>
          <a:prstGeom prst="rect">
            <a:avLst/>
          </a:prstGeom>
          <a:noFill/>
        </p:spPr>
        <p:txBody>
          <a:bodyPr wrap="square" rtlCol="0">
            <a:spAutoFit/>
          </a:bodyPr>
          <a:lstStyle/>
          <a:p>
            <a:pPr algn="just">
              <a:lnSpc>
                <a:spcPct val="150000"/>
              </a:lnSpc>
            </a:pPr>
            <a:r>
              <a:rPr lang="vi-VN" sz="2800" dirty="0">
                <a:latin typeface="Times New Roman" panose="02020603050405020304" pitchFamily="18" charset="0"/>
                <a:ea typeface="SimSun" panose="02010600030101010101" pitchFamily="2" charset="-122"/>
                <a:cs typeface="Times New Roman" panose="02020603050405020304" pitchFamily="18" charset="0"/>
              </a:rPr>
              <a:t>a.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Chữ</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nào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được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hoa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p>
          <a:p>
            <a:pPr algn="just">
              <a:lnSpc>
                <a:spcPct val="150000"/>
              </a:lnSpc>
            </a:pPr>
            <a:r>
              <a:rPr lang="vi-VN" sz="2800">
                <a:latin typeface="Times New Roman" panose="02020603050405020304" pitchFamily="18" charset="0"/>
                <a:ea typeface="SimSun" panose="02010600030101010101" pitchFamily="2" charset="-122"/>
                <a:cs typeface="Times New Roman" panose="02020603050405020304" pitchFamily="18" charset="0"/>
              </a:rPr>
              <a:t>b. </a:t>
            </a:r>
            <a:r>
              <a:rPr lang="en-US" sz="2800">
                <a:latin typeface="Times New Roman" panose="02020603050405020304" pitchFamily="18" charset="0"/>
                <a:ea typeface="SimSun" panose="02010600030101010101" pitchFamily="2" charset="-122"/>
                <a:cs typeface="Times New Roman" panose="02020603050405020304" pitchFamily="18" charset="0"/>
              </a:rPr>
              <a:t>Những chữ nào cao 2,5 ô li?</a:t>
            </a:r>
          </a:p>
          <a:p>
            <a:pPr algn="just">
              <a:lnSpc>
                <a:spcPct val="150000"/>
              </a:lnSpc>
            </a:pPr>
            <a:r>
              <a:rPr lang="en-US" sz="2800">
                <a:latin typeface="Times New Roman" panose="02020603050405020304" pitchFamily="18" charset="0"/>
                <a:ea typeface="SimSun" panose="02010600030101010101" pitchFamily="2" charset="-122"/>
                <a:cs typeface="Times New Roman" panose="02020603050405020304" pitchFamily="18" charset="0"/>
              </a:rPr>
              <a:t>c. Những chữ cái nào cao 2</a:t>
            </a:r>
            <a:r>
              <a:rPr lang="en-US" sz="2800" smtClean="0">
                <a:latin typeface="Times New Roman" panose="02020603050405020304" pitchFamily="18" charset="0"/>
                <a:ea typeface="SimSun" panose="02010600030101010101" pitchFamily="2" charset="-122"/>
                <a:cs typeface="Times New Roman" panose="02020603050405020304" pitchFamily="18" charset="0"/>
              </a:rPr>
              <a:t> </a:t>
            </a:r>
            <a:r>
              <a:rPr lang="en-US" sz="2800">
                <a:latin typeface="Times New Roman" panose="02020603050405020304" pitchFamily="18" charset="0"/>
                <a:ea typeface="SimSun" panose="02010600030101010101" pitchFamily="2" charset="-122"/>
                <a:cs typeface="Times New Roman" panose="02020603050405020304" pitchFamily="18" charset="0"/>
              </a:rPr>
              <a:t>ô li </a:t>
            </a:r>
            <a:r>
              <a:rPr lang="en-US" sz="2800" smtClean="0">
                <a:latin typeface="Times New Roman" panose="02020603050405020304" pitchFamily="18" charset="0"/>
                <a:ea typeface="SimSun" panose="02010600030101010101" pitchFamily="2" charset="-122"/>
                <a:cs typeface="Times New Roman" panose="02020603050405020304" pitchFamily="18" charset="0"/>
              </a:rPr>
              <a:t>?</a:t>
            </a:r>
          </a:p>
          <a:p>
            <a:pPr algn="just">
              <a:lnSpc>
                <a:spcPct val="150000"/>
              </a:lnSpc>
            </a:pPr>
            <a:r>
              <a:rPr lang="en-US" sz="2800" smtClean="0">
                <a:latin typeface="Times New Roman" panose="02020603050405020304" pitchFamily="18" charset="0"/>
                <a:ea typeface="SimSun" panose="02010600030101010101" pitchFamily="2" charset="-122"/>
                <a:cs typeface="Times New Roman" panose="02020603050405020304" pitchFamily="18" charset="0"/>
              </a:rPr>
              <a:t>e. </a:t>
            </a:r>
            <a:r>
              <a:rPr lang="en-US" sz="2800">
                <a:latin typeface="Times New Roman" panose="02020603050405020304" pitchFamily="18" charset="0"/>
                <a:ea typeface="SimSun" panose="02010600030101010101" pitchFamily="2" charset="-122"/>
                <a:cs typeface="Times New Roman" panose="02020603050405020304" pitchFamily="18" charset="0"/>
              </a:rPr>
              <a:t>Những chữ cái nào cao 1 ô li ?</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endParaRPr lang="vi-VN" sz="28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TextBox 14">
            <a:extLst>
              <a:ext uri="{FF2B5EF4-FFF2-40B4-BE49-F238E27FC236}">
                <a16:creationId xmlns:a16="http://schemas.microsoft.com/office/drawing/2014/main" id="{41A12120-69C0-4ED1-8941-E290F22F507E}"/>
              </a:ext>
            </a:extLst>
          </p:cNvPr>
          <p:cNvSpPr txBox="1"/>
          <p:nvPr/>
        </p:nvSpPr>
        <p:spPr>
          <a:xfrm>
            <a:off x="5973545" y="3412766"/>
            <a:ext cx="2685545" cy="738664"/>
          </a:xfrm>
          <a:prstGeom prst="rect">
            <a:avLst/>
          </a:prstGeom>
          <a:noFill/>
        </p:spPr>
        <p:txBody>
          <a:bodyPr wrap="square" rtlCol="0">
            <a:spAutoFit/>
          </a:bodyPr>
          <a:lstStyle/>
          <a:p>
            <a:pPr algn="just">
              <a:lnSpc>
                <a:spcPct val="150000"/>
              </a:lnSpc>
            </a:pPr>
            <a:r>
              <a:rPr lang="vi-VN" sz="240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sym typeface="Wingdings" panose="05000000000000000000" pitchFamily="2" charset="2"/>
              </a:rPr>
              <a:t>Chữ </a:t>
            </a:r>
            <a:r>
              <a:rPr lang="en-US" sz="28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 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72CBE13-D5C9-4C68-A64A-97B98D96ED0B}"/>
              </a:ext>
            </a:extLst>
          </p:cNvPr>
          <p:cNvSpPr txBox="1"/>
          <p:nvPr/>
        </p:nvSpPr>
        <p:spPr>
          <a:xfrm>
            <a:off x="5973545" y="4000999"/>
            <a:ext cx="3676892" cy="738664"/>
          </a:xfrm>
          <a:prstGeom prst="rect">
            <a:avLst/>
          </a:prstGeom>
          <a:noFill/>
        </p:spPr>
        <p:txBody>
          <a:bodyPr wrap="square" rtlCol="0">
            <a:spAutoFit/>
          </a:bodyPr>
          <a:lstStyle/>
          <a:p>
            <a:pPr algn="just">
              <a:lnSpc>
                <a:spcPct val="150000"/>
              </a:lnSpc>
            </a:pPr>
            <a:r>
              <a:rPr lang="vi-VN" sz="2000">
                <a:solidFill>
                  <a:schemeClr val="accent6">
                    <a:lumMod val="75000"/>
                  </a:schemeClr>
                </a:solidFill>
                <a:latin typeface="UTM Avo" panose="02040603050506020204" pitchFamily="18" charset="0"/>
                <a:sym typeface="Wingdings" panose="05000000000000000000" pitchFamily="2" charset="2"/>
              </a:rPr>
              <a:t> </a:t>
            </a:r>
            <a:r>
              <a:rPr lang="en-US" sz="2800" smtClean="0">
                <a:latin typeface="Times New Roman" panose="02020603050405020304" pitchFamily="18" charset="0"/>
                <a:cs typeface="Times New Roman" panose="02020603050405020304" pitchFamily="18" charset="0"/>
              </a:rPr>
              <a:t>Chữ </a:t>
            </a:r>
            <a:r>
              <a:rPr lang="en-US" sz="2800" smtClean="0">
                <a:solidFill>
                  <a:srgbClr val="FF0000"/>
                </a:solidFill>
                <a:latin typeface="Times New Roman" panose="02020603050405020304" pitchFamily="18" charset="0"/>
                <a:cs typeface="Times New Roman" panose="02020603050405020304" pitchFamily="18" charset="0"/>
              </a:rPr>
              <a:t> T, y, g, b</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00E950B-C8BB-4935-91C5-B7A3E6C7EADE}"/>
              </a:ext>
            </a:extLst>
          </p:cNvPr>
          <p:cNvSpPr txBox="1"/>
          <p:nvPr/>
        </p:nvSpPr>
        <p:spPr>
          <a:xfrm>
            <a:off x="5993208" y="5261421"/>
            <a:ext cx="5885946" cy="738664"/>
          </a:xfrm>
          <a:prstGeom prst="rect">
            <a:avLst/>
          </a:prstGeom>
          <a:noFill/>
        </p:spPr>
        <p:txBody>
          <a:bodyPr wrap="square" rtlCol="0">
            <a:spAutoFit/>
          </a:bodyPr>
          <a:lstStyle/>
          <a:p>
            <a:pPr algn="just">
              <a:lnSpc>
                <a:spcPct val="150000"/>
              </a:lnSpc>
            </a:pPr>
            <a:r>
              <a:rPr lang="vi-VN" sz="2000">
                <a:solidFill>
                  <a:schemeClr val="accent6">
                    <a:lumMod val="75000"/>
                  </a:schemeClr>
                </a:solidFill>
                <a:latin typeface="UTM Avo" panose="02040603050506020204" pitchFamily="18" charset="0"/>
                <a:sym typeface="Wingdings" panose="05000000000000000000" pitchFamily="2" charset="2"/>
              </a:rPr>
              <a:t></a:t>
            </a:r>
            <a:r>
              <a:rPr lang="en-US" sz="2000">
                <a:solidFill>
                  <a:schemeClr val="accent6">
                    <a:lumMod val="75000"/>
                  </a:schemeClr>
                </a:solidFill>
                <a:latin typeface="UTM Avo" panose="020406030505060202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sym typeface="Wingdings" panose="05000000000000000000" pitchFamily="2" charset="2"/>
              </a:rPr>
              <a:t>Chữ  </a:t>
            </a:r>
            <a:r>
              <a:rPr lang="en-US" sz="28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ê, u, ô, c, n, a, o</a:t>
            </a:r>
            <a:endParaRPr lang="vi-VN"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02031864"/>
              </p:ext>
            </p:extLst>
          </p:nvPr>
        </p:nvGraphicFramePr>
        <p:xfrm>
          <a:off x="1678637" y="1482380"/>
          <a:ext cx="9224894" cy="923566"/>
        </p:xfrm>
        <a:graphic>
          <a:graphicData uri="http://schemas.openxmlformats.org/drawingml/2006/table">
            <a:tbl>
              <a:tblPr firstRow="1" bandRow="1">
                <a:tableStyleId>{5940675A-B579-460E-94D1-54222C63F5DA}</a:tableStyleId>
              </a:tblPr>
              <a:tblGrid>
                <a:gridCol w="768741">
                  <a:extLst>
                    <a:ext uri="{9D8B030D-6E8A-4147-A177-3AD203B41FA5}">
                      <a16:colId xmlns:a16="http://schemas.microsoft.com/office/drawing/2014/main" val="2286927830"/>
                    </a:ext>
                  </a:extLst>
                </a:gridCol>
                <a:gridCol w="768741">
                  <a:extLst>
                    <a:ext uri="{9D8B030D-6E8A-4147-A177-3AD203B41FA5}">
                      <a16:colId xmlns:a16="http://schemas.microsoft.com/office/drawing/2014/main" val="1402838645"/>
                    </a:ext>
                  </a:extLst>
                </a:gridCol>
                <a:gridCol w="768741">
                  <a:extLst>
                    <a:ext uri="{9D8B030D-6E8A-4147-A177-3AD203B41FA5}">
                      <a16:colId xmlns:a16="http://schemas.microsoft.com/office/drawing/2014/main" val="611870102"/>
                    </a:ext>
                  </a:extLst>
                </a:gridCol>
                <a:gridCol w="768741">
                  <a:extLst>
                    <a:ext uri="{9D8B030D-6E8A-4147-A177-3AD203B41FA5}">
                      <a16:colId xmlns:a16="http://schemas.microsoft.com/office/drawing/2014/main" val="2913790501"/>
                    </a:ext>
                  </a:extLst>
                </a:gridCol>
                <a:gridCol w="768741">
                  <a:extLst>
                    <a:ext uri="{9D8B030D-6E8A-4147-A177-3AD203B41FA5}">
                      <a16:colId xmlns:a16="http://schemas.microsoft.com/office/drawing/2014/main" val="2112383938"/>
                    </a:ext>
                  </a:extLst>
                </a:gridCol>
                <a:gridCol w="768741">
                  <a:extLst>
                    <a:ext uri="{9D8B030D-6E8A-4147-A177-3AD203B41FA5}">
                      <a16:colId xmlns:a16="http://schemas.microsoft.com/office/drawing/2014/main" val="2596779116"/>
                    </a:ext>
                  </a:extLst>
                </a:gridCol>
                <a:gridCol w="768741">
                  <a:extLst>
                    <a:ext uri="{9D8B030D-6E8A-4147-A177-3AD203B41FA5}">
                      <a16:colId xmlns:a16="http://schemas.microsoft.com/office/drawing/2014/main" val="2109400071"/>
                    </a:ext>
                  </a:extLst>
                </a:gridCol>
                <a:gridCol w="800775">
                  <a:extLst>
                    <a:ext uri="{9D8B030D-6E8A-4147-A177-3AD203B41FA5}">
                      <a16:colId xmlns:a16="http://schemas.microsoft.com/office/drawing/2014/main" val="2803052759"/>
                    </a:ext>
                  </a:extLst>
                </a:gridCol>
                <a:gridCol w="736709">
                  <a:extLst>
                    <a:ext uri="{9D8B030D-6E8A-4147-A177-3AD203B41FA5}">
                      <a16:colId xmlns:a16="http://schemas.microsoft.com/office/drawing/2014/main" val="3574858044"/>
                    </a:ext>
                  </a:extLst>
                </a:gridCol>
                <a:gridCol w="768741">
                  <a:extLst>
                    <a:ext uri="{9D8B030D-6E8A-4147-A177-3AD203B41FA5}">
                      <a16:colId xmlns:a16="http://schemas.microsoft.com/office/drawing/2014/main" val="1788627206"/>
                    </a:ext>
                  </a:extLst>
                </a:gridCol>
                <a:gridCol w="768741">
                  <a:extLst>
                    <a:ext uri="{9D8B030D-6E8A-4147-A177-3AD203B41FA5}">
                      <a16:colId xmlns:a16="http://schemas.microsoft.com/office/drawing/2014/main" val="2271902894"/>
                    </a:ext>
                  </a:extLst>
                </a:gridCol>
                <a:gridCol w="768741">
                  <a:extLst>
                    <a:ext uri="{9D8B030D-6E8A-4147-A177-3AD203B41FA5}">
                      <a16:colId xmlns:a16="http://schemas.microsoft.com/office/drawing/2014/main" val="1019298611"/>
                    </a:ext>
                  </a:extLst>
                </a:gridCol>
              </a:tblGrid>
              <a:tr h="227155">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2641679"/>
                  </a:ext>
                </a:extLst>
              </a:tr>
              <a:tr h="227155">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50255"/>
                  </a:ext>
                </a:extLst>
              </a:tr>
              <a:tr h="227155">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370556"/>
                  </a:ext>
                </a:extLst>
              </a:tr>
              <a:tr h="242101">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492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0654948"/>
              </p:ext>
            </p:extLst>
          </p:nvPr>
        </p:nvGraphicFramePr>
        <p:xfrm>
          <a:off x="1678637" y="2405946"/>
          <a:ext cx="9224894" cy="940117"/>
        </p:xfrm>
        <a:graphic>
          <a:graphicData uri="http://schemas.openxmlformats.org/drawingml/2006/table">
            <a:tbl>
              <a:tblPr firstRow="1" bandRow="1">
                <a:tableStyleId>{5940675A-B579-460E-94D1-54222C63F5DA}</a:tableStyleId>
              </a:tblPr>
              <a:tblGrid>
                <a:gridCol w="768741">
                  <a:extLst>
                    <a:ext uri="{9D8B030D-6E8A-4147-A177-3AD203B41FA5}">
                      <a16:colId xmlns:a16="http://schemas.microsoft.com/office/drawing/2014/main" val="2305900539"/>
                    </a:ext>
                  </a:extLst>
                </a:gridCol>
                <a:gridCol w="768741">
                  <a:extLst>
                    <a:ext uri="{9D8B030D-6E8A-4147-A177-3AD203B41FA5}">
                      <a16:colId xmlns:a16="http://schemas.microsoft.com/office/drawing/2014/main" val="1629840859"/>
                    </a:ext>
                  </a:extLst>
                </a:gridCol>
                <a:gridCol w="768741">
                  <a:extLst>
                    <a:ext uri="{9D8B030D-6E8A-4147-A177-3AD203B41FA5}">
                      <a16:colId xmlns:a16="http://schemas.microsoft.com/office/drawing/2014/main" val="2357052635"/>
                    </a:ext>
                  </a:extLst>
                </a:gridCol>
                <a:gridCol w="768741">
                  <a:extLst>
                    <a:ext uri="{9D8B030D-6E8A-4147-A177-3AD203B41FA5}">
                      <a16:colId xmlns:a16="http://schemas.microsoft.com/office/drawing/2014/main" val="2496617045"/>
                    </a:ext>
                  </a:extLst>
                </a:gridCol>
                <a:gridCol w="768741">
                  <a:extLst>
                    <a:ext uri="{9D8B030D-6E8A-4147-A177-3AD203B41FA5}">
                      <a16:colId xmlns:a16="http://schemas.microsoft.com/office/drawing/2014/main" val="1200038764"/>
                    </a:ext>
                  </a:extLst>
                </a:gridCol>
                <a:gridCol w="768741">
                  <a:extLst>
                    <a:ext uri="{9D8B030D-6E8A-4147-A177-3AD203B41FA5}">
                      <a16:colId xmlns:a16="http://schemas.microsoft.com/office/drawing/2014/main" val="3032888867"/>
                    </a:ext>
                  </a:extLst>
                </a:gridCol>
                <a:gridCol w="768741">
                  <a:extLst>
                    <a:ext uri="{9D8B030D-6E8A-4147-A177-3AD203B41FA5}">
                      <a16:colId xmlns:a16="http://schemas.microsoft.com/office/drawing/2014/main" val="3633073116"/>
                    </a:ext>
                  </a:extLst>
                </a:gridCol>
                <a:gridCol w="800775">
                  <a:extLst>
                    <a:ext uri="{9D8B030D-6E8A-4147-A177-3AD203B41FA5}">
                      <a16:colId xmlns:a16="http://schemas.microsoft.com/office/drawing/2014/main" val="71747160"/>
                    </a:ext>
                  </a:extLst>
                </a:gridCol>
                <a:gridCol w="736709">
                  <a:extLst>
                    <a:ext uri="{9D8B030D-6E8A-4147-A177-3AD203B41FA5}">
                      <a16:colId xmlns:a16="http://schemas.microsoft.com/office/drawing/2014/main" val="3389527867"/>
                    </a:ext>
                  </a:extLst>
                </a:gridCol>
                <a:gridCol w="768741">
                  <a:extLst>
                    <a:ext uri="{9D8B030D-6E8A-4147-A177-3AD203B41FA5}">
                      <a16:colId xmlns:a16="http://schemas.microsoft.com/office/drawing/2014/main" val="1691932261"/>
                    </a:ext>
                  </a:extLst>
                </a:gridCol>
                <a:gridCol w="768741">
                  <a:extLst>
                    <a:ext uri="{9D8B030D-6E8A-4147-A177-3AD203B41FA5}">
                      <a16:colId xmlns:a16="http://schemas.microsoft.com/office/drawing/2014/main" val="1211797768"/>
                    </a:ext>
                  </a:extLst>
                </a:gridCol>
                <a:gridCol w="768741">
                  <a:extLst>
                    <a:ext uri="{9D8B030D-6E8A-4147-A177-3AD203B41FA5}">
                      <a16:colId xmlns:a16="http://schemas.microsoft.com/office/drawing/2014/main" val="373041619"/>
                    </a:ext>
                  </a:extLst>
                </a:gridCol>
              </a:tblGrid>
              <a:tr h="231226">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398619"/>
                  </a:ext>
                </a:extLst>
              </a:tr>
              <a:tr h="231226">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631434"/>
                  </a:ext>
                </a:extLst>
              </a:tr>
              <a:tr h="231226">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33591"/>
                  </a:ext>
                </a:extLst>
              </a:tr>
              <a:tr h="246439">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30000"/>
                        </a:lnSpc>
                      </a:pPr>
                      <a:endParaRPr lang="en-US" dirty="0">
                        <a:latin typeface="Times New Roman" panose="02020603050405020304" pitchFamily="18"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609723"/>
                  </a:ext>
                </a:extLst>
              </a:tr>
            </a:tbl>
          </a:graphicData>
        </a:graphic>
      </p:graphicFrame>
      <p:sp>
        <p:nvSpPr>
          <p:cNvPr id="19" name="TextBox 18">
            <a:extLst>
              <a:ext uri="{FF2B5EF4-FFF2-40B4-BE49-F238E27FC236}">
                <a16:creationId xmlns:a16="http://schemas.microsoft.com/office/drawing/2014/main" id="{A00E950B-C8BB-4935-91C5-B7A3E6C7EADE}"/>
              </a:ext>
            </a:extLst>
          </p:cNvPr>
          <p:cNvSpPr txBox="1"/>
          <p:nvPr/>
        </p:nvSpPr>
        <p:spPr>
          <a:xfrm>
            <a:off x="5974822" y="4673188"/>
            <a:ext cx="2961359" cy="738664"/>
          </a:xfrm>
          <a:prstGeom prst="rect">
            <a:avLst/>
          </a:prstGeom>
          <a:noFill/>
        </p:spPr>
        <p:txBody>
          <a:bodyPr wrap="square" rtlCol="0">
            <a:spAutoFit/>
          </a:bodyPr>
          <a:lstStyle/>
          <a:p>
            <a:pPr algn="just">
              <a:lnSpc>
                <a:spcPct val="150000"/>
              </a:lnSpc>
            </a:pPr>
            <a:r>
              <a:rPr lang="vi-VN" sz="2000">
                <a:solidFill>
                  <a:schemeClr val="accent6">
                    <a:lumMod val="75000"/>
                  </a:schemeClr>
                </a:solidFill>
                <a:latin typeface="UTM Avo" panose="02040603050506020204" pitchFamily="18" charset="0"/>
                <a:sym typeface="Wingdings" panose="05000000000000000000" pitchFamily="2" charset="2"/>
              </a:rPr>
              <a:t></a:t>
            </a:r>
            <a:r>
              <a:rPr lang="en-US" sz="2000">
                <a:solidFill>
                  <a:schemeClr val="accent6">
                    <a:lumMod val="75000"/>
                  </a:schemeClr>
                </a:solidFill>
                <a:latin typeface="UTM Avo" panose="020406030505060202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sym typeface="Wingdings" panose="05000000000000000000" pitchFamily="2" charset="2"/>
              </a:rPr>
              <a:t>Chữ  </a:t>
            </a:r>
            <a:r>
              <a:rPr lang="en-US" sz="28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 đ</a:t>
            </a:r>
            <a:endParaRPr lang="vi-VN" sz="28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337468" y="1762762"/>
            <a:ext cx="7955970" cy="1286367"/>
          </a:xfrm>
          <a:prstGeom prst="rect">
            <a:avLst/>
          </a:prstGeom>
        </p:spPr>
      </p:pic>
    </p:spTree>
    <p:extLst>
      <p:ext uri="{BB962C8B-B14F-4D97-AF65-F5344CB8AC3E}">
        <p14:creationId xmlns:p14="http://schemas.microsoft.com/office/powerpoint/2010/main" val="3525302985"/>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arn(inVertic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p:bldP spid="16" grpId="0" uiExpand="1"/>
      <p:bldP spid="17" grpId="0" uiExpand="1"/>
      <p:bldP spid="19" grpId="0" uiExpan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3068307" y="207010"/>
            <a:ext cx="7591660" cy="830997"/>
          </a:xfrm>
          <a:prstGeom prst="rect">
            <a:avLst/>
          </a:prstGeom>
          <a:noFill/>
        </p:spPr>
        <p:txBody>
          <a:bodyPr wrap="square" rtlCol="0">
            <a:spAutoFit/>
          </a:bodyPr>
          <a:lstStyle/>
          <a:p>
            <a:r>
              <a:rPr lang="vi-VN" sz="4800">
                <a:solidFill>
                  <a:srgbClr val="FF0000"/>
                </a:solidFill>
                <a:latin typeface="Times New Roman" panose="02020603050405020304" pitchFamily="18" charset="0"/>
                <a:cs typeface="Times New Roman" panose="02020603050405020304" pitchFamily="18" charset="0"/>
              </a:rPr>
              <a:t>VIẾT</a:t>
            </a:r>
            <a:r>
              <a:rPr lang="en-US" sz="4800">
                <a:solidFill>
                  <a:srgbClr val="FF0000"/>
                </a:solidFill>
                <a:latin typeface="Times New Roman" panose="02020603050405020304" pitchFamily="18" charset="0"/>
                <a:cs typeface="Times New Roman" panose="02020603050405020304" pitchFamily="18" charset="0"/>
              </a:rPr>
              <a:t> CÂU</a:t>
            </a:r>
            <a:r>
              <a:rPr lang="vi-VN" sz="4800">
                <a:solidFill>
                  <a:srgbClr val="FF0000"/>
                </a:solidFill>
                <a:latin typeface="Times New Roman" panose="02020603050405020304" pitchFamily="18" charset="0"/>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ỨNG DỤNG</a:t>
            </a:r>
            <a:endParaRPr lang="en-US" sz="4800" dirty="0">
              <a:solidFill>
                <a:srgbClr val="FF0000"/>
              </a:solidFill>
              <a:latin typeface="Times New Roman" panose="02020603050405020304" pitchFamily="18" charset="0"/>
              <a:ea typeface="HP001" panose="020B0603050302020204" pitchFamily="34" charset="0"/>
              <a:cs typeface="Times New Roman" panose="02020603050405020304" pitchFamily="18" charset="0"/>
            </a:endParaRPr>
          </a:p>
        </p:txBody>
      </p:sp>
      <p:sp>
        <p:nvSpPr>
          <p:cNvPr id="20" name="Text Box 10"/>
          <p:cNvSpPr txBox="1">
            <a:spLocks noChangeArrowheads="1"/>
          </p:cNvSpPr>
          <p:nvPr/>
        </p:nvSpPr>
        <p:spPr bwMode="auto">
          <a:xfrm>
            <a:off x="2222691" y="5085293"/>
            <a:ext cx="6292195" cy="41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5000"/>
              </a:lnSpc>
              <a:spcBef>
                <a:spcPct val="50000"/>
              </a:spcBef>
            </a:pPr>
            <a:r>
              <a:rPr lang="en-US" altLang="en-US" sz="2800" b="1">
                <a:solidFill>
                  <a:srgbClr val="0000FF"/>
                </a:solidFill>
                <a:latin typeface="Times New Roman" panose="02020603050405020304" pitchFamily="18" charset="0"/>
              </a:rPr>
              <a:t>Khoảng cách giữa các chữ là bao nhiêu?</a:t>
            </a:r>
          </a:p>
        </p:txBody>
      </p:sp>
      <p:sp>
        <p:nvSpPr>
          <p:cNvPr id="21" name="Text Box 10"/>
          <p:cNvSpPr txBox="1">
            <a:spLocks noChangeArrowheads="1"/>
          </p:cNvSpPr>
          <p:nvPr/>
        </p:nvSpPr>
        <p:spPr bwMode="auto">
          <a:xfrm>
            <a:off x="2221797" y="5560753"/>
            <a:ext cx="92846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pPr>
            <a:r>
              <a:rPr lang="en-US" altLang="en-US" sz="3200" b="1">
                <a:solidFill>
                  <a:srgbClr val="FF0000"/>
                </a:solidFill>
                <a:latin typeface="Times New Roman" panose="02020603050405020304" pitchFamily="18" charset="0"/>
              </a:rPr>
              <a:t>Khoảng cách giữa các chữ ghi tiếng là một chữ o.</a:t>
            </a:r>
          </a:p>
        </p:txBody>
      </p:sp>
      <p:sp>
        <p:nvSpPr>
          <p:cNvPr id="22" name="Text Box 10"/>
          <p:cNvSpPr txBox="1">
            <a:spLocks noChangeArrowheads="1"/>
          </p:cNvSpPr>
          <p:nvPr/>
        </p:nvSpPr>
        <p:spPr bwMode="auto">
          <a:xfrm>
            <a:off x="2238656" y="3510601"/>
            <a:ext cx="72007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5000"/>
              </a:lnSpc>
              <a:spcBef>
                <a:spcPct val="50000"/>
              </a:spcBef>
            </a:pPr>
            <a:r>
              <a:rPr lang="en-US" altLang="en-US" sz="3200" b="1">
                <a:solidFill>
                  <a:srgbClr val="0000FF"/>
                </a:solidFill>
                <a:latin typeface="Times New Roman" panose="02020603050405020304" pitchFamily="18" charset="0"/>
              </a:rPr>
              <a:t>Các dấu thanh đặt ở những vị trí nào?</a:t>
            </a:r>
          </a:p>
        </p:txBody>
      </p:sp>
      <p:sp>
        <p:nvSpPr>
          <p:cNvPr id="23" name="Text Box 10"/>
          <p:cNvSpPr txBox="1">
            <a:spLocks noChangeArrowheads="1"/>
          </p:cNvSpPr>
          <p:nvPr/>
        </p:nvSpPr>
        <p:spPr bwMode="auto">
          <a:xfrm>
            <a:off x="2222691" y="4255013"/>
            <a:ext cx="9969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5000"/>
              </a:lnSpc>
              <a:spcBef>
                <a:spcPct val="50000"/>
              </a:spcBef>
            </a:pPr>
            <a:r>
              <a:rPr lang="en-US" altLang="en-US" sz="3200" b="1">
                <a:solidFill>
                  <a:srgbClr val="FF0000"/>
                </a:solidFill>
                <a:latin typeface="Times New Roman" panose="02020603050405020304" pitchFamily="18" charset="0"/>
              </a:rPr>
              <a:t>Các dấu thanh đặt ở trên/ dưới âm chính của tiếng.</a:t>
            </a:r>
          </a:p>
        </p:txBody>
      </p:sp>
      <p:pic>
        <p:nvPicPr>
          <p:cNvPr id="3" name="Picture 2"/>
          <p:cNvPicPr>
            <a:picLocks noChangeAspect="1"/>
          </p:cNvPicPr>
          <p:nvPr/>
        </p:nvPicPr>
        <p:blipFill rotWithShape="1">
          <a:blip r:embed="rId3"/>
          <a:srcRect b="24489"/>
          <a:stretch/>
        </p:blipFill>
        <p:spPr>
          <a:xfrm>
            <a:off x="1461238" y="1325390"/>
            <a:ext cx="9602032" cy="1445519"/>
          </a:xfrm>
          <a:prstGeom prst="rect">
            <a:avLst/>
          </a:prstGeom>
        </p:spPr>
      </p:pic>
    </p:spTree>
    <p:extLst>
      <p:ext uri="{BB962C8B-B14F-4D97-AF65-F5344CB8AC3E}">
        <p14:creationId xmlns:p14="http://schemas.microsoft.com/office/powerpoint/2010/main" val="3875704414"/>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3068307" y="207010"/>
            <a:ext cx="7591660" cy="830997"/>
          </a:xfrm>
          <a:prstGeom prst="rect">
            <a:avLst/>
          </a:prstGeom>
          <a:noFill/>
        </p:spPr>
        <p:txBody>
          <a:bodyPr wrap="square" rtlCol="0">
            <a:spAutoFit/>
          </a:bodyPr>
          <a:lstStyle/>
          <a:p>
            <a:r>
              <a:rPr lang="vi-VN" sz="4800">
                <a:solidFill>
                  <a:srgbClr val="FF0000"/>
                </a:solidFill>
                <a:latin typeface="Times New Roman" panose="02020603050405020304" pitchFamily="18" charset="0"/>
                <a:cs typeface="Times New Roman" panose="02020603050405020304" pitchFamily="18" charset="0"/>
              </a:rPr>
              <a:t>VIẾT</a:t>
            </a:r>
            <a:r>
              <a:rPr lang="en-US" sz="4800">
                <a:solidFill>
                  <a:srgbClr val="FF0000"/>
                </a:solidFill>
                <a:latin typeface="Times New Roman" panose="02020603050405020304" pitchFamily="18" charset="0"/>
                <a:cs typeface="Times New Roman" panose="02020603050405020304" pitchFamily="18" charset="0"/>
              </a:rPr>
              <a:t> CÂU</a:t>
            </a:r>
            <a:r>
              <a:rPr lang="vi-VN" sz="4800">
                <a:solidFill>
                  <a:srgbClr val="FF0000"/>
                </a:solidFill>
                <a:latin typeface="Times New Roman" panose="02020603050405020304" pitchFamily="18" charset="0"/>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ỨNG DỤNG</a:t>
            </a:r>
            <a:endParaRPr lang="en-US" sz="4800" dirty="0">
              <a:solidFill>
                <a:srgbClr val="FF0000"/>
              </a:solidFill>
              <a:latin typeface="Times New Roman" panose="02020603050405020304" pitchFamily="18" charset="0"/>
              <a:ea typeface="HP001" panose="020B0603050302020204" pitchFamily="34" charset="0"/>
              <a:cs typeface="Times New Roman" panose="02020603050405020304" pitchFamily="18" charset="0"/>
            </a:endParaRPr>
          </a:p>
        </p:txBody>
      </p:sp>
      <p:sp>
        <p:nvSpPr>
          <p:cNvPr id="21" name="Text Box 10"/>
          <p:cNvSpPr txBox="1">
            <a:spLocks noChangeArrowheads="1"/>
          </p:cNvSpPr>
          <p:nvPr/>
        </p:nvSpPr>
        <p:spPr bwMode="auto">
          <a:xfrm>
            <a:off x="694266" y="3773091"/>
            <a:ext cx="11135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1600"/>
              <a:t> </a:t>
            </a:r>
            <a:r>
              <a:rPr lang="vi-VN" sz="2400" smtClean="0">
                <a:solidFill>
                  <a:srgbClr val="7030A0"/>
                </a:solidFill>
                <a:latin typeface="Times New Roman" panose="02020603050405020304" pitchFamily="18" charset="0"/>
                <a:cs typeface="Times New Roman" panose="02020603050405020304" pitchFamily="18" charset="0"/>
              </a:rPr>
              <a:t>-</a:t>
            </a:r>
            <a:r>
              <a:rPr lang="vi-VN" sz="2400">
                <a:solidFill>
                  <a:srgbClr val="7030A0"/>
                </a:solidFill>
                <a:latin typeface="Times New Roman" panose="02020603050405020304" pitchFamily="18" charset="0"/>
                <a:cs typeface="Times New Roman" panose="02020603050405020304" pitchFamily="18" charset="0"/>
              </a:rPr>
              <a:t> </a:t>
            </a:r>
            <a:r>
              <a:rPr lang="vi-VN" sz="2400" b="1" i="1">
                <a:solidFill>
                  <a:srgbClr val="7030A0"/>
                </a:solidFill>
                <a:latin typeface="Times New Roman" panose="02020603050405020304" pitchFamily="18" charset="0"/>
                <a:cs typeface="Times New Roman" panose="02020603050405020304" pitchFamily="18" charset="0"/>
              </a:rPr>
              <a:t>Yêu tổ quốc</a:t>
            </a:r>
            <a:r>
              <a:rPr lang="vi-VN" sz="2400">
                <a:solidFill>
                  <a:srgbClr val="7030A0"/>
                </a:solidFill>
                <a:latin typeface="Times New Roman" panose="02020603050405020304" pitchFamily="18" charset="0"/>
                <a:cs typeface="Times New Roman" panose="02020603050405020304" pitchFamily="18" charset="0"/>
              </a:rPr>
              <a:t> nghĩa là: Có hiểu biết về truyền thống </a:t>
            </a:r>
            <a:r>
              <a:rPr lang="vi-VN" sz="2400">
                <a:solidFill>
                  <a:srgbClr val="7030A0"/>
                </a:solidFill>
                <a:latin typeface="Times New Roman" panose="02020603050405020304" pitchFamily="18" charset="0"/>
                <a:cs typeface="Times New Roman" panose="02020603050405020304" pitchFamily="18" charset="0"/>
              </a:rPr>
              <a:t>tốt </a:t>
            </a:r>
            <a:r>
              <a:rPr lang="vi-VN" sz="2400" smtClean="0">
                <a:solidFill>
                  <a:srgbClr val="7030A0"/>
                </a:solidFill>
                <a:latin typeface="Times New Roman" panose="02020603050405020304" pitchFamily="18" charset="0"/>
                <a:cs typeface="Times New Roman" panose="02020603050405020304" pitchFamily="18" charset="0"/>
              </a:rPr>
              <a:t>đẹp</a:t>
            </a:r>
            <a:r>
              <a:rPr lang="en-US" sz="2400" smtClean="0">
                <a:solidFill>
                  <a:srgbClr val="7030A0"/>
                </a:solidFill>
                <a:latin typeface="Times New Roman" panose="02020603050405020304" pitchFamily="18" charset="0"/>
                <a:cs typeface="Times New Roman" panose="02020603050405020304" pitchFamily="18" charset="0"/>
              </a:rPr>
              <a:t> </a:t>
            </a:r>
            <a:r>
              <a:rPr lang="vi-VN" sz="2400" smtClean="0">
                <a:solidFill>
                  <a:srgbClr val="7030A0"/>
                </a:solidFill>
                <a:latin typeface="Times New Roman" panose="02020603050405020304" pitchFamily="18" charset="0"/>
                <a:cs typeface="Times New Roman" panose="02020603050405020304" pitchFamily="18" charset="0"/>
              </a:rPr>
              <a:t>của </a:t>
            </a:r>
            <a:r>
              <a:rPr lang="vi-VN" sz="2400">
                <a:solidFill>
                  <a:srgbClr val="7030A0"/>
                </a:solidFill>
                <a:latin typeface="Times New Roman" panose="02020603050405020304" pitchFamily="18" charset="0"/>
                <a:cs typeface="Times New Roman" panose="02020603050405020304" pitchFamily="18" charset="0"/>
              </a:rPr>
              <a:t>dân tộc, của địa phương, hăng hái tham gia giữ gìn và phát huy truyền thống tốt đẹp. Việc học Lịch Sử và Địa Lí chính là các em đã thể hiện được ý nói trên.</a:t>
            </a:r>
          </a:p>
          <a:p>
            <a:pPr algn="just"/>
            <a:r>
              <a:rPr lang="vi-VN" sz="2400">
                <a:solidFill>
                  <a:srgbClr val="7030A0"/>
                </a:solidFill>
                <a:latin typeface="Times New Roman" panose="02020603050405020304" pitchFamily="18" charset="0"/>
                <a:cs typeface="Times New Roman" panose="02020603050405020304" pitchFamily="18" charset="0"/>
              </a:rPr>
              <a:t>- </a:t>
            </a:r>
            <a:r>
              <a:rPr lang="vi-VN" sz="2400" b="1" i="1">
                <a:solidFill>
                  <a:srgbClr val="7030A0"/>
                </a:solidFill>
                <a:latin typeface="Times New Roman" panose="02020603050405020304" pitchFamily="18" charset="0"/>
                <a:cs typeface="Times New Roman" panose="02020603050405020304" pitchFamily="18" charset="0"/>
              </a:rPr>
              <a:t>Yêu đồng bào: </a:t>
            </a:r>
            <a:r>
              <a:rPr lang="vi-VN" sz="2400">
                <a:solidFill>
                  <a:srgbClr val="7030A0"/>
                </a:solidFill>
                <a:latin typeface="Times New Roman" panose="02020603050405020304" pitchFamily="18" charset="0"/>
                <a:cs typeface="Times New Roman" panose="02020603050405020304" pitchFamily="18" charset="0"/>
              </a:rPr>
              <a:t>Là lòng yêu đồng bào được thể hiện trong cuộc sống hằng ngày là cách giao tiếp, cách cư xử với mọi người xung quanh, với gia đình với bạn bè, thầy cô, sự tương thân tương ái giúp đỡ lẫn nhau trong cuộc sống cũng như trong học tập.</a:t>
            </a:r>
          </a:p>
        </p:txBody>
      </p:sp>
      <p:sp>
        <p:nvSpPr>
          <p:cNvPr id="22" name="Text Box 10"/>
          <p:cNvSpPr txBox="1">
            <a:spLocks noChangeArrowheads="1"/>
          </p:cNvSpPr>
          <p:nvPr/>
        </p:nvSpPr>
        <p:spPr bwMode="auto">
          <a:xfrm>
            <a:off x="1116438" y="3219583"/>
            <a:ext cx="7200766" cy="41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5000"/>
              </a:lnSpc>
              <a:spcBef>
                <a:spcPct val="50000"/>
              </a:spcBef>
            </a:pPr>
            <a:r>
              <a:rPr lang="en-US" altLang="en-US" sz="2800" b="1" smtClean="0">
                <a:solidFill>
                  <a:srgbClr val="0000FF"/>
                </a:solidFill>
                <a:latin typeface="Times New Roman" panose="02020603050405020304" pitchFamily="18" charset="0"/>
              </a:rPr>
              <a:t>Ý nghĩa câu ứng dụng là gì?</a:t>
            </a:r>
            <a:endParaRPr lang="en-US" altLang="en-US" sz="2800" b="1">
              <a:solidFill>
                <a:srgbClr val="0000FF"/>
              </a:solidFill>
              <a:latin typeface="Times New Roman" panose="02020603050405020304" pitchFamily="18" charset="0"/>
            </a:endParaRPr>
          </a:p>
        </p:txBody>
      </p:sp>
      <p:pic>
        <p:nvPicPr>
          <p:cNvPr id="3" name="Picture 2"/>
          <p:cNvPicPr>
            <a:picLocks noChangeAspect="1"/>
          </p:cNvPicPr>
          <p:nvPr/>
        </p:nvPicPr>
        <p:blipFill rotWithShape="1">
          <a:blip r:embed="rId3"/>
          <a:srcRect b="24489"/>
          <a:stretch/>
        </p:blipFill>
        <p:spPr>
          <a:xfrm>
            <a:off x="1461238" y="1325390"/>
            <a:ext cx="9602032" cy="1445519"/>
          </a:xfrm>
          <a:prstGeom prst="rect">
            <a:avLst/>
          </a:prstGeom>
        </p:spPr>
      </p:pic>
      <p:pic>
        <p:nvPicPr>
          <p:cNvPr id="2" name="Picture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511"/>
          <a:stretch/>
        </p:blipFill>
        <p:spPr>
          <a:xfrm>
            <a:off x="8559011" y="403821"/>
            <a:ext cx="3632989" cy="1885950"/>
          </a:xfrm>
          <a:prstGeom prst="rect">
            <a:avLst/>
          </a:prstGeom>
        </p:spPr>
      </p:pic>
    </p:spTree>
    <p:extLst>
      <p:ext uri="{BB962C8B-B14F-4D97-AF65-F5344CB8AC3E}">
        <p14:creationId xmlns:p14="http://schemas.microsoft.com/office/powerpoint/2010/main" val="1489091081"/>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0CBE52-488B-43ED-B921-C6338D91C5E2}"/>
              </a:ext>
            </a:extLst>
          </p:cNvPr>
          <p:cNvSpPr txBox="1"/>
          <p:nvPr/>
        </p:nvSpPr>
        <p:spPr>
          <a:xfrm>
            <a:off x="3641835" y="420811"/>
            <a:ext cx="7591660" cy="830997"/>
          </a:xfrm>
          <a:prstGeom prst="rect">
            <a:avLst/>
          </a:prstGeom>
          <a:noFill/>
        </p:spPr>
        <p:txBody>
          <a:bodyPr wrap="square" rtlCol="0">
            <a:spAutoFit/>
          </a:bodyPr>
          <a:lstStyle/>
          <a:p>
            <a:r>
              <a:rPr lang="en-US" sz="4800">
                <a:solidFill>
                  <a:srgbClr val="FFFF00"/>
                </a:solidFill>
                <a:latin typeface="Gadugi" panose="020B0502040204020203" pitchFamily="34" charset="0"/>
                <a:ea typeface="Gadugi" panose="020B0502040204020203" pitchFamily="34" charset="0"/>
              </a:rPr>
              <a:t>Tư thế ngồi viết</a:t>
            </a:r>
            <a:endParaRPr lang="en-US" sz="4800" dirty="0">
              <a:solidFill>
                <a:srgbClr val="FFFF00"/>
              </a:solidFill>
              <a:latin typeface="Gadugi" panose="020B0502040204020203" pitchFamily="34" charset="0"/>
              <a:ea typeface="Gadug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57" y="1741246"/>
            <a:ext cx="9644743" cy="4407501"/>
          </a:xfrm>
          <a:prstGeom prst="rect">
            <a:avLst/>
          </a:prstGeom>
        </p:spPr>
      </p:pic>
    </p:spTree>
    <p:extLst>
      <p:ext uri="{BB962C8B-B14F-4D97-AF65-F5344CB8AC3E}">
        <p14:creationId xmlns:p14="http://schemas.microsoft.com/office/powerpoint/2010/main" val="1445662447"/>
      </p:ext>
    </p:extLst>
  </p:cSld>
  <p:clrMapOvr>
    <a:masterClrMapping/>
  </p:clrMapOvr>
  <p:transition spd="med" advClick="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263236"/>
            <a:ext cx="12191999" cy="6608618"/>
            <a:chOff x="0" y="263236"/>
            <a:chExt cx="12191999" cy="6608618"/>
          </a:xfrm>
        </p:grpSpPr>
        <p:sp>
          <p:nvSpPr>
            <p:cNvPr id="6" name="Rectangle 5"/>
            <p:cNvSpPr/>
            <p:nvPr/>
          </p:nvSpPr>
          <p:spPr>
            <a:xfrm>
              <a:off x="0" y="4304500"/>
              <a:ext cx="12191999" cy="2567354"/>
            </a:xfrm>
            <a:custGeom>
              <a:avLst/>
              <a:gdLst>
                <a:gd name="connsiteX0" fmla="*/ 0 w 12191999"/>
                <a:gd name="connsiteY0" fmla="*/ 0 h 2202873"/>
                <a:gd name="connsiteX1" fmla="*/ 12191999 w 12191999"/>
                <a:gd name="connsiteY1" fmla="*/ 0 h 2202873"/>
                <a:gd name="connsiteX2" fmla="*/ 12191999 w 12191999"/>
                <a:gd name="connsiteY2" fmla="*/ 2202873 h 2202873"/>
                <a:gd name="connsiteX3" fmla="*/ 0 w 12191999"/>
                <a:gd name="connsiteY3" fmla="*/ 2202873 h 2202873"/>
                <a:gd name="connsiteX4" fmla="*/ 0 w 12191999"/>
                <a:gd name="connsiteY4" fmla="*/ 0 h 2202873"/>
                <a:gd name="connsiteX0" fmla="*/ 0 w 12191999"/>
                <a:gd name="connsiteY0" fmla="*/ 30373 h 2233246"/>
                <a:gd name="connsiteX1" fmla="*/ 4026877 w 12191999"/>
                <a:gd name="connsiteY1" fmla="*/ 0 h 2233246"/>
                <a:gd name="connsiteX2" fmla="*/ 12191999 w 12191999"/>
                <a:gd name="connsiteY2" fmla="*/ 30373 h 2233246"/>
                <a:gd name="connsiteX3" fmla="*/ 12191999 w 12191999"/>
                <a:gd name="connsiteY3" fmla="*/ 2233246 h 2233246"/>
                <a:gd name="connsiteX4" fmla="*/ 0 w 12191999"/>
                <a:gd name="connsiteY4" fmla="*/ 2233246 h 2233246"/>
                <a:gd name="connsiteX5" fmla="*/ 0 w 12191999"/>
                <a:gd name="connsiteY5" fmla="*/ 30373 h 2233246"/>
                <a:gd name="connsiteX0" fmla="*/ 0 w 12191999"/>
                <a:gd name="connsiteY0" fmla="*/ 364481 h 2567354"/>
                <a:gd name="connsiteX1" fmla="*/ 4079631 w 12191999"/>
                <a:gd name="connsiteY1" fmla="*/ 0 h 2567354"/>
                <a:gd name="connsiteX2" fmla="*/ 12191999 w 12191999"/>
                <a:gd name="connsiteY2" fmla="*/ 364481 h 2567354"/>
                <a:gd name="connsiteX3" fmla="*/ 12191999 w 12191999"/>
                <a:gd name="connsiteY3" fmla="*/ 2567354 h 2567354"/>
                <a:gd name="connsiteX4" fmla="*/ 0 w 12191999"/>
                <a:gd name="connsiteY4" fmla="*/ 2567354 h 2567354"/>
                <a:gd name="connsiteX5" fmla="*/ 0 w 12191999"/>
                <a:gd name="connsiteY5" fmla="*/ 364481 h 25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567354">
                  <a:moveTo>
                    <a:pt x="0" y="364481"/>
                  </a:moveTo>
                  <a:lnTo>
                    <a:pt x="4079631" y="0"/>
                  </a:lnTo>
                  <a:lnTo>
                    <a:pt x="12191999" y="364481"/>
                  </a:lnTo>
                  <a:lnTo>
                    <a:pt x="12191999" y="2567354"/>
                  </a:lnTo>
                  <a:lnTo>
                    <a:pt x="0" y="2567354"/>
                  </a:lnTo>
                  <a:lnTo>
                    <a:pt x="0" y="364481"/>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50" t="2232" r="3650" b="4665"/>
            <a:stretch>
              <a:fillRect/>
            </a:stretch>
          </p:blipFill>
          <p:spPr bwMode="auto">
            <a:xfrm>
              <a:off x="0" y="263236"/>
              <a:ext cx="4200450" cy="572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4278923" y="1596746"/>
            <a:ext cx="5903626" cy="2119084"/>
          </a:xfrm>
          <a:prstGeom prst="rect">
            <a:avLst/>
          </a:prstGeom>
          <a:noFill/>
        </p:spPr>
        <p:txBody>
          <a:bodyPr wrap="none" lIns="91440" tIns="45720" rIns="91440" bIns="45720">
            <a:prstTxWarp prst="textTriangle">
              <a:avLst>
                <a:gd name="adj" fmla="val 33404"/>
              </a:avLst>
            </a:prstTxWarp>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eflection blurRad="6350" stA="55000" endA="300" endPos="45500" dir="5400000" sy="-100000" algn="bl" rotWithShape="0"/>
                </a:effectLst>
              </a:rPr>
              <a:t>THỰC HÀNH</a:t>
            </a:r>
          </a:p>
        </p:txBody>
      </p:sp>
    </p:spTree>
    <p:extLst>
      <p:ext uri="{BB962C8B-B14F-4D97-AF65-F5344CB8AC3E}">
        <p14:creationId xmlns:p14="http://schemas.microsoft.com/office/powerpoint/2010/main" val="2919532827"/>
      </p:ext>
    </p:extLst>
  </p:cSld>
  <p:clrMapOvr>
    <a:masterClrMapping/>
  </p:clrMapOvr>
  <p:transition spd="med" advClick="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5000">
              <a:srgbClr val="E5CD76"/>
            </a:gs>
            <a:gs pos="50000">
              <a:srgbClr val="FFC000"/>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1161999" y="163261"/>
            <a:ext cx="10560099" cy="40011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Em luyện viết câu ứng dụng vào vở tập viết ( tập 2) và hoàn thành trang </a:t>
            </a:r>
            <a:r>
              <a:rPr lang="en-US" altLang="en-US" sz="2000" b="1" smtClean="0">
                <a:solidFill>
                  <a:srgbClr val="FF0000"/>
                </a:solidFill>
                <a:latin typeface="Times New Roman" panose="02020603050405020304" pitchFamily="18" charset="0"/>
              </a:rPr>
              <a:t>16, 17 </a:t>
            </a:r>
            <a:r>
              <a:rPr lang="en-US" altLang="en-US" sz="2000" b="1">
                <a:solidFill>
                  <a:srgbClr val="FF0000"/>
                </a:solidFill>
                <a:latin typeface="Times New Roman" panose="02020603050405020304" pitchFamily="18" charset="0"/>
              </a:rPr>
              <a:t>(theo mẫu) nhé.</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72" y="813480"/>
            <a:ext cx="11267425" cy="5933684"/>
          </a:xfrm>
          <a:prstGeom prst="rect">
            <a:avLst/>
          </a:prstGeom>
        </p:spPr>
      </p:pic>
    </p:spTree>
    <p:extLst>
      <p:ext uri="{BB962C8B-B14F-4D97-AF65-F5344CB8AC3E}">
        <p14:creationId xmlns:p14="http://schemas.microsoft.com/office/powerpoint/2010/main" val="3342826887"/>
      </p:ext>
    </p:extLst>
  </p:cSld>
  <p:clrMapOvr>
    <a:masterClrMapping/>
  </p:clrMapOvr>
  <p:transition spd="med" advClick="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687878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681" t="11111"/>
          <a:stretch/>
        </p:blipFill>
        <p:spPr>
          <a:xfrm>
            <a:off x="2147454" y="1027906"/>
            <a:ext cx="8326581" cy="4264530"/>
          </a:xfrm>
          <a:prstGeom prst="rect">
            <a:avLst/>
          </a:prstGeom>
        </p:spPr>
      </p:pic>
      <p:pic>
        <p:nvPicPr>
          <p:cNvPr id="6" name="Picture 9"/>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11111" t="22221" r="4445" b="17776"/>
          <a:stretch>
            <a:fillRect/>
          </a:stretch>
        </p:blipFill>
        <p:spPr bwMode="auto">
          <a:xfrm>
            <a:off x="4527460" y="4613565"/>
            <a:ext cx="3209745" cy="24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5432"/>
          <a:stretch>
            <a:fillRect/>
          </a:stretch>
        </p:blipFill>
        <p:spPr bwMode="auto">
          <a:xfrm>
            <a:off x="6208636" y="5015685"/>
            <a:ext cx="1387466" cy="14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249157" y="1816498"/>
            <a:ext cx="3693683" cy="1015663"/>
          </a:xfrm>
          <a:prstGeom prst="rect">
            <a:avLst/>
          </a:prstGeom>
          <a:noFill/>
        </p:spPr>
        <p:txBody>
          <a:bodyPr wrap="square" lIns="91440" tIns="45720" rIns="91440" bIns="45720">
            <a:spAutoFit/>
          </a:bodyPr>
          <a:lstStyle/>
          <a:p>
            <a:pPr algn="ctr"/>
            <a:r>
              <a:rPr lang="en-US" sz="6000" b="0" cap="none" spc="0" dirty="0" err="1">
                <a:ln w="0"/>
                <a:solidFill>
                  <a:srgbClr val="7030A0"/>
                </a:solidFill>
                <a:effectLst>
                  <a:reflection blurRad="6350" stA="53000" endA="300" endPos="35500" dir="5400000" sy="-90000" algn="bl" rotWithShape="0"/>
                </a:effectLst>
                <a:latin typeface="Times New Roman" pitchFamily="18" charset="0"/>
                <a:cs typeface="Times New Roman" pitchFamily="18" charset="0"/>
              </a:rPr>
              <a:t>Tập</a:t>
            </a:r>
            <a:r>
              <a:rPr lang="en-US" sz="6000" b="0" cap="none" spc="0" dirty="0">
                <a:ln w="0"/>
                <a:solidFill>
                  <a:srgbClr val="7030A0"/>
                </a:solidFill>
                <a:effectLst>
                  <a:reflection blurRad="6350" stA="53000" endA="300" endPos="35500" dir="5400000" sy="-90000" algn="bl" rotWithShape="0"/>
                </a:effectLst>
                <a:latin typeface="Times New Roman" pitchFamily="18" charset="0"/>
                <a:cs typeface="Times New Roman" pitchFamily="18" charset="0"/>
              </a:rPr>
              <a:t> </a:t>
            </a:r>
            <a:r>
              <a:rPr lang="en-US" sz="6000" b="0" cap="none" spc="0" dirty="0" err="1">
                <a:ln w="0"/>
                <a:solidFill>
                  <a:srgbClr val="7030A0"/>
                </a:solidFill>
                <a:effectLst>
                  <a:reflection blurRad="6350" stA="53000" endA="300" endPos="35500" dir="5400000" sy="-90000" algn="bl" rotWithShape="0"/>
                </a:effectLst>
                <a:latin typeface="Times New Roman" pitchFamily="18" charset="0"/>
                <a:cs typeface="Times New Roman" pitchFamily="18" charset="0"/>
              </a:rPr>
              <a:t>viết</a:t>
            </a:r>
            <a:endParaRPr lang="en-US" sz="6000" b="0" cap="none" spc="0" dirty="0">
              <a:ln w="0"/>
              <a:solidFill>
                <a:srgbClr val="7030A0"/>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11" name="TextBox 10"/>
          <p:cNvSpPr txBox="1"/>
          <p:nvPr/>
        </p:nvSpPr>
        <p:spPr>
          <a:xfrm>
            <a:off x="4669673" y="173976"/>
            <a:ext cx="4465392" cy="707886"/>
          </a:xfrm>
          <a:prstGeom prst="rect">
            <a:avLst/>
          </a:prstGeom>
          <a:noFill/>
        </p:spPr>
        <p:txBody>
          <a:bodyPr wrap="square" rtlCol="0">
            <a:spAutoFit/>
          </a:bodyPr>
          <a:lstStyle/>
          <a:p>
            <a:endParaRPr lang="en-US" sz="40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4249158" y="3046635"/>
            <a:ext cx="3693683" cy="1015663"/>
          </a:xfrm>
          <a:prstGeom prst="rect">
            <a:avLst/>
          </a:prstGeom>
          <a:noFill/>
        </p:spPr>
        <p:txBody>
          <a:bodyPr wrap="square" lIns="91440" tIns="45720" rIns="91440" bIns="45720">
            <a:spAutoFit/>
          </a:bodyPr>
          <a:lstStyle/>
          <a:p>
            <a:pPr algn="ctr"/>
            <a:r>
              <a:rPr lang="en-US" sz="6000" b="0" cap="none" spc="0">
                <a:ln w="0"/>
                <a:solidFill>
                  <a:srgbClr val="7030A0"/>
                </a:solidFill>
                <a:effectLst>
                  <a:reflection blurRad="6350" stA="53000" endA="300" endPos="35500" dir="5400000" sy="-90000" algn="bl" rotWithShape="0"/>
                </a:effectLst>
                <a:latin typeface="Times New Roman" pitchFamily="18" charset="0"/>
                <a:cs typeface="Times New Roman" pitchFamily="18" charset="0"/>
              </a:rPr>
              <a:t>Chữ hoa </a:t>
            </a:r>
            <a:r>
              <a:rPr lang="en-US" sz="6000">
                <a:ln w="0"/>
                <a:solidFill>
                  <a:srgbClr val="7030A0"/>
                </a:solidFill>
                <a:effectLst>
                  <a:reflection blurRad="6350" stA="53000" endA="300" endPos="35500" dir="5400000" sy="-90000" algn="bl" rotWithShape="0"/>
                </a:effectLst>
                <a:latin typeface="Times New Roman" pitchFamily="18" charset="0"/>
                <a:cs typeface="Times New Roman" pitchFamily="18" charset="0"/>
              </a:rPr>
              <a:t>Y</a:t>
            </a:r>
            <a:endParaRPr lang="en-US" sz="6000" b="0" cap="none" spc="0" dirty="0">
              <a:ln w="0"/>
              <a:solidFill>
                <a:srgbClr val="7030A0"/>
              </a:solidFill>
              <a:effectLst>
                <a:reflection blurRad="6350" stA="53000" endA="300" endPos="35500" dir="5400000" sy="-9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099880154"/>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560618" y="0"/>
            <a:ext cx="4806986" cy="2119084"/>
          </a:xfrm>
          <a:prstGeom prst="rect">
            <a:avLst/>
          </a:prstGeom>
          <a:noFill/>
        </p:spPr>
        <p:txBody>
          <a:bodyPr wrap="none" lIns="91440" tIns="45720" rIns="91440" bIns="45720">
            <a:prstTxWarp prst="textTriangle">
              <a:avLst>
                <a:gd name="adj" fmla="val 33404"/>
              </a:avLst>
            </a:prstTxWarp>
            <a:spAutoFit/>
            <a:scene3d>
              <a:camera prst="orthographicFront"/>
              <a:lightRig rig="soft" dir="t">
                <a:rot lat="0" lon="0" rev="15600000"/>
              </a:lightRig>
            </a:scene3d>
            <a:sp3d extrusionH="57150" prstMaterial="softEdge">
              <a:bevelT w="25400" h="38100"/>
            </a:sp3d>
          </a:bodyPr>
          <a:lstStyle/>
          <a:p>
            <a:pPr algn="ctr"/>
            <a:r>
              <a:rPr lang="en-US" sz="5400" b="1" cap="none" spc="0" dirty="0" err="1">
                <a:ln/>
                <a:solidFill>
                  <a:schemeClr val="accent4"/>
                </a:solidFill>
                <a:effectLst>
                  <a:reflection blurRad="6350" stA="55000" endA="300" endPos="45500" dir="5400000" sy="-100000" algn="bl" rotWithShape="0"/>
                </a:effectLst>
              </a:rPr>
              <a:t>Vận</a:t>
            </a:r>
            <a:r>
              <a:rPr lang="en-US" sz="5400" b="1" cap="none" spc="0" dirty="0">
                <a:ln/>
                <a:solidFill>
                  <a:schemeClr val="accent4"/>
                </a:solidFill>
                <a:effectLst>
                  <a:reflection blurRad="6350" stA="55000" endA="300" endPos="45500" dir="5400000" sy="-100000" algn="bl" rotWithShape="0"/>
                </a:effectLst>
              </a:rPr>
              <a:t> </a:t>
            </a:r>
            <a:r>
              <a:rPr lang="en-US" sz="5400" b="1" cap="none" spc="0" dirty="0" err="1">
                <a:ln/>
                <a:solidFill>
                  <a:schemeClr val="accent4"/>
                </a:solidFill>
                <a:effectLst>
                  <a:reflection blurRad="6350" stA="55000" endA="300" endPos="45500" dir="5400000" sy="-100000" algn="bl" rotWithShape="0"/>
                </a:effectLst>
              </a:rPr>
              <a:t>dụng</a:t>
            </a:r>
            <a:endParaRPr lang="en-US" sz="5400" b="1" cap="none" spc="0" dirty="0">
              <a:ln/>
              <a:solidFill>
                <a:schemeClr val="accent4"/>
              </a:solidFill>
              <a:effectLst>
                <a:reflection blurRad="6350" stA="55000" endA="300" endPos="45500" dir="5400000" sy="-100000" algn="bl" rotWithShape="0"/>
              </a:effectLst>
            </a:endParaRPr>
          </a:p>
        </p:txBody>
      </p:sp>
      <p:sp>
        <p:nvSpPr>
          <p:cNvPr id="2" name="TextBox 1"/>
          <p:cNvSpPr txBox="1"/>
          <p:nvPr/>
        </p:nvSpPr>
        <p:spPr>
          <a:xfrm>
            <a:off x="1259640" y="3678382"/>
            <a:ext cx="9408942"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a:latin typeface="Times New Roman" panose="02020603050405020304" pitchFamily="18" charset="0"/>
                <a:cs typeface="Times New Roman" panose="02020603050405020304" pitchFamily="18" charset="0"/>
              </a:rPr>
              <a:t>Em hãy luyện viết chữ hoa Y</a:t>
            </a:r>
            <a:r>
              <a:rPr lang="en-US" sz="4000" smtClean="0">
                <a:latin typeface="Times New Roman" panose="02020603050405020304" pitchFamily="18" charset="0"/>
                <a:cs typeface="Times New Roman" panose="02020603050405020304" pitchFamily="18" charset="0"/>
              </a:rPr>
              <a:t> đẹp </a:t>
            </a:r>
            <a:r>
              <a:rPr lang="en-US" sz="4000">
                <a:latin typeface="Times New Roman" panose="02020603050405020304" pitchFamily="18" charset="0"/>
                <a:cs typeface="Times New Roman" panose="02020603050405020304" pitchFamily="18" charset="0"/>
              </a:rPr>
              <a:t>và đúng mẫu nhé.</a:t>
            </a:r>
          </a:p>
        </p:txBody>
      </p:sp>
    </p:spTree>
    <p:extLst>
      <p:ext uri="{BB962C8B-B14F-4D97-AF65-F5344CB8AC3E}">
        <p14:creationId xmlns:p14="http://schemas.microsoft.com/office/powerpoint/2010/main" val="219536880"/>
      </p:ext>
    </p:extLst>
  </p:cSld>
  <p:clrMapOvr>
    <a:masterClrMapping/>
  </p:clrMapOvr>
  <p:transition spd="med" advClick="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2E4E8-B5E7-4677-A96C-56C7E9EF7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DDB786E-AACD-47A3-BA91-9A4A8DC7A014}"/>
              </a:ext>
            </a:extLst>
          </p:cNvPr>
          <p:cNvSpPr/>
          <p:nvPr/>
        </p:nvSpPr>
        <p:spPr>
          <a:xfrm>
            <a:off x="2444158" y="1771311"/>
            <a:ext cx="7616508" cy="2045708"/>
          </a:xfrm>
          <a:prstGeom prst="rect">
            <a:avLst/>
          </a:prstGeom>
          <a:noFill/>
        </p:spPr>
        <p:txBody>
          <a:bodyPr wrap="none" lIns="68580" tIns="34291" rIns="68580" bIns="34291" numCol="1">
            <a:prstTxWarp prst="textTriangle">
              <a:avLst>
                <a:gd name="adj" fmla="val 30003"/>
              </a:avLst>
            </a:prstTxWarp>
            <a:spAutoFit/>
          </a:bodyPr>
          <a:lstStyle/>
          <a:p>
            <a:pPr algn="ctr" defTabSz="685783"/>
            <a:r>
              <a:rPr lang="vi-VN" sz="4951">
                <a:ln w="0"/>
                <a:solidFill>
                  <a:srgbClr val="FF0000"/>
                </a:solidFill>
                <a:effectLst>
                  <a:reflection blurRad="6350" stA="53000" endA="300" endPos="35500" dir="5400000" sy="-90000" algn="bl" rotWithShape="0"/>
                </a:effectLst>
                <a:latin typeface="Arial" panose="020B0604020202020204" pitchFamily="34" charset="0"/>
              </a:rPr>
              <a:t>CHÚC CÁC CON </a:t>
            </a:r>
          </a:p>
          <a:p>
            <a:pPr algn="ctr" defTabSz="685783"/>
            <a:r>
              <a:rPr lang="vi-VN" sz="4951">
                <a:ln w="0"/>
                <a:solidFill>
                  <a:srgbClr val="FF0000"/>
                </a:solidFill>
                <a:effectLst>
                  <a:reflection blurRad="6350" stA="53000" endA="300" endPos="35500" dir="5400000" sy="-90000" algn="bl" rotWithShape="0"/>
                </a:effectLst>
                <a:latin typeface="Arial" panose="020B0604020202020204" pitchFamily="34" charset="0"/>
              </a:rPr>
              <a:t>CHĂM NGOAN HỌC GIỎI</a:t>
            </a:r>
            <a:endParaRPr lang="en-US" sz="4951">
              <a:ln w="0"/>
              <a:solidFill>
                <a:srgbClr val="FF0000"/>
              </a:solidFill>
              <a:effectLst>
                <a:reflection blurRad="6350" stA="53000" endA="300" endPos="35500" dir="5400000" sy="-90000" algn="bl" rotWithShape="0"/>
              </a:effectLst>
              <a:latin typeface="Calibri"/>
            </a:endParaRPr>
          </a:p>
        </p:txBody>
      </p:sp>
    </p:spTree>
    <p:extLst>
      <p:ext uri="{BB962C8B-B14F-4D97-AF65-F5344CB8AC3E}">
        <p14:creationId xmlns:p14="http://schemas.microsoft.com/office/powerpoint/2010/main" val="3288045417"/>
      </p:ext>
    </p:extLst>
  </p:cSld>
  <p:clrMapOvr>
    <a:masterClrMapping/>
  </p:clrMapOvr>
  <p:transition spd="med"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矩形 31">
            <a:extLst>
              <a:ext uri="{FF2B5EF4-FFF2-40B4-BE49-F238E27FC236}">
                <a16:creationId xmlns:a16="http://schemas.microsoft.com/office/drawing/2014/main" id="{3A0EE0AF-7B98-48C5-9D0B-64AB8A427DAB}"/>
              </a:ext>
            </a:extLst>
          </p:cNvPr>
          <p:cNvSpPr/>
          <p:nvPr/>
        </p:nvSpPr>
        <p:spPr>
          <a:xfrm>
            <a:off x="2561149" y="4801198"/>
            <a:ext cx="9528069" cy="823752"/>
          </a:xfrm>
          <a:prstGeom prst="rect">
            <a:avLst/>
          </a:prstGeom>
        </p:spPr>
        <p:txBody>
          <a:bodyPr wrap="square">
            <a:spAutoFit/>
          </a:bodyPr>
          <a:lstStyle/>
          <a:p>
            <a:pPr>
              <a:lnSpc>
                <a:spcPct val="150000"/>
              </a:lnSpc>
            </a:pP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err="1">
                <a:solidFill>
                  <a:srgbClr val="002060"/>
                </a:solidFill>
                <a:latin typeface="Times New Roman" pitchFamily="18" charset="0"/>
                <a:ea typeface="Arial-Rounded" panose="020B0500000000000000" pitchFamily="34" charset="0"/>
                <a:cs typeface="Times New Roman" pitchFamily="18" charset="0"/>
              </a:rPr>
              <a:t>Rèn</a:t>
            </a:r>
            <a:r>
              <a:rPr lang="en-US" altLang="en-US" sz="3600">
                <a:solidFill>
                  <a:srgbClr val="002060"/>
                </a:solidFill>
                <a:latin typeface="Times New Roman" pitchFamily="18" charset="0"/>
                <a:ea typeface="Arial-Rounded" panose="020B0500000000000000" pitchFamily="34" charset="0"/>
                <a:cs typeface="Times New Roman" pitchFamily="18" charset="0"/>
              </a:rPr>
              <a:t> tính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kiên</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trì</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và</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cẩn</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thận</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khi</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r>
              <a:rPr lang="en-US" altLang="en-US" sz="3600" dirty="0" err="1">
                <a:solidFill>
                  <a:srgbClr val="002060"/>
                </a:solidFill>
                <a:latin typeface="Times New Roman" pitchFamily="18" charset="0"/>
                <a:ea typeface="Arial-Rounded" panose="020B0500000000000000" pitchFamily="34" charset="0"/>
                <a:cs typeface="Times New Roman" pitchFamily="18" charset="0"/>
              </a:rPr>
              <a:t>viết</a:t>
            </a:r>
            <a:r>
              <a:rPr lang="en-US" altLang="en-US" sz="3600" dirty="0">
                <a:solidFill>
                  <a:srgbClr val="002060"/>
                </a:solidFill>
                <a:latin typeface="Times New Roman" pitchFamily="18" charset="0"/>
                <a:ea typeface="Arial-Rounded" panose="020B0500000000000000" pitchFamily="34" charset="0"/>
                <a:cs typeface="Times New Roman" pitchFamily="18" charset="0"/>
              </a:rPr>
              <a:t>.  </a:t>
            </a: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951420"/>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6991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2555508"/>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66557"/>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endParaRPr>
            </a:p>
          </p:txBody>
        </p:sp>
      </p:grpSp>
      <p:grpSp>
        <p:nvGrpSpPr>
          <p:cNvPr id="12" name="组合 32">
            <a:extLst>
              <a:ext uri="{FF2B5EF4-FFF2-40B4-BE49-F238E27FC236}">
                <a16:creationId xmlns:a16="http://schemas.microsoft.com/office/drawing/2014/main" id="{2491A8AC-8804-46DB-B53A-260AA782FBA7}"/>
              </a:ext>
            </a:extLst>
          </p:cNvPr>
          <p:cNvGrpSpPr/>
          <p:nvPr/>
        </p:nvGrpSpPr>
        <p:grpSpPr>
          <a:xfrm>
            <a:off x="397335" y="4302492"/>
            <a:ext cx="1869788" cy="1746984"/>
            <a:chOff x="8324958" y="1824912"/>
            <a:chExt cx="1869788" cy="1746984"/>
          </a:xfrm>
        </p:grpSpPr>
        <p:pic>
          <p:nvPicPr>
            <p:cNvPr id="13" name="图片 33">
              <a:extLst>
                <a:ext uri="{FF2B5EF4-FFF2-40B4-BE49-F238E27FC236}">
                  <a16:creationId xmlns:a16="http://schemas.microsoft.com/office/drawing/2014/main" id="{0D801C3F-F9FB-48BE-9F9F-AF2F78E4B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958" y="1824912"/>
              <a:ext cx="1869788" cy="1746984"/>
            </a:xfrm>
            <a:prstGeom prst="rect">
              <a:avLst/>
            </a:prstGeom>
          </p:spPr>
        </p:pic>
        <p:sp>
          <p:nvSpPr>
            <p:cNvPr id="14" name="文本框 34">
              <a:extLst>
                <a:ext uri="{FF2B5EF4-FFF2-40B4-BE49-F238E27FC236}">
                  <a16:creationId xmlns:a16="http://schemas.microsoft.com/office/drawing/2014/main" id="{C712F739-72CF-45DC-B6DA-1DF21680EEFE}"/>
                </a:ext>
              </a:extLst>
            </p:cNvPr>
            <p:cNvSpPr txBox="1"/>
            <p:nvPr/>
          </p:nvSpPr>
          <p:spPr>
            <a:xfrm>
              <a:off x="8742895" y="2369258"/>
              <a:ext cx="970071" cy="766557"/>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03</a:t>
              </a:r>
              <a:endParaRPr kumimoji="0" lang="zh-CN" altLang="en-US" sz="40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endParaRPr>
            </a:p>
          </p:txBody>
        </p:sp>
      </p:grpSp>
      <p:pic>
        <p:nvPicPr>
          <p:cNvPr id="4" name="Picture 3"/>
          <p:cNvPicPr>
            <a:picLocks noChangeAspect="1"/>
          </p:cNvPicPr>
          <p:nvPr/>
        </p:nvPicPr>
        <p:blipFill>
          <a:blip r:embed="rId4"/>
          <a:stretch>
            <a:fillRect/>
          </a:stretch>
        </p:blipFill>
        <p:spPr>
          <a:xfrm>
            <a:off x="3638262" y="271796"/>
            <a:ext cx="5773412" cy="1274174"/>
          </a:xfrm>
          <a:prstGeom prst="rect">
            <a:avLst/>
          </a:prstGeom>
        </p:spPr>
      </p:pic>
      <p:sp>
        <p:nvSpPr>
          <p:cNvPr id="2" name="TextBox 1"/>
          <p:cNvSpPr txBox="1"/>
          <p:nvPr/>
        </p:nvSpPr>
        <p:spPr>
          <a:xfrm>
            <a:off x="2267123" y="1726650"/>
            <a:ext cx="9564659" cy="646331"/>
          </a:xfrm>
          <a:prstGeom prst="rect">
            <a:avLst/>
          </a:prstGeom>
          <a:noFill/>
        </p:spPr>
        <p:txBody>
          <a:bodyPr wrap="square" rtlCol="0">
            <a:spAutoFit/>
          </a:bodyPr>
          <a:lstStyle/>
          <a:p>
            <a:r>
              <a:rPr lang="en-US" sz="3200">
                <a:latin typeface="HP001 5H" panose="020B0603050302020204" pitchFamily="34" charset="0"/>
                <a:cs typeface="HP001 5H" panose="020B0603050302020204" pitchFamily="34" charset="0"/>
              </a:rPr>
              <a:t>- </a:t>
            </a:r>
            <a:r>
              <a:rPr lang="en-US" sz="3600">
                <a:solidFill>
                  <a:srgbClr val="002060"/>
                </a:solidFill>
                <a:latin typeface="Times New Roman" panose="02020603050405020304" pitchFamily="18" charset="0"/>
                <a:cs typeface="Times New Roman" panose="02020603050405020304" pitchFamily="18" charset="0"/>
              </a:rPr>
              <a:t>Viết đúng mẫu chữ hoa Y</a:t>
            </a:r>
            <a:r>
              <a:rPr lang="en-US" sz="3600" smtClean="0">
                <a:solidFill>
                  <a:srgbClr val="002060"/>
                </a:solidFill>
                <a:latin typeface="Times New Roman" panose="02020603050405020304" pitchFamily="18" charset="0"/>
                <a:cs typeface="Times New Roman" panose="02020603050405020304" pitchFamily="18" charset="0"/>
              </a:rPr>
              <a:t> </a:t>
            </a:r>
            <a:r>
              <a:rPr lang="en-US" sz="3600">
                <a:solidFill>
                  <a:srgbClr val="002060"/>
                </a:solidFill>
                <a:latin typeface="Times New Roman" panose="02020603050405020304" pitchFamily="18" charset="0"/>
                <a:cs typeface="Times New Roman" panose="02020603050405020304" pitchFamily="18" charset="0"/>
              </a:rPr>
              <a:t>cỡ vừa và cỡ nhỏ.</a:t>
            </a:r>
          </a:p>
        </p:txBody>
      </p:sp>
      <p:sp>
        <p:nvSpPr>
          <p:cNvPr id="16" name="TextBox 15"/>
          <p:cNvSpPr txBox="1"/>
          <p:nvPr/>
        </p:nvSpPr>
        <p:spPr>
          <a:xfrm>
            <a:off x="2391813" y="2973699"/>
            <a:ext cx="9564659" cy="646331"/>
          </a:xfrm>
          <a:prstGeom prst="rect">
            <a:avLst/>
          </a:prstGeom>
          <a:noFill/>
        </p:spPr>
        <p:txBody>
          <a:bodyPr wrap="square" rtlCol="0">
            <a:spAutoFit/>
          </a:bodyPr>
          <a:lstStyle/>
          <a:p>
            <a:pPr marL="571500" indent="-571500">
              <a:buFontTx/>
              <a:buChar char="-"/>
            </a:pPr>
            <a:r>
              <a:rPr lang="en-US" sz="3600">
                <a:solidFill>
                  <a:srgbClr val="002060"/>
                </a:solidFill>
                <a:latin typeface="Times New Roman" panose="02020603050405020304" pitchFamily="18" charset="0"/>
                <a:cs typeface="Times New Roman" panose="02020603050405020304" pitchFamily="18" charset="0"/>
              </a:rPr>
              <a:t>Viết đúng mẫu câu ứng dụng: </a:t>
            </a:r>
          </a:p>
        </p:txBody>
      </p:sp>
      <p:pic>
        <p:nvPicPr>
          <p:cNvPr id="3" name="Picture 2"/>
          <p:cNvPicPr>
            <a:picLocks noChangeAspect="1"/>
          </p:cNvPicPr>
          <p:nvPr/>
        </p:nvPicPr>
        <p:blipFill>
          <a:blip r:embed="rId5"/>
          <a:stretch>
            <a:fillRect/>
          </a:stretch>
        </p:blipFill>
        <p:spPr>
          <a:xfrm>
            <a:off x="2391813" y="3857389"/>
            <a:ext cx="7955970" cy="1286367"/>
          </a:xfrm>
          <a:prstGeom prst="rect">
            <a:avLst/>
          </a:prstGeom>
        </p:spPr>
      </p:pic>
    </p:spTree>
    <p:extLst>
      <p:ext uri="{BB962C8B-B14F-4D97-AF65-F5344CB8AC3E}">
        <p14:creationId xmlns:p14="http://schemas.microsoft.com/office/powerpoint/2010/main" val="407783615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75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55027" y="2315841"/>
            <a:ext cx="5588389" cy="2479541"/>
          </a:xfrm>
          <a:prstGeom prst="rect">
            <a:avLst/>
          </a:prstGeom>
          <a:noFill/>
        </p:spPr>
        <p:txBody>
          <a:bodyPr wrap="none" lIns="91440" tIns="45720" rIns="91440" bIns="45720">
            <a:prstTxWarp prst="textCascadeUp">
              <a:avLst/>
            </a:prstTxWarp>
            <a:spAutoFit/>
          </a:bodyPr>
          <a:lstStyle/>
          <a:p>
            <a:pPr algn="ctr"/>
            <a:r>
              <a:rPr lang="en-US" sz="7200" b="1" cap="none" spc="0" smtClean="0">
                <a:ln w="28575">
                  <a:solidFill>
                    <a:schemeClr val="tx1"/>
                  </a:solidFill>
                  <a:prstDash val="solid"/>
                </a:ln>
                <a:solidFill>
                  <a:srgbClr val="FF0000"/>
                </a:solidFill>
                <a:effectLst>
                  <a:outerShdw dist="38100" dir="2700000" algn="tl" rotWithShape="0">
                    <a:schemeClr val="accent2"/>
                  </a:outerShdw>
                </a:effectLst>
              </a:rPr>
              <a:t>KHÁM PHÁ</a:t>
            </a:r>
            <a:endParaRPr lang="en-US" sz="7200" b="1" cap="none" spc="0">
              <a:ln w="28575">
                <a:solidFill>
                  <a:schemeClr val="tx1"/>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060593442"/>
      </p:ext>
    </p:extLst>
  </p:cSld>
  <p:clrMapOvr>
    <a:masterClrMapping/>
  </p:clrMapOvr>
  <p:transition spd="med" advClick="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984"/>
            <a:ext cx="12192000" cy="6858000"/>
          </a:xfrm>
          <a:prstGeom prst="rect">
            <a:avLst/>
          </a:prstGeom>
        </p:spPr>
      </p:pic>
      <p:sp>
        <p:nvSpPr>
          <p:cNvPr id="6" name="Rectangle 5"/>
          <p:cNvSpPr/>
          <p:nvPr/>
        </p:nvSpPr>
        <p:spPr>
          <a:xfrm>
            <a:off x="1997670" y="184750"/>
            <a:ext cx="7444410" cy="769441"/>
          </a:xfrm>
          <a:prstGeom prst="rect">
            <a:avLst/>
          </a:prstGeom>
        </p:spPr>
        <p:txBody>
          <a:bodyPr wrap="none">
            <a:spAutoFit/>
          </a:bodyPr>
          <a:lstStyle/>
          <a:p>
            <a:r>
              <a:rPr lang="en-US" sz="4400" dirty="0" err="1">
                <a:solidFill>
                  <a:srgbClr val="FF0000"/>
                </a:solidFill>
                <a:latin typeface="Times New Roman" panose="02020603050405020304" pitchFamily="18" charset="0"/>
                <a:cs typeface="Times New Roman" panose="02020603050405020304" pitchFamily="18" charset="0"/>
              </a:rPr>
              <a:t>Chữ</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hoa</a:t>
            </a:r>
            <a:r>
              <a:rPr lang="en-US" sz="4400" dirty="0">
                <a:solidFill>
                  <a:srgbClr val="FF0000"/>
                </a:solidFill>
                <a:latin typeface="Times New Roman" panose="02020603050405020304" pitchFamily="18" charset="0"/>
                <a:cs typeface="Times New Roman" panose="02020603050405020304" pitchFamily="18" charset="0"/>
              </a:rPr>
              <a:t> Y</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vừa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cao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mấy</a:t>
            </a:r>
            <a:r>
              <a:rPr lang="en-US" sz="4400" dirty="0">
                <a:solidFill>
                  <a:srgbClr val="FF0000"/>
                </a:solidFill>
                <a:latin typeface="Times New Roman" panose="02020603050405020304" pitchFamily="18" charset="0"/>
                <a:cs typeface="Times New Roman" panose="02020603050405020304" pitchFamily="18" charset="0"/>
              </a:rPr>
              <a:t> ô li?</a:t>
            </a:r>
          </a:p>
        </p:txBody>
      </p:sp>
      <p:sp>
        <p:nvSpPr>
          <p:cNvPr id="7" name="Rectangle 6"/>
          <p:cNvSpPr/>
          <p:nvPr/>
        </p:nvSpPr>
        <p:spPr>
          <a:xfrm>
            <a:off x="4130240" y="2041131"/>
            <a:ext cx="2034531"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A</a:t>
            </a:r>
            <a:r>
              <a:rPr lang="en-US" sz="4400">
                <a:solidFill>
                  <a:srgbClr val="FF0000"/>
                </a:solidFill>
                <a:latin typeface="Times New Roman" panose="02020603050405020304" pitchFamily="18" charset="0"/>
                <a:cs typeface="Times New Roman" panose="02020603050405020304" pitchFamily="18" charset="0"/>
              </a:rPr>
              <a:t>. 6</a:t>
            </a:r>
            <a:r>
              <a:rPr lang="en-US" sz="4400" smtClean="0">
                <a:solidFill>
                  <a:srgbClr val="FF0000"/>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ô li</a:t>
            </a:r>
          </a:p>
        </p:txBody>
      </p:sp>
      <p:sp>
        <p:nvSpPr>
          <p:cNvPr id="8" name="Rectangle 7"/>
          <p:cNvSpPr/>
          <p:nvPr/>
        </p:nvSpPr>
        <p:spPr>
          <a:xfrm>
            <a:off x="4130240" y="2930296"/>
            <a:ext cx="2004075" cy="769441"/>
          </a:xfrm>
          <a:prstGeom prst="rect">
            <a:avLst/>
          </a:prstGeom>
        </p:spPr>
        <p:txBody>
          <a:bodyPr wrap="none">
            <a:spAutoFit/>
          </a:bodyPr>
          <a:lstStyle/>
          <a:p>
            <a:r>
              <a:rPr lang="en-US" sz="4400">
                <a:solidFill>
                  <a:srgbClr val="FF0000"/>
                </a:solidFill>
                <a:latin typeface="Times New Roman" panose="02020603050405020304" pitchFamily="18" charset="0"/>
                <a:cs typeface="Times New Roman" panose="02020603050405020304" pitchFamily="18" charset="0"/>
              </a:rPr>
              <a:t>B. </a:t>
            </a:r>
            <a:r>
              <a:rPr lang="en-US" sz="4400" smtClean="0">
                <a:solidFill>
                  <a:srgbClr val="FF0000"/>
                </a:solidFill>
                <a:latin typeface="Times New Roman" panose="02020603050405020304" pitchFamily="18" charset="0"/>
                <a:cs typeface="Times New Roman" panose="02020603050405020304" pitchFamily="18" charset="0"/>
              </a:rPr>
              <a:t>7 </a:t>
            </a:r>
            <a:r>
              <a:rPr lang="en-US" sz="4400" dirty="0">
                <a:solidFill>
                  <a:srgbClr val="FF0000"/>
                </a:solidFill>
                <a:latin typeface="Times New Roman" panose="02020603050405020304" pitchFamily="18" charset="0"/>
                <a:cs typeface="Times New Roman" panose="02020603050405020304" pitchFamily="18" charset="0"/>
              </a:rPr>
              <a:t>ô li</a:t>
            </a:r>
          </a:p>
        </p:txBody>
      </p:sp>
      <p:sp>
        <p:nvSpPr>
          <p:cNvPr id="9" name="Rectangle 8"/>
          <p:cNvSpPr/>
          <p:nvPr/>
        </p:nvSpPr>
        <p:spPr>
          <a:xfrm>
            <a:off x="4160696" y="3850099"/>
            <a:ext cx="2004075"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C</a:t>
            </a:r>
            <a:r>
              <a:rPr lang="en-US" sz="4400">
                <a:solidFill>
                  <a:srgbClr val="FF0000"/>
                </a:solidFill>
                <a:latin typeface="Times New Roman" panose="02020603050405020304" pitchFamily="18" charset="0"/>
                <a:cs typeface="Times New Roman" panose="02020603050405020304" pitchFamily="18" charset="0"/>
              </a:rPr>
              <a:t>. </a:t>
            </a:r>
            <a:r>
              <a:rPr lang="en-US" sz="4400" smtClean="0">
                <a:solidFill>
                  <a:srgbClr val="FF0000"/>
                </a:solidFill>
                <a:latin typeface="Times New Roman" panose="02020603050405020304" pitchFamily="18" charset="0"/>
                <a:cs typeface="Times New Roman" panose="02020603050405020304" pitchFamily="18" charset="0"/>
              </a:rPr>
              <a:t>8 </a:t>
            </a:r>
            <a:r>
              <a:rPr lang="en-US" sz="4400" dirty="0">
                <a:solidFill>
                  <a:srgbClr val="FF0000"/>
                </a:solidFill>
                <a:latin typeface="Times New Roman" panose="02020603050405020304" pitchFamily="18" charset="0"/>
                <a:cs typeface="Times New Roman" panose="02020603050405020304" pitchFamily="18" charset="0"/>
              </a:rPr>
              <a:t>ô li</a:t>
            </a:r>
          </a:p>
        </p:txBody>
      </p:sp>
      <p:sp>
        <p:nvSpPr>
          <p:cNvPr id="10" name="Oval 9"/>
          <p:cNvSpPr/>
          <p:nvPr/>
        </p:nvSpPr>
        <p:spPr>
          <a:xfrm>
            <a:off x="4130240" y="3914544"/>
            <a:ext cx="704996" cy="704996"/>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CBE94A2A-CE83-43E6-A51A-F53A9F4C840E}"/>
              </a:ext>
            </a:extLst>
          </p:cNvPr>
          <p:cNvGrpSpPr/>
          <p:nvPr/>
        </p:nvGrpSpPr>
        <p:grpSpPr>
          <a:xfrm>
            <a:off x="7795067" y="1116690"/>
            <a:ext cx="361074" cy="4107060"/>
            <a:chOff x="1042416" y="804672"/>
            <a:chExt cx="210312" cy="4361688"/>
          </a:xfrm>
        </p:grpSpPr>
        <p:cxnSp>
          <p:nvCxnSpPr>
            <p:cNvPr id="13" name="Straight Connector 12">
              <a:extLst>
                <a:ext uri="{FF2B5EF4-FFF2-40B4-BE49-F238E27FC236}">
                  <a16:creationId xmlns:a16="http://schemas.microsoft.com/office/drawing/2014/main" id="{77A885EF-BB9B-4413-81CE-BF51ECF786BD}"/>
                </a:ext>
              </a:extLst>
            </p:cNvPr>
            <p:cNvCxnSpPr/>
            <p:nvPr/>
          </p:nvCxnSpPr>
          <p:spPr>
            <a:xfrm>
              <a:off x="1147568" y="804672"/>
              <a:ext cx="0" cy="43616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DA1C8-C9E3-4827-9309-86A1DE761173}"/>
                </a:ext>
              </a:extLst>
            </p:cNvPr>
            <p:cNvCxnSpPr/>
            <p:nvPr/>
          </p:nvCxnSpPr>
          <p:spPr>
            <a:xfrm>
              <a:off x="1042416" y="804672"/>
              <a:ext cx="21031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E17623-F8FA-4DC6-BFDC-74768422C5F9}"/>
                </a:ext>
              </a:extLst>
            </p:cNvPr>
            <p:cNvCxnSpPr/>
            <p:nvPr/>
          </p:nvCxnSpPr>
          <p:spPr>
            <a:xfrm>
              <a:off x="1042416" y="5166360"/>
              <a:ext cx="21031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TextBox 18">
            <a:extLst>
              <a:ext uri="{FF2B5EF4-FFF2-40B4-BE49-F238E27FC236}">
                <a16:creationId xmlns:a16="http://schemas.microsoft.com/office/drawing/2014/main" id="{073BCC31-4B09-4A59-A3C8-82B87407BDE2}"/>
              </a:ext>
            </a:extLst>
          </p:cNvPr>
          <p:cNvSpPr txBox="1">
            <a:spLocks noChangeArrowheads="1"/>
          </p:cNvSpPr>
          <p:nvPr/>
        </p:nvSpPr>
        <p:spPr bwMode="auto">
          <a:xfrm>
            <a:off x="6586169" y="2844225"/>
            <a:ext cx="12561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8</a:t>
            </a:r>
            <a:r>
              <a:rPr lang="en-US" altLang="en-US" b="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 li</a:t>
            </a:r>
          </a:p>
        </p:txBody>
      </p:sp>
      <p:pic>
        <p:nvPicPr>
          <p:cNvPr id="3" name="Picture 2"/>
          <p:cNvPicPr>
            <a:picLocks noChangeAspect="1"/>
          </p:cNvPicPr>
          <p:nvPr/>
        </p:nvPicPr>
        <p:blipFill>
          <a:blip r:embed="rId5"/>
          <a:stretch>
            <a:fillRect/>
          </a:stretch>
        </p:blipFill>
        <p:spPr>
          <a:xfrm>
            <a:off x="8289413" y="742802"/>
            <a:ext cx="3273836" cy="4480948"/>
          </a:xfrm>
          <a:prstGeom prst="rect">
            <a:avLst/>
          </a:prstGeom>
        </p:spPr>
      </p:pic>
    </p:spTree>
    <p:extLst>
      <p:ext uri="{BB962C8B-B14F-4D97-AF65-F5344CB8AC3E}">
        <p14:creationId xmlns:p14="http://schemas.microsoft.com/office/powerpoint/2010/main" val="371540292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par>
                                <p:cTn id="34" presetID="2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
            <a:ext cx="12192000" cy="6858000"/>
          </a:xfrm>
          <a:prstGeom prst="rect">
            <a:avLst/>
          </a:prstGeom>
        </p:spPr>
      </p:pic>
      <p:sp>
        <p:nvSpPr>
          <p:cNvPr id="6" name="Rectangle 5"/>
          <p:cNvSpPr/>
          <p:nvPr/>
        </p:nvSpPr>
        <p:spPr>
          <a:xfrm>
            <a:off x="1531931" y="115246"/>
            <a:ext cx="7696081" cy="769441"/>
          </a:xfrm>
          <a:prstGeom prst="rect">
            <a:avLst/>
          </a:prstGeom>
        </p:spPr>
        <p:txBody>
          <a:bodyPr wrap="none">
            <a:spAutoFit/>
          </a:bodyPr>
          <a:lstStyle/>
          <a:p>
            <a:r>
              <a:rPr lang="en-US" sz="4400" dirty="0" err="1">
                <a:solidFill>
                  <a:srgbClr val="FF0000"/>
                </a:solidFill>
                <a:latin typeface="Times New Roman" panose="02020603050405020304" pitchFamily="18" charset="0"/>
                <a:cs typeface="Times New Roman" panose="02020603050405020304" pitchFamily="18" charset="0"/>
              </a:rPr>
              <a:t>Chữ</a:t>
            </a:r>
            <a:r>
              <a:rPr lang="en-US" sz="4400" dirty="0">
                <a:solidFill>
                  <a:srgbClr val="FF0000"/>
                </a:solidFill>
                <a:latin typeface="Times New Roman" panose="02020603050405020304" pitchFamily="18" charset="0"/>
                <a:cs typeface="Times New Roman" panose="02020603050405020304" pitchFamily="18" charset="0"/>
              </a:rPr>
              <a:t> </a:t>
            </a:r>
            <a:r>
              <a:rPr lang="en-US" sz="4400" err="1">
                <a:solidFill>
                  <a:srgbClr val="FF0000"/>
                </a:solidFill>
                <a:latin typeface="Times New Roman" panose="02020603050405020304" pitchFamily="18" charset="0"/>
                <a:cs typeface="Times New Roman" panose="02020603050405020304" pitchFamily="18" charset="0"/>
              </a:rPr>
              <a:t>hoa</a:t>
            </a:r>
            <a:r>
              <a:rPr lang="en-US" sz="4400">
                <a:solidFill>
                  <a:srgbClr val="FF0000"/>
                </a:solidFill>
                <a:latin typeface="Times New Roman" panose="02020603050405020304" pitchFamily="18" charset="0"/>
                <a:cs typeface="Times New Roman" panose="02020603050405020304" pitchFamily="18" charset="0"/>
              </a:rPr>
              <a:t> </a:t>
            </a:r>
            <a:r>
              <a:rPr lang="en-US" sz="4400" smtClean="0">
                <a:solidFill>
                  <a:srgbClr val="FF0000"/>
                </a:solidFill>
                <a:latin typeface="Times New Roman" panose="02020603050405020304" pitchFamily="18" charset="0"/>
                <a:cs typeface="Times New Roman" panose="02020603050405020304" pitchFamily="18" charset="0"/>
              </a:rPr>
              <a:t>Y </a:t>
            </a:r>
            <a:r>
              <a:rPr lang="en-US" sz="4400" dirty="0" err="1">
                <a:solidFill>
                  <a:srgbClr val="FF0000"/>
                </a:solidFill>
                <a:latin typeface="Times New Roman" panose="02020603050405020304" pitchFamily="18" charset="0"/>
                <a:cs typeface="Times New Roman" panose="02020603050405020304" pitchFamily="18" charset="0"/>
              </a:rPr>
              <a:t>cỡ</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vừa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mấy</a:t>
            </a:r>
            <a:r>
              <a:rPr lang="en-US" sz="4400" dirty="0">
                <a:solidFill>
                  <a:srgbClr val="FF0000"/>
                </a:solidFill>
                <a:latin typeface="Times New Roman" panose="02020603050405020304" pitchFamily="18" charset="0"/>
                <a:cs typeface="Times New Roman" panose="02020603050405020304" pitchFamily="18" charset="0"/>
              </a:rPr>
              <a:t> ô li?</a:t>
            </a:r>
          </a:p>
        </p:txBody>
      </p:sp>
      <p:sp>
        <p:nvSpPr>
          <p:cNvPr id="7" name="Rectangle 6"/>
          <p:cNvSpPr/>
          <p:nvPr/>
        </p:nvSpPr>
        <p:spPr>
          <a:xfrm>
            <a:off x="4130240" y="2041131"/>
            <a:ext cx="2034531"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A</a:t>
            </a:r>
            <a:r>
              <a:rPr lang="en-US" sz="4400">
                <a:solidFill>
                  <a:srgbClr val="FF0000"/>
                </a:solidFill>
                <a:latin typeface="Times New Roman" panose="02020603050405020304" pitchFamily="18" charset="0"/>
                <a:cs typeface="Times New Roman" panose="02020603050405020304" pitchFamily="18" charset="0"/>
              </a:rPr>
              <a:t>. 4</a:t>
            </a:r>
            <a:r>
              <a:rPr lang="en-US" sz="4400" smtClean="0">
                <a:solidFill>
                  <a:srgbClr val="FF0000"/>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ô li</a:t>
            </a:r>
          </a:p>
        </p:txBody>
      </p:sp>
      <p:sp>
        <p:nvSpPr>
          <p:cNvPr id="8" name="Rectangle 7"/>
          <p:cNvSpPr/>
          <p:nvPr/>
        </p:nvSpPr>
        <p:spPr>
          <a:xfrm>
            <a:off x="4059707" y="4249075"/>
            <a:ext cx="2145139"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C</a:t>
            </a:r>
            <a:r>
              <a:rPr lang="en-US" sz="4400">
                <a:solidFill>
                  <a:srgbClr val="FF0000"/>
                </a:solidFill>
                <a:latin typeface="Times New Roman" panose="02020603050405020304" pitchFamily="18" charset="0"/>
                <a:cs typeface="Times New Roman" panose="02020603050405020304" pitchFamily="18" charset="0"/>
              </a:rPr>
              <a:t>.  </a:t>
            </a:r>
            <a:r>
              <a:rPr lang="en-US" sz="4400" smtClean="0">
                <a:solidFill>
                  <a:srgbClr val="FF0000"/>
                </a:solidFill>
                <a:latin typeface="Times New Roman" panose="02020603050405020304" pitchFamily="18" charset="0"/>
                <a:cs typeface="Times New Roman" panose="02020603050405020304" pitchFamily="18" charset="0"/>
              </a:rPr>
              <a:t>6 </a:t>
            </a:r>
            <a:r>
              <a:rPr lang="en-US" sz="4400" dirty="0">
                <a:solidFill>
                  <a:srgbClr val="FF0000"/>
                </a:solidFill>
                <a:latin typeface="Times New Roman" panose="02020603050405020304" pitchFamily="18" charset="0"/>
                <a:cs typeface="Times New Roman" panose="02020603050405020304" pitchFamily="18" charset="0"/>
              </a:rPr>
              <a:t>ô li</a:t>
            </a:r>
          </a:p>
        </p:txBody>
      </p:sp>
      <p:sp>
        <p:nvSpPr>
          <p:cNvPr id="9" name="Rectangle 8"/>
          <p:cNvSpPr/>
          <p:nvPr/>
        </p:nvSpPr>
        <p:spPr>
          <a:xfrm>
            <a:off x="4130240" y="3145103"/>
            <a:ext cx="2145139"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B</a:t>
            </a:r>
            <a:r>
              <a:rPr lang="en-US" sz="4400">
                <a:solidFill>
                  <a:srgbClr val="FF0000"/>
                </a:solidFill>
                <a:latin typeface="Times New Roman" panose="02020603050405020304" pitchFamily="18" charset="0"/>
                <a:cs typeface="Times New Roman" panose="02020603050405020304" pitchFamily="18" charset="0"/>
              </a:rPr>
              <a:t>. </a:t>
            </a:r>
            <a:r>
              <a:rPr lang="en-US" sz="4400" smtClean="0">
                <a:solidFill>
                  <a:srgbClr val="FF0000"/>
                </a:solidFill>
                <a:latin typeface="Times New Roman" panose="02020603050405020304" pitchFamily="18" charset="0"/>
                <a:cs typeface="Times New Roman" panose="02020603050405020304" pitchFamily="18" charset="0"/>
              </a:rPr>
              <a:t> 5 ô </a:t>
            </a:r>
            <a:r>
              <a:rPr lang="en-US" sz="4400" dirty="0">
                <a:solidFill>
                  <a:srgbClr val="FF0000"/>
                </a:solidFill>
                <a:latin typeface="Times New Roman" panose="02020603050405020304" pitchFamily="18" charset="0"/>
                <a:cs typeface="Times New Roman" panose="02020603050405020304" pitchFamily="18" charset="0"/>
              </a:rPr>
              <a:t>li</a:t>
            </a:r>
          </a:p>
        </p:txBody>
      </p:sp>
      <p:sp>
        <p:nvSpPr>
          <p:cNvPr id="10" name="Oval 9"/>
          <p:cNvSpPr/>
          <p:nvPr/>
        </p:nvSpPr>
        <p:spPr>
          <a:xfrm>
            <a:off x="4059707" y="3221596"/>
            <a:ext cx="704996" cy="704996"/>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3FDDE695-EFB3-4701-8F4C-03197722EB93}"/>
              </a:ext>
            </a:extLst>
          </p:cNvPr>
          <p:cNvGrpSpPr/>
          <p:nvPr/>
        </p:nvGrpSpPr>
        <p:grpSpPr>
          <a:xfrm flipV="1">
            <a:off x="8314069" y="1014466"/>
            <a:ext cx="3345645" cy="352720"/>
            <a:chOff x="5440680" y="1322832"/>
            <a:chExt cx="3017520" cy="195072"/>
          </a:xfrm>
        </p:grpSpPr>
        <p:cxnSp>
          <p:nvCxnSpPr>
            <p:cNvPr id="14" name="Straight Connector 13">
              <a:extLst>
                <a:ext uri="{FF2B5EF4-FFF2-40B4-BE49-F238E27FC236}">
                  <a16:creationId xmlns:a16="http://schemas.microsoft.com/office/drawing/2014/main" id="{12955D04-827A-47ED-A59F-F00A2E93E619}"/>
                </a:ext>
              </a:extLst>
            </p:cNvPr>
            <p:cNvCxnSpPr/>
            <p:nvPr/>
          </p:nvCxnSpPr>
          <p:spPr>
            <a:xfrm>
              <a:off x="5440680" y="1426464"/>
              <a:ext cx="301752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F2170C-C76C-4E94-AC88-D1EF60E8DF1C}"/>
                </a:ext>
              </a:extLst>
            </p:cNvPr>
            <p:cNvCxnSpPr/>
            <p:nvPr/>
          </p:nvCxnSpPr>
          <p:spPr>
            <a:xfrm>
              <a:off x="5440680" y="1335024"/>
              <a:ext cx="0" cy="1828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C91FE7-52E0-4838-B47D-6C5B0EF75ED0}"/>
                </a:ext>
              </a:extLst>
            </p:cNvPr>
            <p:cNvCxnSpPr/>
            <p:nvPr/>
          </p:nvCxnSpPr>
          <p:spPr>
            <a:xfrm>
              <a:off x="8458200" y="1322832"/>
              <a:ext cx="0" cy="1828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Box 18">
            <a:extLst>
              <a:ext uri="{FF2B5EF4-FFF2-40B4-BE49-F238E27FC236}">
                <a16:creationId xmlns:a16="http://schemas.microsoft.com/office/drawing/2014/main" id="{EED65B6B-8B8A-4AC5-8CA4-29387ADE059F}"/>
              </a:ext>
            </a:extLst>
          </p:cNvPr>
          <p:cNvSpPr txBox="1">
            <a:spLocks noChangeArrowheads="1"/>
          </p:cNvSpPr>
          <p:nvPr/>
        </p:nvSpPr>
        <p:spPr bwMode="auto">
          <a:xfrm>
            <a:off x="9305006" y="654529"/>
            <a:ext cx="14968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5</a:t>
            </a:r>
            <a:r>
              <a:rPr lang="en-US" altLang="en-US" b="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 </a:t>
            </a:r>
            <a:r>
              <a:rPr lang="en-US" alt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t>
            </a:r>
          </a:p>
        </p:txBody>
      </p:sp>
      <p:pic>
        <p:nvPicPr>
          <p:cNvPr id="28" name="Picture 27"/>
          <p:cNvPicPr>
            <a:picLocks noChangeAspect="1"/>
          </p:cNvPicPr>
          <p:nvPr/>
        </p:nvPicPr>
        <p:blipFill>
          <a:blip r:embed="rId4"/>
          <a:stretch>
            <a:fillRect/>
          </a:stretch>
        </p:blipFill>
        <p:spPr>
          <a:xfrm>
            <a:off x="8281576" y="1132259"/>
            <a:ext cx="3378138" cy="4480948"/>
          </a:xfrm>
          <a:prstGeom prst="rect">
            <a:avLst/>
          </a:prstGeom>
        </p:spPr>
      </p:pic>
    </p:spTree>
    <p:extLst>
      <p:ext uri="{BB962C8B-B14F-4D97-AF65-F5344CB8AC3E}">
        <p14:creationId xmlns:p14="http://schemas.microsoft.com/office/powerpoint/2010/main" val="2612834384"/>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27477" y="796108"/>
            <a:ext cx="5948808" cy="769441"/>
          </a:xfrm>
          <a:prstGeom prst="rect">
            <a:avLst/>
          </a:prstGeom>
        </p:spPr>
        <p:txBody>
          <a:bodyPr wrap="none">
            <a:spAutoFit/>
          </a:bodyPr>
          <a:lstStyle/>
          <a:p>
            <a:r>
              <a:rPr lang="en-US" sz="4400" dirty="0" err="1">
                <a:solidFill>
                  <a:srgbClr val="FF0000"/>
                </a:solidFill>
                <a:latin typeface="Times New Roman" panose="02020603050405020304" pitchFamily="18" charset="0"/>
                <a:cs typeface="Times New Roman" panose="02020603050405020304" pitchFamily="18" charset="0"/>
              </a:rPr>
              <a:t>Chữ</a:t>
            </a:r>
            <a:r>
              <a:rPr lang="en-US" sz="4400" dirty="0">
                <a:solidFill>
                  <a:srgbClr val="FF0000"/>
                </a:solidFill>
                <a:latin typeface="Times New Roman" panose="02020603050405020304" pitchFamily="18" charset="0"/>
                <a:cs typeface="Times New Roman" panose="02020603050405020304" pitchFamily="18" charset="0"/>
              </a:rPr>
              <a:t> </a:t>
            </a:r>
            <a:r>
              <a:rPr lang="en-US" sz="4400" err="1">
                <a:solidFill>
                  <a:srgbClr val="FF0000"/>
                </a:solidFill>
                <a:latin typeface="Times New Roman" panose="02020603050405020304" pitchFamily="18" charset="0"/>
                <a:cs typeface="Times New Roman" panose="02020603050405020304" pitchFamily="18" charset="0"/>
              </a:rPr>
              <a:t>hoa</a:t>
            </a:r>
            <a:r>
              <a:rPr lang="en-US" sz="4400">
                <a:solidFill>
                  <a:srgbClr val="FF0000"/>
                </a:solidFill>
                <a:latin typeface="Times New Roman" panose="02020603050405020304" pitchFamily="18" charset="0"/>
                <a:cs typeface="Times New Roman" panose="02020603050405020304" pitchFamily="18" charset="0"/>
              </a:rPr>
              <a:t> </a:t>
            </a:r>
            <a:r>
              <a:rPr lang="en-US" sz="4400" smtClean="0">
                <a:solidFill>
                  <a:srgbClr val="FF0000"/>
                </a:solidFill>
                <a:latin typeface="Times New Roman" panose="02020603050405020304" pitchFamily="18" charset="0"/>
                <a:cs typeface="Times New Roman" panose="02020603050405020304" pitchFamily="18" charset="0"/>
              </a:rPr>
              <a:t>Y </a:t>
            </a:r>
            <a:r>
              <a:rPr lang="en-US" sz="4400" dirty="0" err="1">
                <a:solidFill>
                  <a:srgbClr val="FF0000"/>
                </a:solidFill>
                <a:latin typeface="Times New Roman" panose="02020603050405020304" pitchFamily="18" charset="0"/>
                <a:cs typeface="Times New Roman" panose="02020603050405020304" pitchFamily="18" charset="0"/>
              </a:rPr>
              <a:t>gồm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mấy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nét</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4130240" y="2041131"/>
            <a:ext cx="1986441"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A</a:t>
            </a:r>
            <a:r>
              <a:rPr lang="en-US" sz="4400">
                <a:solidFill>
                  <a:srgbClr val="FF0000"/>
                </a:solidFill>
                <a:latin typeface="Times New Roman" panose="02020603050405020304" pitchFamily="18" charset="0"/>
                <a:cs typeface="Times New Roman" panose="02020603050405020304" pitchFamily="18" charset="0"/>
              </a:rPr>
              <a:t>. 1 </a:t>
            </a:r>
            <a:r>
              <a:rPr lang="en-US" sz="4400" dirty="0" err="1">
                <a:solidFill>
                  <a:srgbClr val="FF0000"/>
                </a:solidFill>
                <a:latin typeface="Times New Roman" panose="02020603050405020304" pitchFamily="18" charset="0"/>
                <a:cs typeface="Times New Roman" panose="02020603050405020304" pitchFamily="18" charset="0"/>
              </a:rPr>
              <a:t>nét</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30240" y="3057854"/>
            <a:ext cx="2097049"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B</a:t>
            </a:r>
            <a:r>
              <a:rPr lang="en-US" sz="4400">
                <a:solidFill>
                  <a:srgbClr val="FF0000"/>
                </a:solidFill>
                <a:latin typeface="Times New Roman" panose="02020603050405020304" pitchFamily="18" charset="0"/>
                <a:cs typeface="Times New Roman" panose="02020603050405020304" pitchFamily="18" charset="0"/>
              </a:rPr>
              <a:t>.  2 </a:t>
            </a:r>
            <a:r>
              <a:rPr lang="en-US" sz="4400" dirty="0" err="1">
                <a:solidFill>
                  <a:srgbClr val="FF0000"/>
                </a:solidFill>
                <a:latin typeface="Times New Roman" panose="02020603050405020304" pitchFamily="18" charset="0"/>
                <a:cs typeface="Times New Roman" panose="02020603050405020304" pitchFamily="18" charset="0"/>
              </a:rPr>
              <a:t>nét</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102213" y="4009018"/>
            <a:ext cx="1955985" cy="769441"/>
          </a:xfrm>
          <a:prstGeom prst="rect">
            <a:avLst/>
          </a:prstGeom>
        </p:spPr>
        <p:txBody>
          <a:bodyPr wrap="none">
            <a:spAutoFit/>
          </a:bodyPr>
          <a:lstStyle/>
          <a:p>
            <a:r>
              <a:rPr lang="en-US" sz="4400" dirty="0">
                <a:solidFill>
                  <a:srgbClr val="FF0000"/>
                </a:solidFill>
                <a:latin typeface="Times New Roman" panose="02020603050405020304" pitchFamily="18" charset="0"/>
                <a:cs typeface="Times New Roman" panose="02020603050405020304" pitchFamily="18" charset="0"/>
              </a:rPr>
              <a:t>C</a:t>
            </a:r>
            <a:r>
              <a:rPr lang="en-US" sz="4400">
                <a:solidFill>
                  <a:srgbClr val="FF0000"/>
                </a:solidFill>
                <a:latin typeface="Times New Roman" panose="02020603050405020304" pitchFamily="18" charset="0"/>
                <a:cs typeface="Times New Roman" panose="02020603050405020304" pitchFamily="18" charset="0"/>
              </a:rPr>
              <a:t>. 3 </a:t>
            </a:r>
            <a:r>
              <a:rPr lang="en-US" sz="4400" dirty="0" err="1">
                <a:solidFill>
                  <a:srgbClr val="FF0000"/>
                </a:solidFill>
                <a:latin typeface="Times New Roman" panose="02020603050405020304" pitchFamily="18" charset="0"/>
                <a:cs typeface="Times New Roman" panose="02020603050405020304" pitchFamily="18" charset="0"/>
              </a:rPr>
              <a:t>nét</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4102213" y="3090076"/>
            <a:ext cx="704996" cy="704996"/>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1" name="Picture 20"/>
          <p:cNvPicPr>
            <a:picLocks noChangeAspect="1"/>
          </p:cNvPicPr>
          <p:nvPr/>
        </p:nvPicPr>
        <p:blipFill>
          <a:blip r:embed="rId5"/>
          <a:stretch>
            <a:fillRect/>
          </a:stretch>
        </p:blipFill>
        <p:spPr>
          <a:xfrm>
            <a:off x="8233995" y="849602"/>
            <a:ext cx="3273836" cy="4480948"/>
          </a:xfrm>
          <a:prstGeom prst="rect">
            <a:avLst/>
          </a:prstGeom>
        </p:spPr>
      </p:pic>
    </p:spTree>
    <p:extLst>
      <p:ext uri="{BB962C8B-B14F-4D97-AF65-F5344CB8AC3E}">
        <p14:creationId xmlns:p14="http://schemas.microsoft.com/office/powerpoint/2010/main" val="1565788237"/>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矩形 29">
            <a:extLst>
              <a:ext uri="{FF2B5EF4-FFF2-40B4-BE49-F238E27FC236}">
                <a16:creationId xmlns:a16="http://schemas.microsoft.com/office/drawing/2014/main" id="{B36C0091-F4BA-4A27-8461-58E7160CA4F1}"/>
              </a:ext>
            </a:extLst>
          </p:cNvPr>
          <p:cNvSpPr/>
          <p:nvPr/>
        </p:nvSpPr>
        <p:spPr>
          <a:xfrm>
            <a:off x="3948545" y="1560141"/>
            <a:ext cx="8243455" cy="2769989"/>
          </a:xfrm>
          <a:prstGeom prst="rect">
            <a:avLst/>
          </a:prstGeom>
        </p:spPr>
        <p:txBody>
          <a:bodyPr wrap="square">
            <a:spAutoFit/>
          </a:bodyPr>
          <a:lstStyle/>
          <a:p>
            <a:pPr algn="ctr">
              <a:lnSpc>
                <a:spcPct val="150000"/>
              </a:lnSpc>
            </a:pPr>
            <a:r>
              <a:rPr lang="en-US" altLang="en-US" sz="4400" b="1" err="1">
                <a:solidFill>
                  <a:srgbClr val="FF0000"/>
                </a:solidFill>
                <a:latin typeface="Times New Roman" panose="02020603050405020304" pitchFamily="18" charset="0"/>
                <a:cs typeface="Times New Roman" panose="02020603050405020304" pitchFamily="18" charset="0"/>
              </a:rPr>
              <a:t>Chữ</a:t>
            </a:r>
            <a:r>
              <a:rPr lang="en-US" altLang="en-US" sz="4400" b="1">
                <a:solidFill>
                  <a:srgbClr val="FF0000"/>
                </a:solidFill>
                <a:latin typeface="Times New Roman" panose="02020603050405020304" pitchFamily="18" charset="0"/>
                <a:cs typeface="Times New Roman" panose="02020603050405020304" pitchFamily="18" charset="0"/>
              </a:rPr>
              <a:t> </a:t>
            </a:r>
            <a:r>
              <a:rPr lang="en-US" altLang="en-US" sz="4400" b="1" smtClean="0">
                <a:solidFill>
                  <a:srgbClr val="FF0000"/>
                </a:solidFill>
                <a:latin typeface="Times New Roman" panose="02020603050405020304" pitchFamily="18" charset="0"/>
                <a:cs typeface="Times New Roman" panose="02020603050405020304" pitchFamily="18" charset="0"/>
              </a:rPr>
              <a:t>hoa </a:t>
            </a:r>
            <a:r>
              <a:rPr lang="en-US" altLang="en-US" sz="4400" b="1" smtClean="0">
                <a:solidFill>
                  <a:srgbClr val="FF0000"/>
                </a:solidFill>
                <a:latin typeface="HP001 5 hàng" panose="020B0603050302020204" pitchFamily="34" charset="0"/>
                <a:cs typeface="Times New Roman" panose="02020603050405020304" pitchFamily="18" charset="0"/>
              </a:rPr>
              <a:t>Y</a:t>
            </a:r>
            <a:r>
              <a:rPr lang="en-US" altLang="en-US" sz="4400" b="1" smtClean="0">
                <a:solidFill>
                  <a:srgbClr val="FF0000"/>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gồm 2</a:t>
            </a:r>
            <a:r>
              <a:rPr lang="en-US" altLang="en-US" sz="4400" b="1" smtClean="0">
                <a:solidFill>
                  <a:srgbClr val="FF0000"/>
                </a:solidFill>
                <a:latin typeface="Times New Roman" panose="02020603050405020304" pitchFamily="18" charset="0"/>
                <a:cs typeface="Times New Roman" panose="02020603050405020304" pitchFamily="18" charset="0"/>
              </a:rPr>
              <a:t> nét :</a:t>
            </a:r>
          </a:p>
          <a:p>
            <a:pPr marL="457200" indent="-457200" algn="just">
              <a:lnSpc>
                <a:spcPct val="150000"/>
              </a:lnSpc>
              <a:buFont typeface="Wingdings" panose="05000000000000000000" pitchFamily="2" charset="2"/>
              <a:buChar char="Ø"/>
            </a:pPr>
            <a:r>
              <a:rPr lang="en-US" altLang="en-US" sz="3600" smtClean="0">
                <a:solidFill>
                  <a:schemeClr val="accent6">
                    <a:lumMod val="75000"/>
                  </a:schemeClr>
                </a:solidFill>
                <a:latin typeface="Times New Roman" panose="02020603050405020304" pitchFamily="18" charset="0"/>
                <a:cs typeface="Times New Roman" panose="02020603050405020304" pitchFamily="18" charset="0"/>
              </a:rPr>
              <a:t>Nét 1</a:t>
            </a:r>
            <a:r>
              <a:rPr lang="en-US" altLang="en-US" sz="3600" smtClean="0">
                <a:solidFill>
                  <a:srgbClr val="002060"/>
                </a:solidFill>
                <a:latin typeface="Times New Roman" panose="02020603050405020304" pitchFamily="18" charset="0"/>
                <a:cs typeface="Times New Roman" panose="02020603050405020304" pitchFamily="18" charset="0"/>
              </a:rPr>
              <a:t>: Nét móc hai đầu (giống chữ </a:t>
            </a:r>
            <a:r>
              <a:rPr lang="en-US" altLang="en-US" sz="3600" smtClean="0">
                <a:solidFill>
                  <a:srgbClr val="002060"/>
                </a:solidFill>
                <a:latin typeface="HP001 5 hàng" panose="020B0603050302020204" pitchFamily="34" charset="0"/>
                <a:cs typeface="Times New Roman" panose="02020603050405020304" pitchFamily="18" charset="0"/>
              </a:rPr>
              <a:t>U</a:t>
            </a:r>
            <a:r>
              <a:rPr lang="en-US" altLang="en-US" sz="3600" smtClean="0">
                <a:solidFill>
                  <a:srgbClr val="002060"/>
                </a:solidFill>
                <a:latin typeface="Times New Roman" panose="02020603050405020304" pitchFamily="18" charset="0"/>
                <a:cs typeface="Times New Roman" panose="02020603050405020304" pitchFamily="18" charset="0"/>
              </a:rPr>
              <a:t>)</a:t>
            </a:r>
          </a:p>
          <a:p>
            <a:pPr marL="457200" indent="-457200" algn="just">
              <a:lnSpc>
                <a:spcPct val="150000"/>
              </a:lnSpc>
              <a:buFont typeface="Wingdings" panose="05000000000000000000" pitchFamily="2" charset="2"/>
              <a:buChar char="Ø"/>
            </a:pPr>
            <a:r>
              <a:rPr lang="en-US" altLang="en-US" sz="3600" smtClean="0">
                <a:solidFill>
                  <a:schemeClr val="accent6">
                    <a:lumMod val="75000"/>
                  </a:schemeClr>
                </a:solidFill>
                <a:latin typeface="Times New Roman" panose="02020603050405020304" pitchFamily="18" charset="0"/>
                <a:cs typeface="Times New Roman" panose="02020603050405020304" pitchFamily="18" charset="0"/>
              </a:rPr>
              <a:t>Nét 2</a:t>
            </a:r>
            <a:r>
              <a:rPr lang="en-US" altLang="en-US" sz="3600" smtClean="0">
                <a:solidFill>
                  <a:srgbClr val="002060"/>
                </a:solidFill>
                <a:latin typeface="Times New Roman" panose="02020603050405020304" pitchFamily="18" charset="0"/>
                <a:cs typeface="Times New Roman" panose="02020603050405020304" pitchFamily="18" charset="0"/>
              </a:rPr>
              <a:t>: Nét khuyết ngược</a:t>
            </a:r>
          </a:p>
        </p:txBody>
      </p:sp>
      <p:pic>
        <p:nvPicPr>
          <p:cNvPr id="4" name="Picture 3"/>
          <p:cNvPicPr>
            <a:picLocks noChangeAspect="1"/>
          </p:cNvPicPr>
          <p:nvPr/>
        </p:nvPicPr>
        <p:blipFill>
          <a:blip r:embed="rId2"/>
          <a:stretch>
            <a:fillRect/>
          </a:stretch>
        </p:blipFill>
        <p:spPr>
          <a:xfrm>
            <a:off x="544723" y="1188526"/>
            <a:ext cx="3273836" cy="4480948"/>
          </a:xfrm>
          <a:prstGeom prst="rect">
            <a:avLst/>
          </a:prstGeom>
        </p:spPr>
      </p:pic>
    </p:spTree>
    <p:extLst>
      <p:ext uri="{BB962C8B-B14F-4D97-AF65-F5344CB8AC3E}">
        <p14:creationId xmlns:p14="http://schemas.microsoft.com/office/powerpoint/2010/main" val="266324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288982" cy="6858000"/>
          </a:xfrm>
        </p:spPr>
      </p:pic>
      <p:sp>
        <p:nvSpPr>
          <p:cNvPr id="6" name="Cloud 5"/>
          <p:cNvSpPr/>
          <p:nvPr/>
        </p:nvSpPr>
        <p:spPr>
          <a:xfrm>
            <a:off x="124690" y="0"/>
            <a:ext cx="3893130" cy="3713019"/>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50000"/>
              </a:spcBef>
            </a:pPr>
            <a:r>
              <a:rPr lang="en-US" altLang="en-US" sz="3200" i="1">
                <a:solidFill>
                  <a:schemeClr val="tx1"/>
                </a:solidFill>
                <a:latin typeface="Times New Roman" panose="02020603050405020304" pitchFamily="18" charset="0"/>
              </a:rPr>
              <a:t>Em hãy quan sát và lắng nghe hướng dẫn viết chữ hoa Y</a:t>
            </a:r>
            <a:r>
              <a:rPr lang="en-US" altLang="en-US" sz="3200" i="1" smtClean="0">
                <a:solidFill>
                  <a:schemeClr val="tx1"/>
                </a:solidFill>
                <a:latin typeface="Times New Roman" panose="02020603050405020304" pitchFamily="18" charset="0"/>
              </a:rPr>
              <a:t> </a:t>
            </a:r>
            <a:r>
              <a:rPr lang="en-US" altLang="en-US" sz="3200" i="1">
                <a:solidFill>
                  <a:schemeClr val="tx1"/>
                </a:solidFill>
                <a:latin typeface="Times New Roman" panose="02020603050405020304" pitchFamily="18" charset="0"/>
              </a:rPr>
              <a:t>cỡ vừa.</a:t>
            </a:r>
          </a:p>
        </p:txBody>
      </p:sp>
      <p:pic>
        <p:nvPicPr>
          <p:cNvPr id="7" name="videoplayback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b="5942"/>
          <a:stretch/>
        </p:blipFill>
        <p:spPr>
          <a:xfrm>
            <a:off x="3780849" y="739550"/>
            <a:ext cx="8038523" cy="4874786"/>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1982692395"/>
      </p:ext>
    </p:extLst>
  </p:cSld>
  <p:clrMapOvr>
    <a:masterClrMapping/>
  </p:clrMapOvr>
  <p:transition spd="med" advClick="0">
    <p:pull/>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493</Words>
  <Application>Microsoft Office PowerPoint</Application>
  <PresentationFormat>Widescreen</PresentationFormat>
  <Paragraphs>63</Paragraphs>
  <Slides>21</Slides>
  <Notes>2</Notes>
  <HiddenSlides>0</HiddenSlides>
  <MMClips>2</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21</vt:i4>
      </vt:variant>
    </vt:vector>
  </HeadingPairs>
  <TitlesOfParts>
    <vt:vector size="38" baseType="lpstr">
      <vt:lpstr>微软雅黑</vt:lpstr>
      <vt:lpstr>SimSun</vt:lpstr>
      <vt:lpstr>Arial</vt:lpstr>
      <vt:lpstr>Arial-Rounded</vt:lpstr>
      <vt:lpstr>Calibri</vt:lpstr>
      <vt:lpstr>等线</vt:lpstr>
      <vt:lpstr>等线 Light</vt:lpstr>
      <vt:lpstr>Gadugi</vt:lpstr>
      <vt:lpstr>HP001</vt:lpstr>
      <vt:lpstr>HP001 5 hàng</vt:lpstr>
      <vt:lpstr>HP001 5H</vt:lpstr>
      <vt:lpstr>Times New Roman</vt:lpstr>
      <vt:lpstr>UTM Avo</vt:lpstr>
      <vt:lpstr>Wingdings</vt:lpstr>
      <vt:lpstr>字魂17号-萌趣果冻体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178</cp:revision>
  <dcterms:created xsi:type="dcterms:W3CDTF">2021-06-19T03:09:12Z</dcterms:created>
  <dcterms:modified xsi:type="dcterms:W3CDTF">2022-03-14T09:02:00Z</dcterms:modified>
</cp:coreProperties>
</file>