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9" r:id="rId6"/>
    <p:sldMasterId id="2147483722" r:id="rId7"/>
    <p:sldMasterId id="2147483734" r:id="rId8"/>
  </p:sldMasterIdLst>
  <p:notesMasterIdLst>
    <p:notesMasterId r:id="rId23"/>
  </p:notesMasterIdLst>
  <p:sldIdLst>
    <p:sldId id="276" r:id="rId9"/>
    <p:sldId id="280" r:id="rId10"/>
    <p:sldId id="281" r:id="rId11"/>
    <p:sldId id="278" r:id="rId12"/>
    <p:sldId id="277" r:id="rId13"/>
    <p:sldId id="256" r:id="rId14"/>
    <p:sldId id="257" r:id="rId15"/>
    <p:sldId id="259" r:id="rId16"/>
    <p:sldId id="260" r:id="rId17"/>
    <p:sldId id="272" r:id="rId18"/>
    <p:sldId id="274" r:id="rId19"/>
    <p:sldId id="269" r:id="rId20"/>
    <p:sldId id="284" r:id="rId21"/>
    <p:sldId id="28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53">
          <p15:clr>
            <a:srgbClr val="A4A3A4"/>
          </p15:clr>
        </p15:guide>
        <p15:guide id="2" pos="38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624" y="-84"/>
      </p:cViewPr>
      <p:guideLst>
        <p:guide orient="horz" pos="2153"/>
        <p:guide pos="38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6.w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Relationship Id="rId9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6.wmf"/><Relationship Id="rId4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26.wmf"/><Relationship Id="rId7" Type="http://schemas.openxmlformats.org/officeDocument/2006/relationships/image" Target="../media/image30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Relationship Id="rId9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F55DC9-6F5D-4A57-A298-1A91976B048F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71A97-4CE6-4912-89E5-ADD24AA2E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893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r>
              <a:rPr lang="vi-VN" altLang="en-US"/>
              <a:t>Gọi hs đọc </a:t>
            </a:r>
            <a:endParaRPr lang="en-US" altLang="en-US"/>
          </a:p>
        </p:txBody>
      </p:sp>
      <p:sp>
        <p:nvSpPr>
          <p:cNvPr id="80900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933664A-6CE2-4CE1-BA76-9BEA0521A373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5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071A97-4CE6-4912-89E5-ADD24AA2E65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479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7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891B3-EA94-41C3-8915-4B9E8EA96943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9988-EA89-44EE-A5F0-D7B3462D75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891B3-EA94-41C3-8915-4B9E8EA96943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9988-EA89-44EE-A5F0-D7B3462D75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8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8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891B3-EA94-41C3-8915-4B9E8EA96943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9988-EA89-44EE-A5F0-D7B3462D75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85A4-3DBD-4D7F-AF48-AED99EDC48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0FE2-3B5C-4976-BED1-F45CBFA4DE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85A4-3DBD-4D7F-AF48-AED99EDC48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0FE2-3B5C-4976-BED1-F45CBFA4DE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88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60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85A4-3DBD-4D7F-AF48-AED99EDC48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0FE2-3B5C-4976-BED1-F45CBFA4DE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85A4-3DBD-4D7F-AF48-AED99EDC48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0FE2-3B5C-4976-BED1-F45CBFA4DE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85A4-3DBD-4D7F-AF48-AED99EDC48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0FE2-3B5C-4976-BED1-F45CBFA4DE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85A4-3DBD-4D7F-AF48-AED99EDC48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0FE2-3B5C-4976-BED1-F45CBFA4DE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85A4-3DBD-4D7F-AF48-AED99EDC48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0FE2-3B5C-4976-BED1-F45CBFA4DE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57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85A4-3DBD-4D7F-AF48-AED99EDC48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0FE2-3B5C-4976-BED1-F45CBFA4DE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891B3-EA94-41C3-8915-4B9E8EA96943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9988-EA89-44EE-A5F0-D7B3462D75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57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85A4-3DBD-4D7F-AF48-AED99EDC48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0FE2-3B5C-4976-BED1-F45CBFA4DE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85A4-3DBD-4D7F-AF48-AED99EDC48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0FE2-3B5C-4976-BED1-F45CBFA4DE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85A4-3DBD-4D7F-AF48-AED99EDC48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0FE2-3B5C-4976-BED1-F45CBFA4DE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85A4-3DBD-4D7F-AF48-AED99EDC48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0FE2-3B5C-4976-BED1-F45CBFA4DE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85A4-3DBD-4D7F-AF48-AED99EDC48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0FE2-3B5C-4976-BED1-F45CBFA4DE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8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5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85A4-3DBD-4D7F-AF48-AED99EDC48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0FE2-3B5C-4976-BED1-F45CBFA4DE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85A4-3DBD-4D7F-AF48-AED99EDC48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0FE2-3B5C-4976-BED1-F45CBFA4DE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85A4-3DBD-4D7F-AF48-AED99EDC48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0FE2-3B5C-4976-BED1-F45CBFA4DE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85A4-3DBD-4D7F-AF48-AED99EDC48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0FE2-3B5C-4976-BED1-F45CBFA4DE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85A4-3DBD-4D7F-AF48-AED99EDC48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0FE2-3B5C-4976-BED1-F45CBFA4DE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5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891B3-EA94-41C3-8915-4B9E8EA96943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9988-EA89-44EE-A5F0-D7B3462D75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5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85A4-3DBD-4D7F-AF48-AED99EDC48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0FE2-3B5C-4976-BED1-F45CBFA4DE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5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85A4-3DBD-4D7F-AF48-AED99EDC48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0FE2-3B5C-4976-BED1-F45CBFA4DE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85A4-3DBD-4D7F-AF48-AED99EDC48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0FE2-3B5C-4976-BED1-F45CBFA4DE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85A4-3DBD-4D7F-AF48-AED99EDC48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0FE2-3B5C-4976-BED1-F45CBFA4DE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85A4-3DBD-4D7F-AF48-AED99EDC48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0FE2-3B5C-4976-BED1-F45CBFA4DE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85A4-3DBD-4D7F-AF48-AED99EDC48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0FE2-3B5C-4976-BED1-F45CBFA4DE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80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53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85A4-3DBD-4D7F-AF48-AED99EDC48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0FE2-3B5C-4976-BED1-F45CBFA4DE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85A4-3DBD-4D7F-AF48-AED99EDC48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0FE2-3B5C-4976-BED1-F45CBFA4DE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85A4-3DBD-4D7F-AF48-AED99EDC48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0FE2-3B5C-4976-BED1-F45CBFA4DE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85A4-3DBD-4D7F-AF48-AED99EDC48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0FE2-3B5C-4976-BED1-F45CBFA4DE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891B3-EA94-41C3-8915-4B9E8EA96943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9988-EA89-44EE-A5F0-D7B3462D75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85A4-3DBD-4D7F-AF48-AED99EDC48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0FE2-3B5C-4976-BED1-F45CBFA4DE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9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85A4-3DBD-4D7F-AF48-AED99EDC48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0FE2-3B5C-4976-BED1-F45CBFA4DE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9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85A4-3DBD-4D7F-AF48-AED99EDC48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0FE2-3B5C-4976-BED1-F45CBFA4DE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85A4-3DBD-4D7F-AF48-AED99EDC48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0FE2-3B5C-4976-BED1-F45CBFA4DE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85A4-3DBD-4D7F-AF48-AED99EDC48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0FE2-3B5C-4976-BED1-F45CBFA4DE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D46EB-4EC6-4504-96E3-BF21BC7D5B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69D6A-70C7-4A62-8185-B3C3F5A5E7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6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8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2CE49-1071-49DB-93CE-E0F9F8D35A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461E-2058-40CE-A41F-853F6C09EB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0AEB-D892-48C7-B301-C84CFCC6C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891B3-EA94-41C3-8915-4B9E8EA96943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9988-EA89-44EE-A5F0-D7B3462D75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17FD7-76B5-429D-890A-31BC23AEFC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7BD6D-BF94-42D4-916A-DCB1A48AF5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4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DF501-332A-4F42-B90E-A8D23B233B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4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0B0A1-EB2F-439E-9E0B-AD59CC7C0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1B31-4F1D-4770-8730-2ADEC6F005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B5F63-5D36-462A-9AD6-2DF9F9F9F0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381000"/>
            <a:ext cx="109728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40EACD2F-F9DC-448D-B1A3-94C9187CC563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D46EB-4EC6-4504-96E3-BF21BC7D5B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69D6A-70C7-4A62-8185-B3C3F5A5E7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2CE49-1071-49DB-93CE-E0F9F8D35A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891B3-EA94-41C3-8915-4B9E8EA96943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9988-EA89-44EE-A5F0-D7B3462D75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461E-2058-40CE-A41F-853F6C09EB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0AEB-D892-48C7-B301-C84CFCC6C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17FD7-76B5-429D-890A-31BC23AEFC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7BD6D-BF94-42D4-916A-DCB1A48AF5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DF501-332A-4F42-B90E-A8D23B233B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0B0A1-EB2F-439E-9E0B-AD59CC7C0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1B31-4F1D-4770-8730-2ADEC6F005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B5F63-5D36-462A-9AD6-2DF9F9F9F0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381000"/>
            <a:ext cx="109728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40EACD2F-F9DC-448D-B1A3-94C9187CC563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7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891B3-EA94-41C3-8915-4B9E8EA969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9988-EA89-44EE-A5F0-D7B3462D75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891B3-EA94-41C3-8915-4B9E8EA96943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9988-EA89-44EE-A5F0-D7B3462D75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891B3-EA94-41C3-8915-4B9E8EA969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9988-EA89-44EE-A5F0-D7B3462D75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5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891B3-EA94-41C3-8915-4B9E8EA969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9988-EA89-44EE-A5F0-D7B3462D75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891B3-EA94-41C3-8915-4B9E8EA969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9988-EA89-44EE-A5F0-D7B3462D75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891B3-EA94-41C3-8915-4B9E8EA969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9988-EA89-44EE-A5F0-D7B3462D75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891B3-EA94-41C3-8915-4B9E8EA969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9988-EA89-44EE-A5F0-D7B3462D75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891B3-EA94-41C3-8915-4B9E8EA969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9988-EA89-44EE-A5F0-D7B3462D75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0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891B3-EA94-41C3-8915-4B9E8EA969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9988-EA89-44EE-A5F0-D7B3462D75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891B3-EA94-41C3-8915-4B9E8EA969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9988-EA89-44EE-A5F0-D7B3462D75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891B3-EA94-41C3-8915-4B9E8EA969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9988-EA89-44EE-A5F0-D7B3462D75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8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8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891B3-EA94-41C3-8915-4B9E8EA969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9988-EA89-44EE-A5F0-D7B3462D75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0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891B3-EA94-41C3-8915-4B9E8EA96943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9988-EA89-44EE-A5F0-D7B3462D75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741372-4FAD-4240-B992-575A24070F05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32AB52-04B4-457E-8F31-42048D934964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5A1369-0A65-4647-BC0E-F8A9D65E94C2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288F81-882B-4960-A92B-E9A6111E3DAB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5BAD5D-BFEF-4EB7-B7F6-490263593B52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5F54B8-4E7F-4855-A195-F30EB16FFB9C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00D61-390C-45A5-A599-E31977DB6043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572F1A-9630-4AFB-AC74-E3346BBA436E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905DA-19A3-428F-AFCA-A375C4DC5DA5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459B55-04C6-4F50-A658-71388266F456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891B3-EA94-41C3-8915-4B9E8EA96943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9988-EA89-44EE-A5F0-D7B3462D75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7D7CAF-34F8-4031-96E3-E5B65C5CE9D8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50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891B3-EA94-41C3-8915-4B9E8EA96943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50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50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49988-EA89-44EE-A5F0-D7B3462D758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49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C85A4-3DBD-4D7F-AF48-AED99EDC48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49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49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B0FE2-3B5C-4976-BED1-F45CBFA4DE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4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C85A4-3DBD-4D7F-AF48-AED99EDC48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4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4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B0FE2-3B5C-4976-BED1-F45CBFA4DE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42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C85A4-3DBD-4D7F-AF48-AED99EDC48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42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42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B0FE2-3B5C-4976-BED1-F45CBFA4DE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7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7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7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496E2-1BFE-4EE3-9E91-50FED7B2F6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496E2-1BFE-4EE3-9E91-50FED7B2F6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50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891B3-EA94-41C3-8915-4B9E8EA969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50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50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49988-EA89-44EE-A5F0-D7B3462D75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4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D307C94-959E-4EEE-898D-987CD288F688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0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0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3.png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1.wmf"/><Relationship Id="rId5" Type="http://schemas.openxmlformats.org/officeDocument/2006/relationships/image" Target="../media/image6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16.wmf"/><Relationship Id="rId18" Type="http://schemas.openxmlformats.org/officeDocument/2006/relationships/oleObject" Target="../embeddings/oleObject13.bin"/><Relationship Id="rId3" Type="http://schemas.openxmlformats.org/officeDocument/2006/relationships/image" Target="../media/image3.png"/><Relationship Id="rId21" Type="http://schemas.openxmlformats.org/officeDocument/2006/relationships/image" Target="../media/image20.wmf"/><Relationship Id="rId7" Type="http://schemas.openxmlformats.org/officeDocument/2006/relationships/image" Target="../media/image13.wmf"/><Relationship Id="rId12" Type="http://schemas.openxmlformats.org/officeDocument/2006/relationships/oleObject" Target="../embeddings/oleObject10.bin"/><Relationship Id="rId17" Type="http://schemas.openxmlformats.org/officeDocument/2006/relationships/image" Target="../media/image18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2.bin"/><Relationship Id="rId20" Type="http://schemas.openxmlformats.org/officeDocument/2006/relationships/oleObject" Target="../embeddings/oleObject14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5.wmf"/><Relationship Id="rId5" Type="http://schemas.openxmlformats.org/officeDocument/2006/relationships/image" Target="../media/image12.wmf"/><Relationship Id="rId15" Type="http://schemas.openxmlformats.org/officeDocument/2006/relationships/image" Target="../media/image17.wmf"/><Relationship Id="rId10" Type="http://schemas.openxmlformats.org/officeDocument/2006/relationships/oleObject" Target="../embeddings/oleObject9.bin"/><Relationship Id="rId19" Type="http://schemas.openxmlformats.org/officeDocument/2006/relationships/image" Target="../media/image19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14.wmf"/><Relationship Id="rId14" Type="http://schemas.openxmlformats.org/officeDocument/2006/relationships/oleObject" Target="../embeddings/oleObject1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image" Target="../media/image3.png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23.wmf"/><Relationship Id="rId5" Type="http://schemas.openxmlformats.org/officeDocument/2006/relationships/image" Target="../media/image6.wmf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22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28.wmf"/><Relationship Id="rId18" Type="http://schemas.openxmlformats.org/officeDocument/2006/relationships/image" Target="../media/image30.wmf"/><Relationship Id="rId3" Type="http://schemas.openxmlformats.org/officeDocument/2006/relationships/image" Target="../media/image3.png"/><Relationship Id="rId21" Type="http://schemas.openxmlformats.org/officeDocument/2006/relationships/oleObject" Target="../embeddings/oleObject27.bin"/><Relationship Id="rId7" Type="http://schemas.openxmlformats.org/officeDocument/2006/relationships/image" Target="../media/image25.wmf"/><Relationship Id="rId12" Type="http://schemas.openxmlformats.org/officeDocument/2006/relationships/oleObject" Target="../embeddings/oleObject23.bin"/><Relationship Id="rId17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0.png"/><Relationship Id="rId20" Type="http://schemas.openxmlformats.org/officeDocument/2006/relationships/image" Target="../media/image31.wmf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27.wmf"/><Relationship Id="rId5" Type="http://schemas.openxmlformats.org/officeDocument/2006/relationships/image" Target="../media/image24.wmf"/><Relationship Id="rId15" Type="http://schemas.openxmlformats.org/officeDocument/2006/relationships/image" Target="../media/image29.wmf"/><Relationship Id="rId10" Type="http://schemas.openxmlformats.org/officeDocument/2006/relationships/oleObject" Target="../embeddings/oleObject22.bin"/><Relationship Id="rId19" Type="http://schemas.openxmlformats.org/officeDocument/2006/relationships/oleObject" Target="../embeddings/oleObject26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26.wmf"/><Relationship Id="rId14" Type="http://schemas.openxmlformats.org/officeDocument/2006/relationships/oleObject" Target="../embeddings/oleObject24.bin"/><Relationship Id="rId22" Type="http://schemas.openxmlformats.org/officeDocument/2006/relationships/image" Target="../media/image3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24110" y="1676403"/>
            <a:ext cx="7543801" cy="1022350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lnSpc>
                <a:spcPct val="50000"/>
              </a:lnSpc>
              <a:tabLst>
                <a:tab pos="2595245" algn="l"/>
              </a:tabLst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 ĐẾN VỚI</a:t>
            </a:r>
          </a:p>
          <a:p>
            <a:pPr algn="ctr">
              <a:lnSpc>
                <a:spcPct val="50000"/>
              </a:lnSpc>
              <a:tabLst>
                <a:tab pos="2595245" algn="l"/>
              </a:tabLst>
            </a:pP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50000"/>
              </a:lnSpc>
              <a:tabLst>
                <a:tab pos="2595245" algn="l"/>
              </a:tabLst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pic>
        <p:nvPicPr>
          <p:cNvPr id="2" name="Picture 1" descr="694ff5f94e21262dee5afc3df17f451d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70175" y="2971800"/>
            <a:ext cx="6851650" cy="406019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454" y="457049"/>
            <a:ext cx="3753612" cy="1325563"/>
          </a:xfrm>
        </p:spPr>
        <p:txBody>
          <a:bodyPr/>
          <a:lstStyle/>
          <a:p>
            <a:r>
              <a:rPr lang="vi-VN" sz="3200" b="1" dirty="0"/>
              <a:t>Bài 3</a:t>
            </a:r>
            <a:r>
              <a:rPr lang="en-US" sz="3200" b="1" dirty="0"/>
              <a:t>. </a:t>
            </a:r>
            <a:r>
              <a:rPr lang="vi-VN" sz="3200" b="1" dirty="0"/>
              <a:t> Tính 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3000" y="1600200"/>
                <a:ext cx="2145665" cy="101790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vi-VN" sz="3600" dirty="0">
                    <a:solidFill>
                      <a:srgbClr val="FF0000"/>
                    </a:solidFill>
                    <a:latin typeface="+mj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vi-VN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vi-VN" sz="3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3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vi-VN" sz="36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vi-VN" sz="3600" i="1" dirty="0">
                  <a:solidFill>
                    <a:srgbClr val="FF0000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0" y="1600200"/>
                <a:ext cx="2145665" cy="1017905"/>
              </a:xfr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19200" y="2752725"/>
                <a:ext cx="2374900" cy="8794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600" dirty="0">
                    <a:solidFill>
                      <a:srgbClr val="FF0000"/>
                    </a:solidFill>
                    <a:latin typeface="Times New Roman" panose="02020603050405020304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vi-VN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3600" dirty="0">
                    <a:solidFill>
                      <a:srgbClr val="FF0000"/>
                    </a:solidFill>
                    <a:latin typeface="Times New Roman" panose="02020603050405020304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>
                    <a:solidFill>
                      <a:srgbClr val="FF0000"/>
                    </a:solidFill>
                    <a:latin typeface="Times New Roman" panose="02020603050405020304"/>
                  </a:rPr>
                  <a:t> 13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2752725"/>
                <a:ext cx="2374900" cy="8794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19200" y="3962400"/>
                <a:ext cx="2349500" cy="8794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600" dirty="0">
                    <a:solidFill>
                      <a:srgbClr val="FF0000"/>
                    </a:solidFill>
                    <a:latin typeface="Times New Roman" panose="02020603050405020304"/>
                  </a:rPr>
                  <a:t>c) 15 </a:t>
                </a:r>
                <a14:m>
                  <m:oMath xmlns:m="http://schemas.openxmlformats.org/officeDocument/2006/math">
                    <m:r>
                      <a:rPr lang="vi-VN" sz="3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>
                    <a:solidFill>
                      <a:srgbClr val="FF0000"/>
                    </a:solidFill>
                    <a:latin typeface="Times New Roman" panose="02020603050405020304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vi-VN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vi-VN" sz="3600" i="1" dirty="0">
                  <a:solidFill>
                    <a:srgbClr val="FF0000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3962400"/>
                <a:ext cx="2349500" cy="8794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48000" y="1524000"/>
                <a:ext cx="3444240" cy="889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600" b="1" dirty="0">
                    <a:solidFill>
                      <a:srgbClr val="0070C0"/>
                    </a:solidFill>
                    <a:latin typeface="Times New Roman" panose="02020603050405020304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sz="3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vi-VN" sz="3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3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3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3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vi-VN" sz="3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3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3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3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vi-VN" sz="3600" dirty="0">
                    <a:solidFill>
                      <a:srgbClr val="0070C0"/>
                    </a:solidFill>
                    <a:latin typeface="Times New Roman" panose="02020603050405020304"/>
                  </a:rPr>
                  <a:t> </a:t>
                </a:r>
                <a:r>
                  <a:rPr lang="vi-VN" sz="3600" b="1" dirty="0">
                    <a:solidFill>
                      <a:srgbClr val="0070C0"/>
                    </a:solidFill>
                    <a:latin typeface="Times New Roman" panose="02020603050405020304"/>
                  </a:rPr>
                  <a:t>=</a:t>
                </a:r>
                <a:r>
                  <a:rPr lang="vi-VN" sz="3600" dirty="0">
                    <a:solidFill>
                      <a:srgbClr val="0070C0"/>
                    </a:solidFill>
                    <a:latin typeface="Times New Roman" panose="02020603050405020304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sz="3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vi-VN" sz="3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vi-VN" sz="3600" dirty="0">
                    <a:solidFill>
                      <a:srgbClr val="0070C0"/>
                    </a:solidFill>
                    <a:latin typeface="Times New Roman" panose="02020603050405020304"/>
                  </a:rPr>
                  <a:t> </a:t>
                </a:r>
                <a:r>
                  <a:rPr lang="vi-VN" sz="3600" b="1" dirty="0">
                    <a:solidFill>
                      <a:srgbClr val="0070C0"/>
                    </a:solidFill>
                    <a:latin typeface="Times New Roman" panose="02020603050405020304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sz="3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3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vi-VN" sz="3600" i="1" dirty="0">
                  <a:solidFill>
                    <a:srgbClr val="0070C0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1524000"/>
                <a:ext cx="3444240" cy="88900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24200" y="2743200"/>
                <a:ext cx="2826385" cy="889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600" b="1" dirty="0">
                    <a:solidFill>
                      <a:srgbClr val="0070C0"/>
                    </a:solidFill>
                    <a:latin typeface="Times New Roman" panose="02020603050405020304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sz="3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vi-VN" sz="3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3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3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3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vi-VN" sz="3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vi-VN" sz="3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vi-VN" sz="3600" dirty="0">
                    <a:solidFill>
                      <a:srgbClr val="0070C0"/>
                    </a:solidFill>
                    <a:latin typeface="Times New Roman" panose="02020603050405020304"/>
                  </a:rPr>
                  <a:t> </a:t>
                </a:r>
                <a:r>
                  <a:rPr lang="vi-VN" sz="3600" b="1" dirty="0">
                    <a:solidFill>
                      <a:srgbClr val="0070C0"/>
                    </a:solidFill>
                    <a:latin typeface="Times New Roman" panose="02020603050405020304"/>
                  </a:rPr>
                  <a:t>=</a:t>
                </a:r>
                <a:r>
                  <a:rPr lang="vi-VN" sz="3600" dirty="0">
                    <a:solidFill>
                      <a:srgbClr val="0070C0"/>
                    </a:solidFill>
                    <a:latin typeface="Times New Roman" panose="02020603050405020304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sz="3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52</m:t>
                        </m:r>
                      </m:num>
                      <m:den>
                        <m:r>
                          <a:rPr lang="vi-VN" sz="3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vi-VN" sz="3600" i="1" dirty="0">
                  <a:solidFill>
                    <a:srgbClr val="0070C0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2743200"/>
                <a:ext cx="2826385" cy="88900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124200" y="3962400"/>
                <a:ext cx="4076065" cy="889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600" dirty="0">
                    <a:solidFill>
                      <a:srgbClr val="0070C0"/>
                    </a:solidFill>
                    <a:latin typeface="Times New Roman" panose="02020603050405020304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sz="3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  <m:r>
                          <a:rPr lang="vi-VN" sz="3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3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3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3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vi-VN" sz="3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3600" dirty="0">
                    <a:solidFill>
                      <a:srgbClr val="0070C0"/>
                    </a:solidFill>
                    <a:latin typeface="Times New Roman" panose="02020603050405020304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sz="3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60</m:t>
                        </m:r>
                      </m:num>
                      <m:den>
                        <m:r>
                          <a:rPr lang="vi-VN" sz="3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3600" dirty="0">
                    <a:solidFill>
                      <a:srgbClr val="0070C0"/>
                    </a:solidFill>
                    <a:latin typeface="Times New Roman" panose="02020603050405020304"/>
                  </a:rPr>
                  <a:t> = 12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3962400"/>
                <a:ext cx="4076065" cy="88900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423219" y="5181600"/>
            <a:ext cx="9829800" cy="954107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Nêu lại quy tắc nhân hai phân số? Qui tắc nhân PS với số tự nhiên?</a:t>
            </a:r>
          </a:p>
        </p:txBody>
      </p:sp>
      <p:sp>
        <p:nvSpPr>
          <p:cNvPr id="10" name="Rectangles 9"/>
          <p:cNvSpPr/>
          <p:nvPr/>
        </p:nvSpPr>
        <p:spPr>
          <a:xfrm>
            <a:off x="9372600" y="0"/>
            <a:ext cx="1905000" cy="5797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400" b="1"/>
              <a:t>LÀM VỞ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/>
      <p:bldP spid="9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5800"/>
            <a:ext cx="2470785" cy="593090"/>
          </a:xfrm>
        </p:spPr>
        <p:txBody>
          <a:bodyPr/>
          <a:lstStyle/>
          <a:p>
            <a:r>
              <a:rPr lang="vi-VN" sz="3200" b="1" dirty="0"/>
              <a:t>Bài 4. Tính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71727" y="1371439"/>
                <a:ext cx="2649474" cy="131076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vi-VN" sz="3600" dirty="0">
                    <a:solidFill>
                      <a:srgbClr val="FF0000"/>
                    </a:solidFill>
                    <a:latin typeface="+mj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vi-VN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3600" dirty="0">
                    <a:solidFill>
                      <a:srgbClr val="FF0000"/>
                    </a:solidFill>
                    <a:latin typeface="+mj-lt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3600" dirty="0">
                  <a:solidFill>
                    <a:srgbClr val="FF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1727" y="1371439"/>
                <a:ext cx="2649474" cy="1310767"/>
              </a:xfrm>
              <a:blipFill rotWithShape="1">
                <a:blip r:embed="rId3"/>
                <a:stretch>
                  <a:fillRect l="-5" t="-36" r="14" b="4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71726" y="2514799"/>
                <a:ext cx="2862453" cy="8788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600" dirty="0">
                    <a:solidFill>
                      <a:srgbClr val="FF0000"/>
                    </a:solidFill>
                    <a:latin typeface="Times New Roman" panose="02020603050405020304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vi-VN" sz="3600" dirty="0">
                    <a:solidFill>
                      <a:srgbClr val="FF0000"/>
                    </a:solidFill>
                    <a:latin typeface="Times New Roman" panose="02020603050405020304"/>
                  </a:rPr>
                  <a:t> : </a:t>
                </a:r>
                <a:r>
                  <a:rPr lang="vi-VN" sz="3200" dirty="0">
                    <a:solidFill>
                      <a:srgbClr val="FF0000"/>
                    </a:solidFill>
                    <a:latin typeface="Times New Roman" panose="02020603050405020304"/>
                  </a:rPr>
                  <a:t>2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726" y="2514799"/>
                <a:ext cx="2862453" cy="878840"/>
              </a:xfrm>
              <a:prstGeom prst="rect">
                <a:avLst/>
              </a:prstGeom>
              <a:blipFill rotWithShape="1">
                <a:blip r:embed="rId4"/>
                <a:stretch>
                  <a:fillRect l="-4" t="-23" r="22" b="2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71726" y="3886088"/>
                <a:ext cx="2633853" cy="87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600" dirty="0">
                    <a:solidFill>
                      <a:srgbClr val="FF0000"/>
                    </a:solidFill>
                    <a:latin typeface="Times New Roman" panose="02020603050405020304"/>
                  </a:rPr>
                  <a:t>c) 2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600" dirty="0">
                  <a:solidFill>
                    <a:srgbClr val="FF0000"/>
                  </a:solidFill>
                  <a:latin typeface="Calibri Light" panose="020F0302020204030204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726" y="3886088"/>
                <a:ext cx="2633853" cy="878205"/>
              </a:xfrm>
              <a:prstGeom prst="rect">
                <a:avLst/>
              </a:prstGeom>
              <a:blipFill rotWithShape="1">
                <a:blip r:embed="rId5"/>
                <a:stretch>
                  <a:fillRect l="-5" t="-60" r="24" b="6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419854" y="1295311"/>
                <a:ext cx="5728716" cy="880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600" dirty="0">
                    <a:solidFill>
                      <a:schemeClr val="tx1"/>
                    </a:solidFill>
                    <a:latin typeface="Times New Roman" panose="02020603050405020304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vi-VN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× </m:t>
                        </m:r>
                        <m:r>
                          <a:rPr lang="vi-VN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vi-VN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vi-VN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1 </m:t>
                        </m:r>
                      </m:den>
                    </m:f>
                  </m:oMath>
                </a14:m>
                <a:r>
                  <a:rPr lang="vi-VN" sz="3600" dirty="0">
                    <a:solidFill>
                      <a:schemeClr val="tx1"/>
                    </a:solidFill>
                    <a:latin typeface="Times New Roman" panose="02020603050405020304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num>
                      <m:den>
                        <m:r>
                          <a:rPr lang="vi-VN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vi-VN" sz="3600" i="1" dirty="0">
                  <a:solidFill>
                    <a:schemeClr val="tx1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854" y="1295311"/>
                <a:ext cx="5728716" cy="880745"/>
              </a:xfrm>
              <a:prstGeom prst="rect">
                <a:avLst/>
              </a:prstGeom>
              <a:blipFill rotWithShape="1">
                <a:blip r:embed="rId6"/>
                <a:stretch>
                  <a:fillRect l="-4" t="-62" b="6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562600" y="2514600"/>
                <a:ext cx="2493645" cy="8788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600" dirty="0">
                    <a:solidFill>
                      <a:schemeClr val="tx1"/>
                    </a:solidFill>
                    <a:latin typeface="Times New Roman" panose="02020603050405020304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vi-VN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vi-VN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×1</m:t>
                        </m:r>
                        <m:r>
                          <a:rPr lang="vi-VN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vi-VN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vi-VN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3600" dirty="0">
                    <a:solidFill>
                      <a:schemeClr val="tx1"/>
                    </a:solidFill>
                    <a:latin typeface="Times New Roman" panose="02020603050405020304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sz="3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3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  <m:r>
                          <a:rPr lang="vi-VN" sz="3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vi-VN" sz="3600" i="1" dirty="0">
                  <a:solidFill>
                    <a:schemeClr val="tx1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2514600"/>
                <a:ext cx="2493645" cy="87884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410200" y="3962400"/>
                <a:ext cx="2945765" cy="87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600" dirty="0">
                    <a:solidFill>
                      <a:schemeClr val="tx1"/>
                    </a:solidFill>
                    <a:latin typeface="Times New Roman" panose="02020603050405020304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vi-VN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vi-VN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vi-VN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vi-VN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vi-VN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×1</m:t>
                        </m:r>
                      </m:den>
                    </m:f>
                  </m:oMath>
                </a14:m>
                <a:r>
                  <a:rPr lang="vi-VN" sz="3600" dirty="0">
                    <a:solidFill>
                      <a:schemeClr val="tx1"/>
                    </a:solidFill>
                    <a:latin typeface="Times New Roman" panose="02020603050405020304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vi-VN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3600" dirty="0">
                    <a:solidFill>
                      <a:schemeClr val="tx1"/>
                    </a:solidFill>
                    <a:latin typeface="Times New Roman" panose="02020603050405020304"/>
                  </a:rPr>
                  <a:t> =  4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3962400"/>
                <a:ext cx="2945765" cy="87820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1"/>
          <p:cNvSpPr txBox="1"/>
          <p:nvPr/>
        </p:nvSpPr>
        <p:spPr>
          <a:xfrm>
            <a:off x="1367311" y="5331983"/>
            <a:ext cx="9843135" cy="5219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extBox 2"/>
          <p:cNvSpPr txBox="1"/>
          <p:nvPr/>
        </p:nvSpPr>
        <p:spPr>
          <a:xfrm>
            <a:off x="1091192" y="5280392"/>
            <a:ext cx="10482580" cy="95313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Rectangles 11"/>
          <p:cNvSpPr/>
          <p:nvPr/>
        </p:nvSpPr>
        <p:spPr>
          <a:xfrm>
            <a:off x="9372600" y="0"/>
            <a:ext cx="1905000" cy="5797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400" b="1"/>
              <a:t>LÀM VỞ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5"/>
              <p:cNvSpPr txBox="1"/>
              <p:nvPr/>
            </p:nvSpPr>
            <p:spPr>
              <a:xfrm>
                <a:off x="2819400" y="1295400"/>
                <a:ext cx="1726565" cy="880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600" dirty="0">
                    <a:solidFill>
                      <a:schemeClr val="tx1"/>
                    </a:solidFill>
                    <a:latin typeface="Times New Roman" panose="02020603050405020304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vi-VN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vi-VN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5 </m:t>
                        </m:r>
                      </m:den>
                    </m:f>
                  </m:oMath>
                </a14:m>
                <a:r>
                  <a:rPr lang="vi-VN" sz="3600" dirty="0">
                    <a:solidFill>
                      <a:schemeClr val="tx1"/>
                    </a:solidFill>
                    <a:latin typeface="Times New Roman" panose="02020603050405020304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vi-VN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vi-VN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vi-VN" sz="3600" i="1" dirty="0">
                  <a:solidFill>
                    <a:schemeClr val="tx1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1295400"/>
                <a:ext cx="1726565" cy="88074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5"/>
              <p:cNvSpPr txBox="1"/>
              <p:nvPr/>
            </p:nvSpPr>
            <p:spPr>
              <a:xfrm>
                <a:off x="2743200" y="2514600"/>
                <a:ext cx="1726565" cy="8788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600" dirty="0">
                    <a:solidFill>
                      <a:schemeClr val="tx1"/>
                    </a:solidFill>
                    <a:latin typeface="Times New Roman" panose="02020603050405020304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vi-VN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vi-VN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vi-VN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vi-VN" sz="3600" dirty="0">
                    <a:solidFill>
                      <a:schemeClr val="tx1"/>
                    </a:solidFill>
                    <a:latin typeface="Times New Roman" panose="02020603050405020304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vi-VN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vi-VN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vi-VN" sz="3600" i="1" dirty="0">
                  <a:solidFill>
                    <a:schemeClr val="tx1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2514600"/>
                <a:ext cx="1726565" cy="87884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5"/>
              <p:cNvSpPr txBox="1"/>
              <p:nvPr/>
            </p:nvSpPr>
            <p:spPr>
              <a:xfrm>
                <a:off x="4114800" y="2515870"/>
                <a:ext cx="1726565" cy="8788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600" dirty="0">
                    <a:solidFill>
                      <a:schemeClr val="tx1"/>
                    </a:solidFill>
                    <a:latin typeface="Times New Roman" panose="02020603050405020304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vi-VN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vi-VN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vi-VN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vi-VN" sz="3600" dirty="0">
                    <a:solidFill>
                      <a:schemeClr val="tx1"/>
                    </a:solidFill>
                    <a:latin typeface="Times New Roman" panose="02020603050405020304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vi-VN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vi-VN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vi-VN" sz="3600" i="1" dirty="0">
                  <a:solidFill>
                    <a:schemeClr val="tx1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2515870"/>
                <a:ext cx="1726565" cy="87884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5"/>
              <p:cNvSpPr txBox="1"/>
              <p:nvPr/>
            </p:nvSpPr>
            <p:spPr>
              <a:xfrm>
                <a:off x="2717165" y="3950335"/>
                <a:ext cx="1726565" cy="87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600" dirty="0">
                    <a:solidFill>
                      <a:schemeClr val="tx1"/>
                    </a:solidFill>
                    <a:latin typeface="Times New Roman" panose="02020603050405020304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vi-VN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vi-VN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vi-VN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vi-VN" sz="3600" dirty="0">
                    <a:solidFill>
                      <a:schemeClr val="tx1"/>
                    </a:solidFill>
                    <a:latin typeface="Times New Roman" panose="02020603050405020304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vi-VN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vi-VN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vi-VN" sz="3600" i="1" dirty="0">
                  <a:solidFill>
                    <a:schemeClr val="tx1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7165" y="3950335"/>
                <a:ext cx="1726565" cy="87820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5"/>
              <p:cNvSpPr txBox="1"/>
              <p:nvPr/>
            </p:nvSpPr>
            <p:spPr>
              <a:xfrm>
                <a:off x="4012565" y="3962400"/>
                <a:ext cx="1726565" cy="87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600" dirty="0">
                    <a:solidFill>
                      <a:schemeClr val="tx1"/>
                    </a:solidFill>
                    <a:latin typeface="Times New Roman" panose="02020603050405020304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vi-VN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vi-VN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vi-VN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vi-VN" sz="3600" dirty="0">
                    <a:solidFill>
                      <a:schemeClr val="tx1"/>
                    </a:solidFill>
                    <a:latin typeface="Times New Roman" panose="02020603050405020304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vi-VN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altLang="vi-VN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vi-VN" sz="3600" i="1" dirty="0">
                  <a:solidFill>
                    <a:schemeClr val="tx1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2565" y="3962400"/>
                <a:ext cx="1726565" cy="87820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">
            <a:extLst>
              <a:ext uri="{FF2B5EF4-FFF2-40B4-BE49-F238E27FC236}">
                <a16:creationId xmlns="" xmlns:a16="http://schemas.microsoft.com/office/drawing/2014/main" id="{DD4EAC33-591E-4BDE-9303-A9D228C7DCDB}"/>
              </a:ext>
            </a:extLst>
          </p:cNvPr>
          <p:cNvSpPr txBox="1"/>
          <p:nvPr/>
        </p:nvSpPr>
        <p:spPr>
          <a:xfrm>
            <a:off x="1240467" y="5301615"/>
            <a:ext cx="9843135" cy="5219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chia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" name="TextBox 2">
            <a:extLst>
              <a:ext uri="{FF2B5EF4-FFF2-40B4-BE49-F238E27FC236}">
                <a16:creationId xmlns="" xmlns:a16="http://schemas.microsoft.com/office/drawing/2014/main" id="{B3217790-3445-466E-9B75-CAC6ACA1B9E9}"/>
              </a:ext>
            </a:extLst>
          </p:cNvPr>
          <p:cNvSpPr txBox="1"/>
          <p:nvPr/>
        </p:nvSpPr>
        <p:spPr>
          <a:xfrm>
            <a:off x="1047588" y="5209821"/>
            <a:ext cx="10482580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chia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/>
      <p:bldP spid="10" grpId="0" bldLvl="0" animBg="1"/>
      <p:bldP spid="10" grpId="1" animBg="1"/>
      <p:bldP spid="11" grpId="0" bldLvl="0" animBg="1"/>
      <p:bldP spid="11" grpId="1"/>
      <p:bldP spid="9" grpId="0"/>
      <p:bldP spid="14" grpId="0"/>
      <p:bldP spid="15" grpId="0"/>
      <p:bldP spid="17" grpId="0"/>
      <p:bldP spid="18" grpId="0"/>
      <p:bldP spid="19" grpId="0" bldLvl="0" animBg="1"/>
      <p:bldP spid="19" grpId="1" animBg="1"/>
      <p:bldP spid="20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56615" y="536575"/>
                <a:ext cx="10479405" cy="1711960"/>
              </a:xfrm>
            </p:spPr>
            <p:txBody>
              <a:bodyPr>
                <a:noAutofit/>
              </a:bodyPr>
              <a:lstStyle/>
              <a:p>
                <a:r>
                  <a:rPr lang="vi-VN" sz="2800" dirty="0">
                    <a:solidFill>
                      <a:schemeClr val="tx1"/>
                    </a:solidFill>
                  </a:rPr>
                  <a:t>Bài 5. Một cửa hàng có 50 </a:t>
                </a:r>
                <a:r>
                  <a:rPr lang="vi-VN" sz="2800" dirty="0">
                    <a:solidFill>
                      <a:srgbClr val="FF0000"/>
                    </a:solidFill>
                  </a:rPr>
                  <a:t>kg</a:t>
                </a:r>
                <a:r>
                  <a:rPr lang="vi-VN" sz="2800" dirty="0">
                    <a:solidFill>
                      <a:schemeClr val="tx1"/>
                    </a:solidFill>
                  </a:rPr>
                  <a:t> đường.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vi-VN" sz="2800" dirty="0">
                    <a:solidFill>
                      <a:schemeClr val="tx1"/>
                    </a:solidFill>
                  </a:rPr>
                  <a:t>Buổi sáng đã bán 10 </a:t>
                </a:r>
                <a:r>
                  <a:rPr lang="vi-VN" sz="2800" dirty="0">
                    <a:solidFill>
                      <a:srgbClr val="FF0000"/>
                    </a:solidFill>
                  </a:rPr>
                  <a:t>kg</a:t>
                </a:r>
                <a:r>
                  <a:rPr lang="vi-VN" sz="2800" dirty="0">
                    <a:solidFill>
                      <a:schemeClr val="tx1"/>
                    </a:solidFill>
                  </a:rPr>
                  <a:t> đường, buổi chiều bán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vi-VN" sz="2800" dirty="0">
                    <a:solidFill>
                      <a:schemeClr val="tx1"/>
                    </a:solidFill>
                  </a:rPr>
                  <a:t> số đường còn lại.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vi-VN" sz="2800" dirty="0">
                    <a:solidFill>
                      <a:schemeClr val="tx1"/>
                    </a:solidFill>
                  </a:rPr>
                  <a:t>Hỏi cả hai buổi cửa hàng đã bán được bao nhiêu</a:t>
                </a:r>
                <a:r>
                  <a:rPr lang="vi-VN" sz="2800" dirty="0">
                    <a:solidFill>
                      <a:srgbClr val="FF0000"/>
                    </a:solidFill>
                  </a:rPr>
                  <a:t> kg</a:t>
                </a:r>
                <a:r>
                  <a:rPr lang="vi-VN" sz="2800" dirty="0">
                    <a:solidFill>
                      <a:schemeClr val="tx1"/>
                    </a:solidFill>
                  </a:rPr>
                  <a:t> đường </a:t>
                </a:r>
                <a:r>
                  <a:rPr lang="en-US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56615" y="536575"/>
                <a:ext cx="10479405" cy="1711960"/>
              </a:xfr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58377" y="2115879"/>
                <a:ext cx="5339080" cy="207518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vi-VN" u="sng" dirty="0">
                    <a:solidFill>
                      <a:srgbClr val="FF0000"/>
                    </a:solidFill>
                    <a:latin typeface="+mj-lt"/>
                  </a:rPr>
                  <a:t>Tóm tắt </a:t>
                </a:r>
              </a:p>
              <a:p>
                <a:pPr marL="0" indent="0">
                  <a:buNone/>
                </a:pPr>
                <a:r>
                  <a:rPr lang="vi-VN" u="sng" dirty="0">
                    <a:solidFill>
                      <a:srgbClr val="FF0000"/>
                    </a:solidFill>
                    <a:latin typeface="+mj-lt"/>
                  </a:rPr>
                  <a:t/>
                </a:r>
                <a:br>
                  <a:rPr lang="vi-VN" u="sng" dirty="0">
                    <a:solidFill>
                      <a:srgbClr val="FF0000"/>
                    </a:solidFill>
                    <a:latin typeface="+mj-lt"/>
                  </a:rPr>
                </a:br>
                <a:r>
                  <a:rPr lang="vi-VN" dirty="0">
                    <a:solidFill>
                      <a:srgbClr val="0070C0"/>
                    </a:solidFill>
                    <a:latin typeface="+mj-lt"/>
                  </a:rPr>
                  <a:t>Cửa hàng có: 50kg</a:t>
                </a:r>
              </a:p>
              <a:p>
                <a:pPr marL="0" indent="0">
                  <a:buNone/>
                </a:pPr>
                <a:r>
                  <a:rPr lang="vi-VN" dirty="0">
                    <a:solidFill>
                      <a:srgbClr val="0070C0"/>
                    </a:solidFill>
                    <a:latin typeface="+mj-lt"/>
                  </a:rPr>
                  <a:t>Buổi sáng bán : 10 kg </a:t>
                </a:r>
                <a:r>
                  <a:rPr lang="en-US" dirty="0">
                    <a:solidFill>
                      <a:srgbClr val="0070C0"/>
                    </a:solidFill>
                    <a:latin typeface="+mj-lt"/>
                  </a:rPr>
                  <a:t> </a:t>
                </a:r>
                <a:endParaRPr lang="vi-VN" dirty="0">
                  <a:solidFill>
                    <a:srgbClr val="0070C0"/>
                  </a:solidFill>
                  <a:latin typeface="+mj-lt"/>
                </a:endParaRPr>
              </a:p>
              <a:p>
                <a:pPr marL="0" indent="0">
                  <a:buNone/>
                </a:pPr>
                <a:r>
                  <a:rPr lang="vi-VN" dirty="0">
                    <a:solidFill>
                      <a:srgbClr val="0070C0"/>
                    </a:solidFill>
                    <a:latin typeface="+mj-lt"/>
                  </a:rPr>
                  <a:t>Buổi chiều</a:t>
                </a:r>
                <a:r>
                  <a:rPr lang="en-US" dirty="0">
                    <a:solidFill>
                      <a:srgbClr val="0070C0"/>
                    </a:solidFill>
                    <a:latin typeface="+mj-lt"/>
                  </a:rPr>
                  <a:t> </a:t>
                </a:r>
                <a:r>
                  <a:rPr lang="en-US" dirty="0" err="1">
                    <a:solidFill>
                      <a:srgbClr val="0070C0"/>
                    </a:solidFill>
                    <a:latin typeface="+mj-lt"/>
                  </a:rPr>
                  <a:t>bán</a:t>
                </a:r>
                <a:r>
                  <a:rPr lang="en-US" dirty="0">
                    <a:solidFill>
                      <a:srgbClr val="0070C0"/>
                    </a:solidFill>
                    <a:latin typeface="+mj-lt"/>
                  </a:rPr>
                  <a:t>: </a:t>
                </a:r>
                <a:r>
                  <a:rPr lang="vi-VN" dirty="0">
                    <a:solidFill>
                      <a:srgbClr val="0070C0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b="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b="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vi-VN" dirty="0">
                    <a:solidFill>
                      <a:srgbClr val="0070C0"/>
                    </a:solidFill>
                    <a:latin typeface="+mj-lt"/>
                  </a:rPr>
                  <a:t> kg đường còn lại </a:t>
                </a:r>
                <a:r>
                  <a:rPr lang="en-US" dirty="0">
                    <a:solidFill>
                      <a:srgbClr val="0070C0"/>
                    </a:solidFill>
                    <a:latin typeface="+mj-lt"/>
                  </a:rPr>
                  <a:t> </a:t>
                </a:r>
                <a:r>
                  <a:rPr lang="vi-VN" dirty="0">
                    <a:solidFill>
                      <a:srgbClr val="0070C0"/>
                    </a:solidFill>
                    <a:latin typeface="+mj-lt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0070C0"/>
                    </a:solidFill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8377" y="2115879"/>
                <a:ext cx="5339080" cy="2075180"/>
              </a:xfrm>
              <a:blipFill>
                <a:blip r:embed="rId5"/>
                <a:stretch>
                  <a:fillRect l="-2283" t="-4985" r="-2397" b="-2785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658376" y="4969250"/>
            <a:ext cx="37884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+mj-lt"/>
              </a:rPr>
              <a:t>Cả hai buổi bán: ...kg</a:t>
            </a:r>
          </a:p>
        </p:txBody>
      </p:sp>
      <p:sp>
        <p:nvSpPr>
          <p:cNvPr id="8" name="TextBox 2"/>
          <p:cNvSpPr txBox="1"/>
          <p:nvPr/>
        </p:nvSpPr>
        <p:spPr>
          <a:xfrm>
            <a:off x="7787743" y="2243982"/>
            <a:ext cx="145796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6829425" y="4038600"/>
          <a:ext cx="1569085" cy="884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4" name="Equation" r:id="rId6" imgW="698500" imgH="393700" progId="Equation.3">
                  <p:embed/>
                </p:oleObj>
              </mc:Choice>
              <mc:Fallback>
                <p:oleObj name="Equation" r:id="rId6" imgW="698500" imgH="393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9425" y="4038600"/>
                        <a:ext cx="1569085" cy="8845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5"/>
          <p:cNvSpPr txBox="1"/>
          <p:nvPr/>
        </p:nvSpPr>
        <p:spPr>
          <a:xfrm>
            <a:off x="8305642" y="4191059"/>
            <a:ext cx="94366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(kg)</a:t>
            </a:r>
          </a:p>
        </p:txBody>
      </p:sp>
      <p:sp>
        <p:nvSpPr>
          <p:cNvPr id="10" name="TextBox 6"/>
          <p:cNvSpPr txBox="1"/>
          <p:nvPr/>
        </p:nvSpPr>
        <p:spPr>
          <a:xfrm>
            <a:off x="5654040" y="2667112"/>
            <a:ext cx="716280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50 – 10 = 40 (kg )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5654040" y="3581579"/>
            <a:ext cx="678656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" name="Rectangle 8"/>
          <p:cNvSpPr/>
          <p:nvPr/>
        </p:nvSpPr>
        <p:spPr>
          <a:xfrm>
            <a:off x="5658485" y="4800638"/>
            <a:ext cx="6781800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10 + 15 = 25 (kg)</a:t>
            </a:r>
          </a:p>
          <a:p>
            <a:r>
              <a:rPr lang="vi-VN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25 kg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Rectangles 12"/>
          <p:cNvSpPr/>
          <p:nvPr/>
        </p:nvSpPr>
        <p:spPr>
          <a:xfrm>
            <a:off x="9372600" y="0"/>
            <a:ext cx="1905000" cy="5797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400" b="1"/>
              <a:t>LÀM VỞ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8" grpId="1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n 8"/>
          <p:cNvSpPr/>
          <p:nvPr/>
        </p:nvSpPr>
        <p:spPr>
          <a:xfrm>
            <a:off x="10363306" y="609495"/>
            <a:ext cx="812271" cy="834761"/>
          </a:xfrm>
          <a:prstGeom prst="su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62000" eaLnBrk="0" hangingPunct="0">
              <a:defRPr/>
            </a:pPr>
            <a:endParaRPr lang="en-US" sz="1500"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</p:txBody>
      </p:sp>
      <p:pic>
        <p:nvPicPr>
          <p:cNvPr id="1946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1757">
            <a:off x="-433705" y="3788464"/>
            <a:ext cx="3882761" cy="254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15644">
            <a:off x="9222159" y="3811747"/>
            <a:ext cx="2934229" cy="2934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4"/>
          <p:cNvSpPr/>
          <p:nvPr/>
        </p:nvSpPr>
        <p:spPr>
          <a:xfrm rot="10184060">
            <a:off x="2654935" y="4633595"/>
            <a:ext cx="7769225" cy="1412875"/>
          </a:xfrm>
          <a:custGeom>
            <a:avLst/>
            <a:gdLst>
              <a:gd name="connsiteX0" fmla="*/ 0 w 5847008"/>
              <a:gd name="connsiteY0" fmla="*/ 300109 h 1884211"/>
              <a:gd name="connsiteX1" fmla="*/ 463639 w 5847008"/>
              <a:gd name="connsiteY1" fmla="*/ 16774 h 1884211"/>
              <a:gd name="connsiteX2" fmla="*/ 1275008 w 5847008"/>
              <a:gd name="connsiteY2" fmla="*/ 737991 h 1884211"/>
              <a:gd name="connsiteX3" fmla="*/ 3696237 w 5847008"/>
              <a:gd name="connsiteY3" fmla="*/ 815264 h 1884211"/>
              <a:gd name="connsiteX4" fmla="*/ 4378817 w 5847008"/>
              <a:gd name="connsiteY4" fmla="*/ 583444 h 1884211"/>
              <a:gd name="connsiteX5" fmla="*/ 5074276 w 5847008"/>
              <a:gd name="connsiteY5" fmla="*/ 1343298 h 1884211"/>
              <a:gd name="connsiteX6" fmla="*/ 5847008 w 5847008"/>
              <a:gd name="connsiteY6" fmla="*/ 1884211 h 1884211"/>
              <a:gd name="connsiteX7" fmla="*/ 5847008 w 5847008"/>
              <a:gd name="connsiteY7" fmla="*/ 1884211 h 1884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47008" h="1884211">
                <a:moveTo>
                  <a:pt x="0" y="300109"/>
                </a:moveTo>
                <a:cubicBezTo>
                  <a:pt x="125569" y="121951"/>
                  <a:pt x="251138" y="-56206"/>
                  <a:pt x="463639" y="16774"/>
                </a:cubicBezTo>
                <a:cubicBezTo>
                  <a:pt x="676140" y="89754"/>
                  <a:pt x="736242" y="604909"/>
                  <a:pt x="1275008" y="737991"/>
                </a:cubicBezTo>
                <a:cubicBezTo>
                  <a:pt x="1813774" y="871073"/>
                  <a:pt x="3178936" y="841022"/>
                  <a:pt x="3696237" y="815264"/>
                </a:cubicBezTo>
                <a:cubicBezTo>
                  <a:pt x="4213539" y="789506"/>
                  <a:pt x="4149144" y="495438"/>
                  <a:pt x="4378817" y="583444"/>
                </a:cubicBezTo>
                <a:cubicBezTo>
                  <a:pt x="4608490" y="671450"/>
                  <a:pt x="4829578" y="1126504"/>
                  <a:pt x="5074276" y="1343298"/>
                </a:cubicBezTo>
                <a:cubicBezTo>
                  <a:pt x="5318974" y="1560092"/>
                  <a:pt x="5847008" y="1884211"/>
                  <a:pt x="5847008" y="1884211"/>
                </a:cubicBezTo>
                <a:lnTo>
                  <a:pt x="5847008" y="188421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62000" eaLnBrk="0" hangingPunct="0">
              <a:defRPr/>
            </a:pPr>
            <a:endParaRPr lang="en-US" sz="1500"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88385" y="838307"/>
            <a:ext cx="5016023" cy="991870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algn="ctr" defTabSz="762000" eaLnBrk="0" hangingPunct="0">
              <a:defRPr/>
            </a:pPr>
            <a:r>
              <a:rPr lang="vi-VN" sz="6000" b="1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12700" dist="38100" dir="2700000" algn="tl" rotWithShape="0">
                    <a:srgbClr val="DAEDEF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6000" b="1" dirty="0">
              <a:ln w="9525">
                <a:solidFill>
                  <a:srgbClr val="FFFFFF"/>
                </a:solidFill>
                <a:prstDash val="solid"/>
              </a:ln>
              <a:solidFill>
                <a:srgbClr val="FF3300"/>
              </a:solidFill>
              <a:effectLst>
                <a:outerShdw blurRad="12700" dist="38100" dir="2700000" algn="tl" rotWithShape="0">
                  <a:srgbClr val="DAEDEF">
                    <a:lumMod val="60000"/>
                    <a:lumOff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72892" y="2637658"/>
            <a:ext cx="8896549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Nêu cách chia số TN cho PS, chia PS cho số TN?</a:t>
            </a:r>
          </a:p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Muốn tìm phân số của một số ta làm thế nào?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91000" y="914400"/>
            <a:ext cx="4262755" cy="52197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762000" eaLnBrk="0" hangingPunct="0">
              <a:defRPr/>
            </a:pPr>
            <a:r>
              <a:rPr lang="en-US" sz="2800" b="1" dirty="0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HƯỚNG HỌC TẬP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794635" y="2163445"/>
            <a:ext cx="7691755" cy="138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81000" indent="-381000" defTabSz="762000" eaLnBrk="0" hangingPunct="0">
              <a:spcBef>
                <a:spcPct val="0"/>
              </a:spcBef>
              <a:buFontTx/>
              <a:buAutoNum type="arabicPeriod"/>
            </a:pPr>
            <a:r>
              <a:rPr lang="vi-VN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kiến thức vừa học. </a:t>
            </a:r>
          </a:p>
          <a:p>
            <a:pPr marL="381000" indent="-381000" defTabSz="762000" eaLnBrk="0" hangingPunct="0">
              <a:spcBef>
                <a:spcPct val="0"/>
              </a:spcBef>
              <a:buFontTx/>
              <a:buAutoNum type="arabicPeriod"/>
            </a:pPr>
            <a:r>
              <a:rPr lang="vi-VN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</a:t>
            </a:r>
            <a:r>
              <a:rPr lang="en-US" alt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ài.</a:t>
            </a:r>
            <a:endParaRPr lang="vi-VN" alt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1000" indent="-381000" defTabSz="762000" eaLnBrk="0" hangingPunct="0">
              <a:spcBef>
                <a:spcPct val="0"/>
              </a:spcBef>
              <a:buFontTx/>
              <a:buAutoNum type="arabicPeriod"/>
            </a:pPr>
            <a:r>
              <a:rPr lang="vi-VN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ị 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 sau: “Luyện tập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vi-VN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2" name="Content Placeholder 1" descr="1abf5445ed2d26f0c5f93dc410f2393f"/>
          <p:cNvPicPr>
            <a:picLocks noGrp="1" noChangeAspect="1"/>
          </p:cNvPicPr>
          <p:nvPr>
            <p:ph idx="4294967295"/>
          </p:nvPr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27185" y="3893185"/>
            <a:ext cx="2964815" cy="29648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Box 3"/>
          <p:cNvSpPr txBox="1">
            <a:spLocks noChangeArrowheads="1"/>
          </p:cNvSpPr>
          <p:nvPr/>
        </p:nvSpPr>
        <p:spPr bwMode="auto">
          <a:xfrm>
            <a:off x="4267200" y="609605"/>
            <a:ext cx="4000500" cy="82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KHỞI ĐỘNG</a:t>
            </a:r>
          </a:p>
        </p:txBody>
      </p:sp>
      <p:pic>
        <p:nvPicPr>
          <p:cNvPr id="45" name="V.A - Trên Ng-a Ta Phi Nhanh 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413200" y="26593800"/>
            <a:ext cx="2209800" cy="2946400"/>
          </a:xfrm>
          <a:prstGeom prst="rect">
            <a:avLst/>
          </a:prstGeom>
        </p:spPr>
      </p:pic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2895600" y="1295406"/>
            <a:ext cx="1200150" cy="39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5638800" y="3940815"/>
            <a:ext cx="1249680" cy="306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2667003" y="3034348"/>
            <a:ext cx="309880" cy="39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5899548" y="3609027"/>
            <a:ext cx="271780" cy="306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2667003" y="3034348"/>
            <a:ext cx="309880" cy="39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2667003" y="3034348"/>
            <a:ext cx="309880" cy="39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 Box 14"/>
          <p:cNvSpPr txBox="1">
            <a:spLocks noChangeArrowheads="1"/>
          </p:cNvSpPr>
          <p:nvPr/>
        </p:nvSpPr>
        <p:spPr bwMode="auto">
          <a:xfrm>
            <a:off x="6381750" y="1219206"/>
            <a:ext cx="1657350" cy="39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 Box 15"/>
          <p:cNvSpPr txBox="1">
            <a:spLocks noChangeArrowheads="1"/>
          </p:cNvSpPr>
          <p:nvPr/>
        </p:nvSpPr>
        <p:spPr bwMode="auto">
          <a:xfrm>
            <a:off x="1752600" y="1524000"/>
            <a:ext cx="847344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6" name="Text Box 16"/>
          <p:cNvSpPr txBox="1">
            <a:spLocks noChangeArrowheads="1"/>
          </p:cNvSpPr>
          <p:nvPr/>
        </p:nvSpPr>
        <p:spPr bwMode="auto">
          <a:xfrm>
            <a:off x="1367790" y="2223770"/>
            <a:ext cx="9506585" cy="95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vi-VN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1752600" y="3347085"/>
            <a:ext cx="886142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1447800" y="4038600"/>
            <a:ext cx="9573895" cy="95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</p:childTnLst>
        </p:cTn>
      </p:par>
    </p:tnLst>
    <p:bldLst>
      <p:bldP spid="47" grpId="0" bldLvl="0" animBg="1"/>
      <p:bldP spid="55" grpId="0" bldLvl="0" animBg="1"/>
      <p:bldP spid="56" grpId="0" bldLvl="0" animBg="1"/>
      <p:bldP spid="21" grpId="0" bldLvl="0" animBg="1"/>
      <p:bldP spid="22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V.A - Trên Ng-a Ta Phi Nhanh 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413200" y="26593800"/>
            <a:ext cx="2209800" cy="2946400"/>
          </a:xfrm>
          <a:prstGeom prst="rect">
            <a:avLst/>
          </a:prstGeom>
        </p:spPr>
      </p:pic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2189480" y="1952631"/>
            <a:ext cx="120015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4932680" y="4490408"/>
            <a:ext cx="231648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1960883" y="3629978"/>
            <a:ext cx="30988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5193428" y="4158620"/>
            <a:ext cx="36068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1960883" y="3629978"/>
            <a:ext cx="30988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1960883" y="3629978"/>
            <a:ext cx="30988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 Box 14"/>
          <p:cNvSpPr txBox="1">
            <a:spLocks noChangeArrowheads="1"/>
          </p:cNvSpPr>
          <p:nvPr/>
        </p:nvSpPr>
        <p:spPr bwMode="auto">
          <a:xfrm>
            <a:off x="5675630" y="1876431"/>
            <a:ext cx="165735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 Box 15"/>
          <p:cNvSpPr txBox="1">
            <a:spLocks noChangeArrowheads="1"/>
          </p:cNvSpPr>
          <p:nvPr/>
        </p:nvSpPr>
        <p:spPr bwMode="auto">
          <a:xfrm>
            <a:off x="2557835" y="1676386"/>
            <a:ext cx="711697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6" name="Text Box 16"/>
          <p:cNvSpPr txBox="1">
            <a:spLocks noChangeArrowheads="1"/>
          </p:cNvSpPr>
          <p:nvPr/>
        </p:nvSpPr>
        <p:spPr bwMode="auto">
          <a:xfrm>
            <a:off x="1219200" y="2209800"/>
            <a:ext cx="9786620" cy="95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2557606" y="3428766"/>
            <a:ext cx="6644987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ta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1219200" y="3933190"/>
            <a:ext cx="9787255" cy="95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7" name="Text Box 3"/>
          <p:cNvSpPr txBox="1">
            <a:spLocks noChangeArrowheads="1"/>
          </p:cNvSpPr>
          <p:nvPr/>
        </p:nvSpPr>
        <p:spPr bwMode="auto">
          <a:xfrm>
            <a:off x="4267200" y="609605"/>
            <a:ext cx="4000500" cy="82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KHỞI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</p:childTnLst>
        </p:cTn>
      </p:par>
    </p:tnLst>
    <p:bldLst>
      <p:bldP spid="55" grpId="0" bldLvl="0" animBg="1"/>
      <p:bldP spid="56" grpId="0" bldLvl="0" animBg="1"/>
      <p:bldP spid="21" grpId="0" bldLvl="0" animBg="1"/>
      <p:bldP spid="2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12821" y="1741170"/>
            <a:ext cx="94043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91000" y="2239546"/>
            <a:ext cx="410083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(138)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2" name="Equation" r:id="rId4" imgW="391160" imgH="739140" progId="Equation.3">
                  <p:embed/>
                </p:oleObj>
              </mc:Choice>
              <mc:Fallback>
                <p:oleObj name="Equation" r:id="rId4" imgW="391160" imgH="739140" progId="Equation.3">
                  <p:embed/>
                  <p:pic>
                    <p:nvPicPr>
                      <p:cNvPr id="0" name="Picture 133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/>
          <p:cNvSpPr txBox="1">
            <a:spLocks noChangeArrowheads="1"/>
          </p:cNvSpPr>
          <p:nvPr/>
        </p:nvSpPr>
        <p:spPr bwMode="auto">
          <a:xfrm>
            <a:off x="3809723" y="990607"/>
            <a:ext cx="5063132" cy="9937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405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pic>
        <p:nvPicPr>
          <p:cNvPr id="79876" name="Picture 2" descr="Káº¿t quáº£ hÃ¬nh áº£nh cho clipart GOAL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685" y="609287"/>
            <a:ext cx="1185863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678940" y="3079750"/>
            <a:ext cx="9199880" cy="107632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vi-VN" altLang="en-US" sz="3200" dirty="0" err="1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2. </a:t>
            </a:r>
            <a:r>
              <a:rPr lang="en-US" sz="3200" dirty="0" err="1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3200" dirty="0" err="1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vi-VN" altLang="en-US" sz="3200" dirty="0" err="1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78305" y="1934210"/>
            <a:ext cx="8616315" cy="107632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vi-VN" altLang="en-US" sz="3200" dirty="0" err="1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1. </a:t>
            </a:r>
            <a:r>
              <a:rPr lang="en-US" sz="3200" dirty="0" err="1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320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20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chia</a:t>
            </a:r>
            <a:r>
              <a:rPr lang="vi-VN" altLang="en-US" sz="320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sz="3200" dirty="0" err="1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914536"/>
            <a:ext cx="224980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742305" y="1469390"/>
          <a:ext cx="561975" cy="132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" name="Equation" r:id="rId4" imgW="391160" imgH="739140" progId="Equation.3">
                  <p:embed/>
                </p:oleObj>
              </mc:Choice>
              <mc:Fallback>
                <p:oleObj name="Equation" r:id="rId4" imgW="391160" imgH="7391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2305" y="1469390"/>
                        <a:ext cx="561975" cy="13271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609090" y="1713865"/>
          <a:ext cx="1262380" cy="953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1" name="Equation" r:id="rId6" imgW="533400" imgH="393700" progId="Equation.3">
                  <p:embed/>
                </p:oleObj>
              </mc:Choice>
              <mc:Fallback>
                <p:oleObj name="Equation" r:id="rId6" imgW="533400" imgH="3937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9090" y="1713865"/>
                        <a:ext cx="1262380" cy="9531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5314315" y="1683385"/>
          <a:ext cx="1304925" cy="1014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" name="Equation" r:id="rId8" imgW="584200" imgH="393700" progId="Equation.3">
                  <p:embed/>
                </p:oleObj>
              </mc:Choice>
              <mc:Fallback>
                <p:oleObj name="Equation" r:id="rId8" imgW="584200" imgH="3937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4315" y="1683385"/>
                        <a:ext cx="1304925" cy="10140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8686800" y="1683385"/>
          <a:ext cx="1308100" cy="1055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3" name="Equation" r:id="rId10" imgW="520700" imgH="393700" progId="Equation.3">
                  <p:embed/>
                </p:oleObj>
              </mc:Choice>
              <mc:Fallback>
                <p:oleObj name="Equation" r:id="rId10" imgW="520700" imgH="3937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6800" y="1683385"/>
                        <a:ext cx="1308100" cy="10553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s 5"/>
          <p:cNvSpPr/>
          <p:nvPr/>
        </p:nvSpPr>
        <p:spPr>
          <a:xfrm>
            <a:off x="9372600" y="0"/>
            <a:ext cx="1905000" cy="5797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400" b="1"/>
              <a:t>LÀM VỞ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371600" y="1435100"/>
          <a:ext cx="1264920" cy="981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5" name="Equation" r:id="rId4" imgW="533400" imgH="393700" progId="Equation.3">
                  <p:embed/>
                </p:oleObj>
              </mc:Choice>
              <mc:Fallback>
                <p:oleObj name="Equation" r:id="rId4" imgW="533400" imgH="393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435100"/>
                        <a:ext cx="1264920" cy="9817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2667000" y="1391920"/>
          <a:ext cx="1498600" cy="995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6" name="Equation" r:id="rId6" imgW="622300" imgH="393700" progId="Equation.3">
                  <p:embed/>
                </p:oleObj>
              </mc:Choice>
              <mc:Fallback>
                <p:oleObj name="Equation" r:id="rId6" imgW="622300" imgH="3937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391920"/>
                        <a:ext cx="1498600" cy="9956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4191000" y="1358900"/>
          <a:ext cx="813435" cy="981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7" name="Equation" r:id="rId8" imgW="342900" imgH="393700" progId="Equation.3">
                  <p:embed/>
                </p:oleObj>
              </mc:Choice>
              <mc:Fallback>
                <p:oleObj name="Equation" r:id="rId8" imgW="342900" imgH="3937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358900"/>
                        <a:ext cx="813435" cy="9817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1371600" y="2858135"/>
          <a:ext cx="131826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8" name="Equation" r:id="rId10" imgW="584200" imgH="393700" progId="Equation.3">
                  <p:embed/>
                </p:oleObj>
              </mc:Choice>
              <mc:Fallback>
                <p:oleObj name="Equation" r:id="rId10" imgW="584200" imgH="3937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858135"/>
                        <a:ext cx="1318260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2743200" y="2858135"/>
          <a:ext cx="1498600" cy="995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9" name="Equation" r:id="rId12" imgW="622300" imgH="393700" progId="Equation.3">
                  <p:embed/>
                </p:oleObj>
              </mc:Choice>
              <mc:Fallback>
                <p:oleObj name="Equation" r:id="rId12" imgW="622300" imgH="3937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858135"/>
                        <a:ext cx="1498600" cy="9956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4267200" y="2834640"/>
          <a:ext cx="852170" cy="1028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0" name="Equation" r:id="rId14" imgW="330200" imgH="393700" progId="Equation.3">
                  <p:embed/>
                </p:oleObj>
              </mc:Choice>
              <mc:Fallback>
                <p:oleObj name="Equation" r:id="rId14" imgW="330200" imgH="3937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834640"/>
                        <a:ext cx="852170" cy="10280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1349375" y="4253230"/>
          <a:ext cx="1261745" cy="938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1" name="Equation" r:id="rId16" imgW="520700" imgH="393700" progId="Equation.3">
                  <p:embed/>
                </p:oleObj>
              </mc:Choice>
              <mc:Fallback>
                <p:oleObj name="Equation" r:id="rId16" imgW="520700" imgH="3937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9375" y="4253230"/>
                        <a:ext cx="1261745" cy="9385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717800" y="4267200"/>
          <a:ext cx="141859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2" name="Equation" r:id="rId18" imgW="660400" imgH="393700" progId="Equation.3">
                  <p:embed/>
                </p:oleObj>
              </mc:Choice>
              <mc:Fallback>
                <p:oleObj name="Equation" r:id="rId18" imgW="660400" imgH="3937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7800" y="4267200"/>
                        <a:ext cx="141859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165600" y="4267200"/>
          <a:ext cx="1454150" cy="909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3" name="Equation" r:id="rId20" imgW="660400" imgH="393700" progId="Equation.3">
                  <p:embed/>
                </p:oleObj>
              </mc:Choice>
              <mc:Fallback>
                <p:oleObj name="Equation" r:id="rId20" imgW="660400" imgH="3937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5600" y="4267200"/>
                        <a:ext cx="1454150" cy="9099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734344" y="70445"/>
            <a:ext cx="8247856" cy="521970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3"/>
          <p:cNvSpPr txBox="1"/>
          <p:nvPr/>
        </p:nvSpPr>
        <p:spPr>
          <a:xfrm>
            <a:off x="855345" y="762136"/>
            <a:ext cx="224980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4695" y="698500"/>
            <a:ext cx="31115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5638800" y="3408045"/>
          <a:ext cx="546100" cy="128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2" name="Equation" r:id="rId4" imgW="391160" imgH="739140" progId="Equation.3">
                  <p:embed/>
                </p:oleObj>
              </mc:Choice>
              <mc:Fallback>
                <p:oleObj name="Equation" r:id="rId4" imgW="391160" imgH="7391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408045"/>
                        <a:ext cx="546100" cy="12890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1272540" y="1752600"/>
          <a:ext cx="1387475" cy="1021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3" name="Equation" r:id="rId6" imgW="660400" imgH="393700" progId="Equation.3">
                  <p:embed/>
                </p:oleObj>
              </mc:Choice>
              <mc:Fallback>
                <p:oleObj name="Equation" r:id="rId6" imgW="660400" imgH="3937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2540" y="1752600"/>
                        <a:ext cx="1387475" cy="10217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5029200" y="1739265"/>
          <a:ext cx="1296035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4" name="Equation" r:id="rId8" imgW="584200" imgH="393700" progId="Equation.3">
                  <p:embed/>
                </p:oleObj>
              </mc:Choice>
              <mc:Fallback>
                <p:oleObj name="Equation" r:id="rId8" imgW="584200" imgH="3937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739265"/>
                        <a:ext cx="1296035" cy="103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9144000" y="1751965"/>
          <a:ext cx="1411605" cy="999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5" name="Equation" r:id="rId10" imgW="520700" imgH="393700" progId="Equation.3">
                  <p:embed/>
                </p:oleObj>
              </mc:Choice>
              <mc:Fallback>
                <p:oleObj name="Equation" r:id="rId10" imgW="520700" imgH="3937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0" y="1751965"/>
                        <a:ext cx="1411605" cy="9994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s 5"/>
          <p:cNvSpPr/>
          <p:nvPr/>
        </p:nvSpPr>
        <p:spPr>
          <a:xfrm>
            <a:off x="9372600" y="0"/>
            <a:ext cx="1905000" cy="5797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400" b="1"/>
              <a:t>LÀM VỞ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1251585" y="1721485"/>
          <a:ext cx="1744345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9" name="Equation" r:id="rId4" imgW="660400" imgH="393700" progId="Equation.3">
                  <p:embed/>
                </p:oleObj>
              </mc:Choice>
              <mc:Fallback>
                <p:oleObj name="Equation" r:id="rId4" imgW="660400" imgH="3937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1585" y="1721485"/>
                        <a:ext cx="1744345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1286510" y="2762250"/>
          <a:ext cx="1663700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0" name="Equation" r:id="rId6" imgW="584200" imgH="393700" progId="Equation.3">
                  <p:embed/>
                </p:oleObj>
              </mc:Choice>
              <mc:Fallback>
                <p:oleObj name="Equation" r:id="rId6" imgW="584200" imgH="3937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6510" y="2762250"/>
                        <a:ext cx="1663700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7"/>
          <p:cNvGraphicFramePr>
            <a:graphicFrameLocks noChangeAspect="1"/>
          </p:cNvGraphicFramePr>
          <p:nvPr/>
        </p:nvGraphicFramePr>
        <p:xfrm>
          <a:off x="2851785" y="2781300"/>
          <a:ext cx="1835150" cy="916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1" name="Equation" r:id="rId8" imgW="622300" imgH="393700" progId="Equation.3">
                  <p:embed/>
                </p:oleObj>
              </mc:Choice>
              <mc:Fallback>
                <p:oleObj name="Equation" r:id="rId8" imgW="622300" imgH="3937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1785" y="2781300"/>
                        <a:ext cx="1835150" cy="9163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280795" y="3863340"/>
          <a:ext cx="1533525" cy="916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2" name="Equation" r:id="rId10" imgW="520700" imgH="393700" progId="Equation.3">
                  <p:embed/>
                </p:oleObj>
              </mc:Choice>
              <mc:Fallback>
                <p:oleObj name="Equation" r:id="rId10" imgW="520700" imgH="3937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0795" y="3863340"/>
                        <a:ext cx="1533525" cy="9169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851785" y="3886200"/>
          <a:ext cx="1863090" cy="878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3" name="Equation" r:id="rId12" imgW="660400" imgH="393700" progId="Equation.3">
                  <p:embed/>
                </p:oleObj>
              </mc:Choice>
              <mc:Fallback>
                <p:oleObj name="Equation" r:id="rId12" imgW="660400" imgH="3937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1785" y="3886200"/>
                        <a:ext cx="1863090" cy="878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680585" y="3839845"/>
          <a:ext cx="1078865" cy="916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4" name="Equation" r:id="rId14" imgW="342900" imgH="393700" progId="Equation.3">
                  <p:embed/>
                </p:oleObj>
              </mc:Choice>
              <mc:Fallback>
                <p:oleObj name="Equation" r:id="rId14" imgW="342900" imgH="3937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0585" y="3839845"/>
                        <a:ext cx="1078865" cy="9169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715000" y="3886200"/>
                <a:ext cx="1162685" cy="963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i="1" smtClean="0">
                            <a:solidFill>
                              <a:schemeClr val="tx1"/>
                            </a:solidFill>
                            <a:latin typeface="Cambria Math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vi-VN" sz="36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3886200"/>
                <a:ext cx="1162685" cy="963295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1905159" y="5257760"/>
            <a:ext cx="8247856" cy="521970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2995930" y="1743710"/>
          <a:ext cx="1739900" cy="916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5" name="Equation" r:id="rId17" imgW="647700" imgH="393700" progId="Equation.3">
                  <p:embed/>
                </p:oleObj>
              </mc:Choice>
              <mc:Fallback>
                <p:oleObj name="Equation" r:id="rId17" imgW="647700" imgH="3937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5930" y="1743710"/>
                        <a:ext cx="1739900" cy="9169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4735830" y="1744345"/>
          <a:ext cx="979170" cy="916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6" name="Equation" r:id="rId19" imgW="330200" imgH="393700" progId="Equation.3">
                  <p:embed/>
                </p:oleObj>
              </mc:Choice>
              <mc:Fallback>
                <p:oleObj name="Equation" r:id="rId19" imgW="330200" imgH="3937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lum bright="-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5830" y="1744345"/>
                        <a:ext cx="979170" cy="9163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/>
        </p:nvGraphicFramePr>
        <p:xfrm>
          <a:off x="4658995" y="2788285"/>
          <a:ext cx="1024255" cy="970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7" name="Equation" r:id="rId21" imgW="330200" imgH="393700" progId="Equation.3">
                  <p:embed/>
                </p:oleObj>
              </mc:Choice>
              <mc:Fallback>
                <p:oleObj name="Equation" r:id="rId21" imgW="330200" imgH="3937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8995" y="2788285"/>
                        <a:ext cx="1024255" cy="9702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"/>
          <p:cNvSpPr txBox="1"/>
          <p:nvPr/>
        </p:nvSpPr>
        <p:spPr>
          <a:xfrm>
            <a:off x="734695" y="698500"/>
            <a:ext cx="31115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5" grpId="0" bldLvl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780</Words>
  <Application>Microsoft Office PowerPoint</Application>
  <PresentationFormat>Custom</PresentationFormat>
  <Paragraphs>83</Paragraphs>
  <Slides>14</Slides>
  <Notes>2</Notes>
  <HiddenSlides>0</HiddenSlides>
  <MMClips>2</MMClips>
  <ScaleCrop>false</ScaleCrop>
  <HeadingPairs>
    <vt:vector size="6" baseType="variant"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Office Theme</vt:lpstr>
      <vt:lpstr>2_Office Theme</vt:lpstr>
      <vt:lpstr>5_Office Theme</vt:lpstr>
      <vt:lpstr>7_Office Theme</vt:lpstr>
      <vt:lpstr>8_Office Theme</vt:lpstr>
      <vt:lpstr>1_Office Theme</vt:lpstr>
      <vt:lpstr>9_Office Theme</vt:lpstr>
      <vt:lpstr>1_Default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3.  Tính : </vt:lpstr>
      <vt:lpstr>Bài 4. Tính</vt:lpstr>
      <vt:lpstr>Bài 5. Một cửa hàng có 50 kg đường. Buổi sáng đã bán 10 kg đường, buổi chiều bán 3/8 số đường còn lại. Hỏi cả hai buổi cửa hàng đã bán được bao nhiêu kg đường 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A</cp:lastModifiedBy>
  <cp:revision>33</cp:revision>
  <dcterms:created xsi:type="dcterms:W3CDTF">2020-05-07T01:01:00Z</dcterms:created>
  <dcterms:modified xsi:type="dcterms:W3CDTF">2023-03-12T14:25:48Z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648A3F29EB5349948EC271B35D160995</vt:lpwstr>
  </property>
  <property fmtid="{D5CDD505-2E9C-101B-9397-08002B2CF9AE}" pid="3" name="KSOProductBuildVer">
    <vt:lpwstr>1033-11.2.0.11029</vt:lpwstr>
  </property>
</Properties>
</file>