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4" r:id="rId3"/>
    <p:sldId id="295" r:id="rId4"/>
    <p:sldId id="296" r:id="rId5"/>
    <p:sldId id="298" r:id="rId6"/>
    <p:sldId id="299" r:id="rId7"/>
    <p:sldId id="297" r:id="rId8"/>
    <p:sldId id="305" r:id="rId9"/>
    <p:sldId id="314" r:id="rId10"/>
    <p:sldId id="313" r:id="rId11"/>
    <p:sldId id="315" r:id="rId12"/>
    <p:sldId id="323" r:id="rId13"/>
    <p:sldId id="316" r:id="rId14"/>
    <p:sldId id="324" r:id="rId15"/>
    <p:sldId id="317" r:id="rId16"/>
    <p:sldId id="325" r:id="rId17"/>
    <p:sldId id="318" r:id="rId18"/>
    <p:sldId id="327" r:id="rId19"/>
    <p:sldId id="328" r:id="rId20"/>
    <p:sldId id="300" r:id="rId21"/>
    <p:sldId id="307" r:id="rId22"/>
    <p:sldId id="308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43cefd8f295b92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9T09:39:24.240" idx="1">
    <p:pos x="5575" y="1274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1.wmf"/><Relationship Id="rId7" Type="http://schemas.openxmlformats.org/officeDocument/2006/relationships/image" Target="../media/image16.wmf"/><Relationship Id="rId2" Type="http://schemas.openxmlformats.org/officeDocument/2006/relationships/image" Target="../media/image18.wmf"/><Relationship Id="rId1" Type="http://schemas.openxmlformats.org/officeDocument/2006/relationships/image" Target="../media/image12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EE69E-4224-4632-B945-23FBDBA51442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3FE3-78C3-4610-9060-985E99DAC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9728-54FF-4DAE-9B8A-8B397AC9F448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9.jp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9.jpg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2.wmf"/><Relationship Id="rId15" Type="http://schemas.openxmlformats.org/officeDocument/2006/relationships/image" Target="../media/image14.wmf"/><Relationship Id="rId23" Type="http://schemas.openxmlformats.org/officeDocument/2006/relationships/image" Target="../media/image19.wmf"/><Relationship Id="rId10" Type="http://schemas.openxmlformats.org/officeDocument/2006/relationships/image" Target="../media/image11.wmf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comments" Target="../comments/comment1.xml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5.wmf"/><Relationship Id="rId4" Type="http://schemas.openxmlformats.org/officeDocument/2006/relationships/image" Target="../media/image9.jpg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4600" y="2045732"/>
            <a:ext cx="9525000" cy="1676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 smtClean="0">
                <a:solidFill>
                  <a:schemeClr val="tx1"/>
                </a:solidFill>
                <a:latin typeface="+mj-lt"/>
              </a:rPr>
              <a:t>CHÀO MỪNG CÁC CON ĐẾN VỚI TIẾT HỌC </a:t>
            </a:r>
          </a:p>
          <a:p>
            <a:pPr algn="ctr"/>
            <a:r>
              <a:rPr lang="vi-VN" sz="3400" b="1" dirty="0" smtClean="0">
                <a:solidFill>
                  <a:schemeClr val="tx1"/>
                </a:solidFill>
                <a:latin typeface="+mj-lt"/>
              </a:rPr>
              <a:t>MÔN TOÁN – LỚP 4</a:t>
            </a:r>
            <a:endParaRPr lang="en-US" sz="3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2060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1D755540-D438-42B3-8F9D-E96A4CC489DE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4952179"/>
              </p:ext>
            </p:extLst>
          </p:nvPr>
        </p:nvGraphicFramePr>
        <p:xfrm>
          <a:off x="990600" y="2718158"/>
          <a:ext cx="2971800" cy="121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5122" name="Object 3">
                        <a:extLst>
                          <a:ext uri="{FF2B5EF4-FFF2-40B4-BE49-F238E27FC236}">
                            <a16:creationId xmlns:a16="http://schemas.microsoft.com/office/drawing/2014/main" xmlns="" id="{1D755540-D438-42B3-8F9D-E96A4CC48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18158"/>
                        <a:ext cx="2971800" cy="121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B6C6E83-4456-4B03-9522-FEC83637C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55041"/>
              </p:ext>
            </p:extLst>
          </p:nvPr>
        </p:nvGraphicFramePr>
        <p:xfrm>
          <a:off x="2476500" y="4757757"/>
          <a:ext cx="159204" cy="3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xmlns="" id="{0B6C6E83-4456-4B03-9522-FEC83637C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757757"/>
                        <a:ext cx="159204" cy="30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xmlns="" id="{4B5A61C6-125F-4B0E-99A9-664AFE38E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96135"/>
              </p:ext>
            </p:extLst>
          </p:nvPr>
        </p:nvGraphicFramePr>
        <p:xfrm>
          <a:off x="1200150" y="1624287"/>
          <a:ext cx="377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8" imgW="139639" imgH="393529" progId="Equation.3">
                  <p:embed/>
                </p:oleObj>
              </mc:Choice>
              <mc:Fallback>
                <p:oleObj name="Equation" r:id="rId8" imgW="139639" imgH="393529" progId="Equation.3">
                  <p:embed/>
                  <p:pic>
                    <p:nvPicPr>
                      <p:cNvPr id="5124" name="Object 13">
                        <a:extLst>
                          <a:ext uri="{FF2B5EF4-FFF2-40B4-BE49-F238E27FC236}">
                            <a16:creationId xmlns:a16="http://schemas.microsoft.com/office/drawing/2014/main" xmlns="" id="{4B5A61C6-125F-4B0E-99A9-664AFE38E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624287"/>
                        <a:ext cx="3778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xmlns="" id="{F3B8E963-66E1-4B3F-9626-E471FA4C5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07783"/>
              </p:ext>
            </p:extLst>
          </p:nvPr>
        </p:nvGraphicFramePr>
        <p:xfrm>
          <a:off x="6929800" y="2671375"/>
          <a:ext cx="3011366" cy="129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10" imgW="914400" imgH="393700" progId="Equation.3">
                  <p:embed/>
                </p:oleObj>
              </mc:Choice>
              <mc:Fallback>
                <p:oleObj name="Equation" r:id="rId10" imgW="914400" imgH="393700" progId="Equation.3">
                  <p:embed/>
                  <p:pic>
                    <p:nvPicPr>
                      <p:cNvPr id="5125" name="Object 6">
                        <a:extLst>
                          <a:ext uri="{FF2B5EF4-FFF2-40B4-BE49-F238E27FC236}">
                            <a16:creationId xmlns:a16="http://schemas.microsoft.com/office/drawing/2014/main" xmlns="" id="{F3B8E963-66E1-4B3F-9626-E471FA4C5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800" y="2671375"/>
                        <a:ext cx="3011366" cy="1297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xmlns="" id="{C6DDBCFE-C7F0-4D74-A6CD-80FD9B1CC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88179"/>
              </p:ext>
            </p:extLst>
          </p:nvPr>
        </p:nvGraphicFramePr>
        <p:xfrm>
          <a:off x="6964563" y="3986487"/>
          <a:ext cx="2826075" cy="12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12" imgW="926698" imgH="393529" progId="Equation.3">
                  <p:embed/>
                </p:oleObj>
              </mc:Choice>
              <mc:Fallback>
                <p:oleObj name="Equation" r:id="rId12" imgW="926698" imgH="393529" progId="Equation.3">
                  <p:embed/>
                  <p:pic>
                    <p:nvPicPr>
                      <p:cNvPr id="5126" name="Object 7">
                        <a:extLst>
                          <a:ext uri="{FF2B5EF4-FFF2-40B4-BE49-F238E27FC236}">
                            <a16:creationId xmlns:a16="http://schemas.microsoft.com/office/drawing/2014/main" xmlns="" id="{C6DDBCFE-C7F0-4D74-A6CD-80FD9B1CC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563" y="3986487"/>
                        <a:ext cx="2826075" cy="12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xmlns="" id="{B0CF0883-D742-4DB4-9FE1-6AECFA569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23670"/>
              </p:ext>
            </p:extLst>
          </p:nvPr>
        </p:nvGraphicFramePr>
        <p:xfrm>
          <a:off x="1095815" y="4109385"/>
          <a:ext cx="2865664" cy="120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14" imgW="939600" imgH="393480" progId="Equation.3">
                  <p:embed/>
                </p:oleObj>
              </mc:Choice>
              <mc:Fallback>
                <p:oleObj name="Equation" r:id="rId14" imgW="939600" imgH="393480" progId="Equation.3">
                  <p:embed/>
                  <p:pic>
                    <p:nvPicPr>
                      <p:cNvPr id="5127" name="Object 8">
                        <a:extLst>
                          <a:ext uri="{FF2B5EF4-FFF2-40B4-BE49-F238E27FC236}">
                            <a16:creationId xmlns:a16="http://schemas.microsoft.com/office/drawing/2014/main" xmlns="" id="{B0CF0883-D742-4DB4-9FE1-6AECFA569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815" y="4109385"/>
                        <a:ext cx="2865664" cy="1200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13986C50-E3E2-497F-9189-58D42FE0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002" y="517640"/>
            <a:ext cx="2165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a) Rút gọn:</a:t>
            </a:r>
          </a:p>
        </p:txBody>
      </p:sp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xmlns="" id="{13360B03-B298-41C1-A38A-189405ACD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42408"/>
              </p:ext>
            </p:extLst>
          </p:nvPr>
        </p:nvGraphicFramePr>
        <p:xfrm>
          <a:off x="6826311" y="1550541"/>
          <a:ext cx="412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5129" name="Object 14">
                        <a:extLst>
                          <a:ext uri="{FF2B5EF4-FFF2-40B4-BE49-F238E27FC236}">
                            <a16:creationId xmlns:a16="http://schemas.microsoft.com/office/drawing/2014/main" xmlns="" id="{13360B03-B298-41C1-A38A-189405ACD5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11" y="1550541"/>
                        <a:ext cx="412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>
            <a:extLst>
              <a:ext uri="{FF2B5EF4-FFF2-40B4-BE49-F238E27FC236}">
                <a16:creationId xmlns:a16="http://schemas.microsoft.com/office/drawing/2014/main" xmlns="" id="{0D2F44A6-2AD7-4AFD-9B89-3D9E8F015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11858"/>
              </p:ext>
            </p:extLst>
          </p:nvPr>
        </p:nvGraphicFramePr>
        <p:xfrm>
          <a:off x="8377601" y="1120304"/>
          <a:ext cx="115887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Equation" r:id="rId18" imgW="114151" imgH="215619" progId="Equation.3">
                  <p:embed/>
                </p:oleObj>
              </mc:Choice>
              <mc:Fallback>
                <p:oleObj name="Equation" r:id="rId18" imgW="114151" imgH="215619" progId="Equation.3">
                  <p:embed/>
                  <p:pic>
                    <p:nvPicPr>
                      <p:cNvPr id="5130" name="Object 19">
                        <a:extLst>
                          <a:ext uri="{FF2B5EF4-FFF2-40B4-BE49-F238E27FC236}">
                            <a16:creationId xmlns:a16="http://schemas.microsoft.com/office/drawing/2014/main" xmlns="" id="{0D2F44A6-2AD7-4AFD-9B89-3D9E8F015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601" y="1120304"/>
                        <a:ext cx="1158875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1985F8EC-55AA-409B-9F0B-3A549F80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027" y="1815483"/>
            <a:ext cx="3759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VNI-Times" panose="020B0604020202020204" pitchFamily="2" charset="0"/>
              </a:rPr>
              <a:t> </a:t>
            </a:r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tối giản</a:t>
            </a:r>
            <a:endParaRPr lang="en-US" altLang="en-US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361C7DC3-C0D8-41DD-BDF8-E3613D56F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776" y="1772645"/>
            <a:ext cx="325255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tối giản</a:t>
            </a:r>
            <a:endParaRPr lang="en-US" altLang="en-US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xmlns="" id="{E1B68C29-E012-4BD7-8B4E-BA2636406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5067" y="1648373"/>
            <a:ext cx="11073" cy="391422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xmlns="" id="{5CE89CB0-0698-4677-BDA1-C59777731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62355"/>
              </p:ext>
            </p:extLst>
          </p:nvPr>
        </p:nvGraphicFramePr>
        <p:xfrm>
          <a:off x="4366292" y="500055"/>
          <a:ext cx="4431712" cy="95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Equation" r:id="rId19" imgW="1917700" imgH="558800" progId="Equation.3">
                  <p:embed/>
                </p:oleObj>
              </mc:Choice>
              <mc:Fallback>
                <p:oleObj name="Equation" r:id="rId19" imgW="1917700" imgH="558800" progId="Equation.3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xmlns="" id="{5CE89CB0-0698-4677-BDA1-C59777731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292" y="500055"/>
                        <a:ext cx="4431712" cy="955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10B18B6-271A-4FAE-BCED-71A869F821FB}"/>
              </a:ext>
            </a:extLst>
          </p:cNvPr>
          <p:cNvSpPr/>
          <p:nvPr/>
        </p:nvSpPr>
        <p:spPr bwMode="auto">
          <a:xfrm>
            <a:off x="990600" y="1550541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0D2C608-6C1A-4623-9C68-2F3E842E8894}"/>
              </a:ext>
            </a:extLst>
          </p:cNvPr>
          <p:cNvSpPr/>
          <p:nvPr/>
        </p:nvSpPr>
        <p:spPr bwMode="auto">
          <a:xfrm>
            <a:off x="9342801" y="2706784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FB2F20E-1076-4A36-ACE7-BBC358FA2AF4}"/>
              </a:ext>
            </a:extLst>
          </p:cNvPr>
          <p:cNvSpPr/>
          <p:nvPr/>
        </p:nvSpPr>
        <p:spPr bwMode="auto">
          <a:xfrm>
            <a:off x="9141803" y="4011958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6204FDF-94A8-4504-85CD-1784FA08A085}"/>
              </a:ext>
            </a:extLst>
          </p:cNvPr>
          <p:cNvSpPr/>
          <p:nvPr/>
        </p:nvSpPr>
        <p:spPr bwMode="auto">
          <a:xfrm>
            <a:off x="6648936" y="1432642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AAE3281-082A-4CB0-8EBC-9295A44DE4B9}"/>
              </a:ext>
            </a:extLst>
          </p:cNvPr>
          <p:cNvSpPr/>
          <p:nvPr/>
        </p:nvSpPr>
        <p:spPr bwMode="auto">
          <a:xfrm>
            <a:off x="3324648" y="2709570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BD5957E-ECE2-4D99-9EEF-70677A457526}"/>
              </a:ext>
            </a:extLst>
          </p:cNvPr>
          <p:cNvSpPr/>
          <p:nvPr/>
        </p:nvSpPr>
        <p:spPr bwMode="auto">
          <a:xfrm>
            <a:off x="3395641" y="4103857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9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xmlns="" id="{0D2F44A6-2AD7-4AFD-9B89-3D9E8F015CAD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66093521"/>
              </p:ext>
            </p:extLst>
          </p:nvPr>
        </p:nvGraphicFramePr>
        <p:xfrm>
          <a:off x="6672126" y="863737"/>
          <a:ext cx="115887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5130" name="Object 19">
                        <a:extLst>
                          <a:ext uri="{FF2B5EF4-FFF2-40B4-BE49-F238E27FC236}">
                            <a16:creationId xmlns:a16="http://schemas.microsoft.com/office/drawing/2014/main" xmlns="" id="{0D2F44A6-2AD7-4AFD-9B89-3D9E8F015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126" y="863737"/>
                        <a:ext cx="1158875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01C05F72-69D9-4F28-9202-DDF92140D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089" y="517430"/>
            <a:ext cx="29164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xmlns="" id="{40E2E289-3B5D-48B8-B13F-AA7B0BB40C3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70162596"/>
              </p:ext>
            </p:extLst>
          </p:nvPr>
        </p:nvGraphicFramePr>
        <p:xfrm>
          <a:off x="5253023" y="420960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24" name="Object 4">
                        <a:extLst>
                          <a:ext uri="{FF2B5EF4-FFF2-40B4-BE49-F238E27FC236}">
                            <a16:creationId xmlns:a16="http://schemas.microsoft.com/office/drawing/2014/main" xmlns="" id="{40E2E289-3B5D-48B8-B13F-AA7B0BB40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23" y="420960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FC74CEB9-C923-4383-9170-75FFBC629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95" y="763652"/>
            <a:ext cx="2165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Rút gọn: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159D58C2-B394-4028-B805-6C0EC2D7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585" y="119254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xmlns="" id="{AC53124A-C389-404D-8AB5-C8B93DE0C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5579"/>
              </p:ext>
            </p:extLst>
          </p:nvPr>
        </p:nvGraphicFramePr>
        <p:xfrm>
          <a:off x="8484328" y="3553617"/>
          <a:ext cx="2340676" cy="131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7" imgW="787058" imgH="393529" progId="Equation.3">
                  <p:embed/>
                </p:oleObj>
              </mc:Choice>
              <mc:Fallback>
                <p:oleObj name="Equation" r:id="rId7" imgW="787058" imgH="393529" progId="Equation.3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:a16="http://schemas.microsoft.com/office/drawing/2014/main" xmlns="" id="{AC53124A-C389-404D-8AB5-C8B93DE0C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4328" y="3553617"/>
                        <a:ext cx="2340676" cy="131198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1">
            <a:extLst>
              <a:ext uri="{FF2B5EF4-FFF2-40B4-BE49-F238E27FC236}">
                <a16:creationId xmlns:a16="http://schemas.microsoft.com/office/drawing/2014/main" xmlns="" id="{0F8A909B-65A9-4616-98F5-0634A908B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727" y="815734"/>
            <a:ext cx="72160" cy="4899266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xmlns="" id="{BD9D5FFF-54EC-46B6-8260-80C7273A2A4A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1979258"/>
              </p:ext>
            </p:extLst>
          </p:nvPr>
        </p:nvGraphicFramePr>
        <p:xfrm>
          <a:off x="1219200" y="2818180"/>
          <a:ext cx="2679182" cy="109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9" imgW="965160" imgH="393480" progId="Equation.3">
                  <p:embed/>
                </p:oleObj>
              </mc:Choice>
              <mc:Fallback>
                <p:oleObj name="Equation" r:id="rId9" imgW="965160" imgH="393480" progId="Equation.3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xmlns="" id="{BD9D5FFF-54EC-46B6-8260-80C7273A2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18180"/>
                        <a:ext cx="2679182" cy="1092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xmlns="" id="{AC7DE76C-489A-4231-9D3B-2240DFE10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413144"/>
              </p:ext>
            </p:extLst>
          </p:nvPr>
        </p:nvGraphicFramePr>
        <p:xfrm>
          <a:off x="2518618" y="4781743"/>
          <a:ext cx="159204" cy="3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11" imgW="114151" imgH="215619" progId="Equation.3">
                  <p:embed/>
                </p:oleObj>
              </mc:Choice>
              <mc:Fallback>
                <p:oleObj name="Equation" r:id="rId11" imgW="114151" imgH="215619" progId="Equation.3">
                  <p:embed/>
                  <p:pic>
                    <p:nvPicPr>
                      <p:cNvPr id="22" name="Object 5">
                        <a:extLst>
                          <a:ext uri="{FF2B5EF4-FFF2-40B4-BE49-F238E27FC236}">
                            <a16:creationId xmlns:a16="http://schemas.microsoft.com/office/drawing/2014/main" xmlns="" id="{AC7DE76C-489A-4231-9D3B-2240DFE10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618" y="4781743"/>
                        <a:ext cx="159204" cy="30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C94821DA-2BC0-41E2-B171-995A68BC9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62010"/>
              </p:ext>
            </p:extLst>
          </p:nvPr>
        </p:nvGraphicFramePr>
        <p:xfrm>
          <a:off x="3309761" y="937483"/>
          <a:ext cx="377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12" imgW="139639" imgH="393529" progId="Equation.3">
                  <p:embed/>
                </p:oleObj>
              </mc:Choice>
              <mc:Fallback>
                <p:oleObj name="Equation" r:id="rId12" imgW="139639" imgH="393529" progId="Equation.3">
                  <p:embed/>
                  <p:pic>
                    <p:nvPicPr>
                      <p:cNvPr id="31" name="Object 13">
                        <a:extLst>
                          <a:ext uri="{FF2B5EF4-FFF2-40B4-BE49-F238E27FC236}">
                            <a16:creationId xmlns:a16="http://schemas.microsoft.com/office/drawing/2014/main" xmlns="" id="{C94821DA-2BC0-41E2-B171-995A68BC9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761" y="937483"/>
                        <a:ext cx="3778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xmlns="" id="{ED16427E-7BF9-4435-9309-D793DFD0A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51492"/>
              </p:ext>
            </p:extLst>
          </p:nvPr>
        </p:nvGraphicFramePr>
        <p:xfrm>
          <a:off x="4631823" y="2787089"/>
          <a:ext cx="2825816" cy="121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14" imgW="914400" imgH="393700" progId="Equation.3">
                  <p:embed/>
                </p:oleObj>
              </mc:Choice>
              <mc:Fallback>
                <p:oleObj name="Equation" r:id="rId14" imgW="914400" imgH="393700" progId="Equation.3">
                  <p:embed/>
                  <p:pic>
                    <p:nvPicPr>
                      <p:cNvPr id="33" name="Object 6">
                        <a:extLst>
                          <a:ext uri="{FF2B5EF4-FFF2-40B4-BE49-F238E27FC236}">
                            <a16:creationId xmlns:a16="http://schemas.microsoft.com/office/drawing/2014/main" xmlns="" id="{ED16427E-7BF9-4435-9309-D793DFD0A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823" y="2787089"/>
                        <a:ext cx="2825816" cy="1217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xmlns="" id="{7694B6CA-D554-4752-B269-D952639F4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19524"/>
              </p:ext>
            </p:extLst>
          </p:nvPr>
        </p:nvGraphicFramePr>
        <p:xfrm>
          <a:off x="4659108" y="4097919"/>
          <a:ext cx="2648003" cy="112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16" imgW="926698" imgH="393529" progId="Equation.3">
                  <p:embed/>
                </p:oleObj>
              </mc:Choice>
              <mc:Fallback>
                <p:oleObj name="Equation" r:id="rId16" imgW="926698" imgH="393529" progId="Equation.3">
                  <p:embed/>
                  <p:pic>
                    <p:nvPicPr>
                      <p:cNvPr id="37" name="Object 7">
                        <a:extLst>
                          <a:ext uri="{FF2B5EF4-FFF2-40B4-BE49-F238E27FC236}">
                            <a16:creationId xmlns:a16="http://schemas.microsoft.com/office/drawing/2014/main" xmlns="" id="{7694B6CA-D554-4752-B269-D952639F4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108" y="4097919"/>
                        <a:ext cx="2648003" cy="1125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xmlns="" id="{94A9913A-9E75-4440-A23E-D4C668E70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87292"/>
              </p:ext>
            </p:extLst>
          </p:nvPr>
        </p:nvGraphicFramePr>
        <p:xfrm>
          <a:off x="1199231" y="4209608"/>
          <a:ext cx="2606805" cy="109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18" imgW="939600" imgH="393480" progId="Equation.3">
                  <p:embed/>
                </p:oleObj>
              </mc:Choice>
              <mc:Fallback>
                <p:oleObj name="Equation" r:id="rId18" imgW="939600" imgH="393480" progId="Equation.3">
                  <p:embed/>
                  <p:pic>
                    <p:nvPicPr>
                      <p:cNvPr id="38" name="Object 8">
                        <a:extLst>
                          <a:ext uri="{FF2B5EF4-FFF2-40B4-BE49-F238E27FC236}">
                            <a16:creationId xmlns:a16="http://schemas.microsoft.com/office/drawing/2014/main" xmlns="" id="{94A9913A-9E75-4440-A23E-D4C668E70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231" y="4209608"/>
                        <a:ext cx="2606805" cy="1092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xmlns="" id="{801EC718-1E43-448E-A67F-61D1CBA56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96426"/>
              </p:ext>
            </p:extLst>
          </p:nvPr>
        </p:nvGraphicFramePr>
        <p:xfrm>
          <a:off x="4660031" y="965235"/>
          <a:ext cx="412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20" imgW="152334" imgH="393529" progId="Equation.3">
                  <p:embed/>
                </p:oleObj>
              </mc:Choice>
              <mc:Fallback>
                <p:oleObj name="Equation" r:id="rId20" imgW="152334" imgH="393529" progId="Equation.3">
                  <p:embed/>
                  <p:pic>
                    <p:nvPicPr>
                      <p:cNvPr id="39" name="Object 14">
                        <a:extLst>
                          <a:ext uri="{FF2B5EF4-FFF2-40B4-BE49-F238E27FC236}">
                            <a16:creationId xmlns:a16="http://schemas.microsoft.com/office/drawing/2014/main" xmlns="" id="{801EC718-1E43-448E-A67F-61D1CBA56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031" y="965235"/>
                        <a:ext cx="412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0CFA876-C27D-45A6-B5D3-469A5550ECC0}"/>
              </a:ext>
            </a:extLst>
          </p:cNvPr>
          <p:cNvSpPr/>
          <p:nvPr/>
        </p:nvSpPr>
        <p:spPr bwMode="auto">
          <a:xfrm>
            <a:off x="3100211" y="863737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140726F-D0A3-42E4-AFE5-8EAA3AD0EE22}"/>
              </a:ext>
            </a:extLst>
          </p:cNvPr>
          <p:cNvSpPr/>
          <p:nvPr/>
        </p:nvSpPr>
        <p:spPr bwMode="auto">
          <a:xfrm>
            <a:off x="6859274" y="2742562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8EB6298-D2A8-4DAE-9025-3EDC122A06EE}"/>
              </a:ext>
            </a:extLst>
          </p:cNvPr>
          <p:cNvSpPr/>
          <p:nvPr/>
        </p:nvSpPr>
        <p:spPr bwMode="auto">
          <a:xfrm>
            <a:off x="6658276" y="4047736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BBA4F27-EEEC-4773-9611-29E899924F65}"/>
              </a:ext>
            </a:extLst>
          </p:cNvPr>
          <p:cNvSpPr/>
          <p:nvPr/>
        </p:nvSpPr>
        <p:spPr bwMode="auto">
          <a:xfrm>
            <a:off x="4482656" y="847336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262320F-E3CC-40C1-9AA3-08729AC25DAA}"/>
              </a:ext>
            </a:extLst>
          </p:cNvPr>
          <p:cNvSpPr/>
          <p:nvPr/>
        </p:nvSpPr>
        <p:spPr bwMode="auto">
          <a:xfrm>
            <a:off x="3366766" y="2733556"/>
            <a:ext cx="603776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CDBB32D-47B3-483A-ABA1-2E0999DE5E29}"/>
              </a:ext>
            </a:extLst>
          </p:cNvPr>
          <p:cNvSpPr/>
          <p:nvPr/>
        </p:nvSpPr>
        <p:spPr bwMode="auto">
          <a:xfrm>
            <a:off x="3226767" y="4102870"/>
            <a:ext cx="651429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4" name="Object 16">
            <a:extLst>
              <a:ext uri="{FF2B5EF4-FFF2-40B4-BE49-F238E27FC236}">
                <a16:creationId xmlns:a16="http://schemas.microsoft.com/office/drawing/2014/main" xmlns="" id="{7CC70829-6153-4812-98C0-B81FC6501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09636"/>
              </p:ext>
            </p:extLst>
          </p:nvPr>
        </p:nvGraphicFramePr>
        <p:xfrm>
          <a:off x="8416815" y="1834281"/>
          <a:ext cx="2355543" cy="123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Equation" r:id="rId22" imgW="761760" imgH="393480" progId="Equation.3">
                  <p:embed/>
                </p:oleObj>
              </mc:Choice>
              <mc:Fallback>
                <p:oleObj name="Equation" r:id="rId22" imgW="761760" imgH="393480" progId="Equation.3">
                  <p:embed/>
                  <p:pic>
                    <p:nvPicPr>
                      <p:cNvPr id="46" name="Object 16">
                        <a:extLst>
                          <a:ext uri="{FF2B5EF4-FFF2-40B4-BE49-F238E27FC236}">
                            <a16:creationId xmlns:a16="http://schemas.microsoft.com/office/drawing/2014/main" xmlns="" id="{7CC70829-6153-4812-98C0-B81FC6501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815" y="1834281"/>
                        <a:ext cx="2355543" cy="1231022"/>
                      </a:xfrm>
                      <a:prstGeom prst="rect">
                        <a:avLst/>
                      </a:prstGeom>
                      <a:solidFill>
                        <a:srgbClr val="12E83B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16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990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43" y="2710543"/>
            <a:ext cx="8964114" cy="16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5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4A8CFBB-7361-49F4-94BA-0D2473F61C54}"/>
              </a:ext>
            </a:extLst>
          </p:cNvPr>
          <p:cNvSpPr txBox="1">
            <a:spLocks/>
          </p:cNvSpPr>
          <p:nvPr/>
        </p:nvSpPr>
        <p:spPr bwMode="auto">
          <a:xfrm>
            <a:off x="914400" y="920462"/>
            <a:ext cx="1036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 algn="just" eaLnBrk="1" hangingPunct="1">
              <a:buFont typeface="Wingdings" panose="05000000000000000000" pitchFamily="2" charset="2"/>
              <a:buNone/>
            </a:pP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 eaLnBrk="1" hangingPunct="1"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 eaLnBrk="1" hangingPunct="1"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kern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A57DA62-2499-45B0-87C5-B2DC3665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63262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051CB1C-0267-4A49-A45F-49C147637AC5}"/>
              </a:ext>
            </a:extLst>
          </p:cNvPr>
          <p:cNvCxnSpPr>
            <a:cxnSpLocks/>
          </p:cNvCxnSpPr>
          <p:nvPr/>
        </p:nvCxnSpPr>
        <p:spPr>
          <a:xfrm>
            <a:off x="2819400" y="1459922"/>
            <a:ext cx="212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A903168-9A6A-400E-83C5-A7D5505BA911}"/>
              </a:ext>
            </a:extLst>
          </p:cNvPr>
          <p:cNvCxnSpPr>
            <a:cxnSpLocks/>
          </p:cNvCxnSpPr>
          <p:nvPr/>
        </p:nvCxnSpPr>
        <p:spPr>
          <a:xfrm>
            <a:off x="9067800" y="1474642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E905F5F-3A06-4613-AF4C-CEFC33EC6CC9}"/>
              </a:ext>
            </a:extLst>
          </p:cNvPr>
          <p:cNvCxnSpPr>
            <a:cxnSpLocks/>
          </p:cNvCxnSpPr>
          <p:nvPr/>
        </p:nvCxnSpPr>
        <p:spPr>
          <a:xfrm>
            <a:off x="1456006" y="2085296"/>
            <a:ext cx="525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12B4ACD-3516-484C-A72A-F196955B1F7D}"/>
              </a:ext>
            </a:extLst>
          </p:cNvPr>
          <p:cNvCxnSpPr>
            <a:cxnSpLocks/>
          </p:cNvCxnSpPr>
          <p:nvPr/>
        </p:nvCxnSpPr>
        <p:spPr>
          <a:xfrm>
            <a:off x="3323905" y="2085296"/>
            <a:ext cx="17106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3A945FD-4400-4DF2-9122-7C92FA7FDC3D}"/>
              </a:ext>
            </a:extLst>
          </p:cNvPr>
          <p:cNvCxnSpPr>
            <a:cxnSpLocks/>
          </p:cNvCxnSpPr>
          <p:nvPr/>
        </p:nvCxnSpPr>
        <p:spPr>
          <a:xfrm>
            <a:off x="1456006" y="2646668"/>
            <a:ext cx="525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79AA7F3-A2C7-45C1-810E-BB7C3A24C07F}"/>
              </a:ext>
            </a:extLst>
          </p:cNvPr>
          <p:cNvCxnSpPr>
            <a:cxnSpLocks/>
          </p:cNvCxnSpPr>
          <p:nvPr/>
        </p:nvCxnSpPr>
        <p:spPr>
          <a:xfrm>
            <a:off x="4419600" y="2646668"/>
            <a:ext cx="1565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748621" y="3094878"/>
            <a:ext cx="8305800" cy="13980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tổ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chiếm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mấy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phần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lớp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Vì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sao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83436" y="23333"/>
            <a:ext cx="2514600" cy="1222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748621" y="3094878"/>
                <a:ext cx="8305800" cy="1398069"/>
              </a:xfrm>
              <a:prstGeom prst="round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3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21" y="3094878"/>
                <a:ext cx="8305800" cy="1398069"/>
              </a:xfrm>
              <a:prstGeom prst="roundRect">
                <a:avLst/>
              </a:prstGeom>
              <a:blipFill>
                <a:blip r:embed="rId3"/>
                <a:stretch>
                  <a:fillRect b="-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72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A57DA62-2499-45B0-87C5-B2DC3665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016" y="694517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AABAF34-BA89-48A2-A61B-EB77117C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522" y="1066800"/>
            <a:ext cx="13500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2C78CA8-C629-478D-BFC2-6F44C0D3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30497"/>
            <a:ext cx="77724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AutoNum type="alphaL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Ba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32    x         = 24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</a:t>
            </a:r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xmlns="" id="{6B58349A-FF02-41C0-B199-6A08868DA5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98141" y="1524000"/>
          <a:ext cx="337861" cy="91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15" name="Object 7">
                        <a:extLst>
                          <a:ext uri="{FF2B5EF4-FFF2-40B4-BE49-F238E27FC236}">
                            <a16:creationId xmlns:a16="http://schemas.microsoft.com/office/drawing/2014/main" xmlns="" id="{6B58349A-FF02-41C0-B199-6A08868DA5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41" y="1524000"/>
                        <a:ext cx="337861" cy="916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xmlns="" id="{21857227-25A7-44D3-A128-AD97213FF71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72522" y="3463967"/>
          <a:ext cx="365628" cy="99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16" name="Object 8">
                        <a:extLst>
                          <a:ext uri="{FF2B5EF4-FFF2-40B4-BE49-F238E27FC236}">
                            <a16:creationId xmlns:a16="http://schemas.microsoft.com/office/drawing/2014/main" xmlns="" id="{21857227-25A7-44D3-A128-AD97213FF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522" y="3463967"/>
                        <a:ext cx="365628" cy="991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xmlns="" id="{929137AB-9B68-42F2-B603-9E7655110C2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26018" y="4344836"/>
          <a:ext cx="355600" cy="96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Microsoft Equation 3.0" r:id="rId7" imgW="152334" imgH="393529" progId="Equation.3">
                  <p:embed/>
                </p:oleObj>
              </mc:Choice>
              <mc:Fallback>
                <p:oleObj name="Microsoft Equation 3.0" r:id="rId7" imgW="152334" imgH="393529" progId="Equation.3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xmlns="" id="{929137AB-9B68-42F2-B603-9E7655110C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018" y="4344836"/>
                        <a:ext cx="355600" cy="96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9">
            <a:extLst>
              <a:ext uri="{FF2B5EF4-FFF2-40B4-BE49-F238E27FC236}">
                <a16:creationId xmlns:a16="http://schemas.microsoft.com/office/drawing/2014/main" xmlns="" id="{6A42D588-FF9F-434C-866E-780A914F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63" y="4552196"/>
            <a:ext cx="454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a)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b)   24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93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A573625-BBC7-426B-9578-FF48C79BB947}"/>
              </a:ext>
            </a:extLst>
          </p:cNvPr>
          <p:cNvSpPr txBox="1">
            <a:spLocks/>
          </p:cNvSpPr>
          <p:nvPr/>
        </p:nvSpPr>
        <p:spPr>
          <a:xfrm>
            <a:off x="1041881" y="789934"/>
            <a:ext cx="10097655" cy="2189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kern="0" dirty="0"/>
              <a:t>  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km.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vi-VN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vi-VN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xmlns="" id="{FC94932E-3EDA-4DF9-B3BC-B41B55F1A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230470"/>
              </p:ext>
            </p:extLst>
          </p:nvPr>
        </p:nvGraphicFramePr>
        <p:xfrm>
          <a:off x="7805208" y="1273975"/>
          <a:ext cx="541153" cy="7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18" name="Object 6">
                        <a:extLst>
                          <a:ext uri="{FF2B5EF4-FFF2-40B4-BE49-F238E27FC236}">
                            <a16:creationId xmlns:a16="http://schemas.microsoft.com/office/drawing/2014/main" xmlns="" id="{FC94932E-3EDA-4DF9-B3BC-B41B55F1A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208" y="1273975"/>
                        <a:ext cx="541153" cy="7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52F2849-345B-4CAE-8432-19B7BF41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3563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0AF7ADDF-AB96-43BB-944A-439A41AF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611" y="3471657"/>
            <a:ext cx="1644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703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703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703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703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xmlns="" id="{47C5AEF0-F91C-4729-9ECB-0467971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003" y="4681703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alt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943156A6-0072-440D-BC2C-33DAF015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219" y="4721325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xmlns="" id="{CB4F6282-D0BB-4C9A-85F1-FE9DA32F6019}"/>
              </a:ext>
            </a:extLst>
          </p:cNvPr>
          <p:cNvGrpSpPr>
            <a:grpSpLocks/>
          </p:cNvGrpSpPr>
          <p:nvPr/>
        </p:nvGrpSpPr>
        <p:grpSpPr bwMode="auto">
          <a:xfrm>
            <a:off x="2613370" y="4165755"/>
            <a:ext cx="7010400" cy="1527176"/>
            <a:chOff x="1589" y="1345"/>
            <a:chExt cx="3312" cy="962"/>
          </a:xfrm>
        </p:grpSpPr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C1F23907-8F55-47F2-B399-A69C7B755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187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xmlns="" id="{DBB2A78E-E955-409F-8FEF-3725C37C6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72"/>
              <a:ext cx="1104" cy="0"/>
            </a:xfrm>
            <a:prstGeom prst="line">
              <a:avLst/>
            </a:prstGeom>
            <a:noFill/>
            <a:ln w="9525">
              <a:solidFill>
                <a:srgbClr val="F703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xmlns="" id="{4EB71A19-92B3-456F-970E-BE02A2C57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xmlns="" id="{BDB02088-2497-4DA2-B32B-8B5207FE0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" y="177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6730D548-2E1A-4E2E-8AAB-71DA21834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18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4F25E8C2-7CBF-4FDA-AFFD-E5455FA11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1536"/>
              <a:ext cx="1248" cy="336"/>
            </a:xfrm>
            <a:custGeom>
              <a:avLst/>
              <a:gdLst>
                <a:gd name="T0" fmla="*/ 0 w 1248"/>
                <a:gd name="T1" fmla="*/ 336 h 336"/>
                <a:gd name="T2" fmla="*/ 1248 w 1248"/>
                <a:gd name="T3" fmla="*/ 0 h 336"/>
                <a:gd name="T4" fmla="*/ 0 60000 65536"/>
                <a:gd name="T5" fmla="*/ 0 60000 65536"/>
                <a:gd name="T6" fmla="*/ 0 w 1248"/>
                <a:gd name="T7" fmla="*/ 0 h 336"/>
                <a:gd name="T8" fmla="*/ 1248 w 1248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48" h="336">
                  <a:moveTo>
                    <a:pt x="0" y="336"/>
                  </a:moveTo>
                  <a:cubicBezTo>
                    <a:pt x="520" y="196"/>
                    <a:pt x="1040" y="56"/>
                    <a:pt x="12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11FBE7A1-D2EE-45C0-BF4C-B470A855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536"/>
              <a:ext cx="1344" cy="336"/>
            </a:xfrm>
            <a:custGeom>
              <a:avLst/>
              <a:gdLst>
                <a:gd name="T0" fmla="*/ 1344 w 1344"/>
                <a:gd name="T1" fmla="*/ 336 h 336"/>
                <a:gd name="T2" fmla="*/ 0 w 1344"/>
                <a:gd name="T3" fmla="*/ 0 h 336"/>
                <a:gd name="T4" fmla="*/ 0 60000 65536"/>
                <a:gd name="T5" fmla="*/ 0 60000 65536"/>
                <a:gd name="T6" fmla="*/ 0 w 1344"/>
                <a:gd name="T7" fmla="*/ 0 h 336"/>
                <a:gd name="T8" fmla="*/ 1344 w 1344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4" h="336">
                  <a:moveTo>
                    <a:pt x="1344" y="336"/>
                  </a:moveTo>
                  <a:cubicBezTo>
                    <a:pt x="788" y="196"/>
                    <a:pt x="232" y="5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67322A2A-373E-4DE2-A2B6-0C830A611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1345"/>
              <a:ext cx="7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380DE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km</a:t>
              </a: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26B9DBCF-4C05-4913-ACEC-9D146B66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1872"/>
              <a:ext cx="912" cy="288"/>
            </a:xfrm>
            <a:custGeom>
              <a:avLst/>
              <a:gdLst>
                <a:gd name="T0" fmla="*/ 0 w 912"/>
                <a:gd name="T1" fmla="*/ 0 h 288"/>
                <a:gd name="T2" fmla="*/ 912 w 912"/>
                <a:gd name="T3" fmla="*/ 288 h 288"/>
                <a:gd name="T4" fmla="*/ 0 60000 65536"/>
                <a:gd name="T5" fmla="*/ 0 60000 65536"/>
                <a:gd name="T6" fmla="*/ 0 w 912"/>
                <a:gd name="T7" fmla="*/ 0 h 288"/>
                <a:gd name="T8" fmla="*/ 912 w 912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2" h="288">
                  <a:moveTo>
                    <a:pt x="0" y="0"/>
                  </a:moveTo>
                  <a:cubicBezTo>
                    <a:pt x="380" y="120"/>
                    <a:pt x="760" y="240"/>
                    <a:pt x="91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C61B9851-7F28-4018-8C15-A1BDD4A38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872"/>
              <a:ext cx="720" cy="288"/>
            </a:xfrm>
            <a:custGeom>
              <a:avLst/>
              <a:gdLst>
                <a:gd name="T0" fmla="*/ 720 w 720"/>
                <a:gd name="T1" fmla="*/ 0 h 288"/>
                <a:gd name="T2" fmla="*/ 0 w 720"/>
                <a:gd name="T3" fmla="*/ 288 h 288"/>
                <a:gd name="T4" fmla="*/ 0 60000 65536"/>
                <a:gd name="T5" fmla="*/ 0 60000 65536"/>
                <a:gd name="T6" fmla="*/ 0 w 720"/>
                <a:gd name="T7" fmla="*/ 0 h 288"/>
                <a:gd name="T8" fmla="*/ 720 w 720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288">
                  <a:moveTo>
                    <a:pt x="720" y="0"/>
                  </a:moveTo>
                  <a:cubicBezTo>
                    <a:pt x="420" y="120"/>
                    <a:pt x="120" y="240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xmlns="" id="{8F134089-37F6-4EB1-BE21-E5A8C78A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" y="2016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xmlns="" id="{4F3EDB8F-8FC8-4528-9F04-3F81B922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72"/>
              <a:ext cx="449" cy="19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xmlns="" id="{6076FFAB-9BF3-4D8B-ABAA-40259D558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6" y="1872"/>
              <a:ext cx="295" cy="19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xmlns="" id="{8362AB35-6525-4911-8737-D1FC16A3B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6" y="1927"/>
              <a:ext cx="10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ahoma" panose="020B0604030504040204" pitchFamily="34" charset="0"/>
                </a:rPr>
                <a:t>          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xmlns="" id="{633EE286-E884-4C9E-B033-4932F8D7F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" y="187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xmlns="" id="{BB949AFC-0591-4E1B-9EFA-B2F9B7A3B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09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CC856CA7-5257-4FA0-959B-349CBA82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188" y="5074105"/>
            <a:ext cx="164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16679" y="-64618"/>
            <a:ext cx="1603030" cy="82941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11795" y="3101977"/>
            <a:ext cx="5087149" cy="86661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36583" y="1273975"/>
            <a:ext cx="3413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369933" y="1322545"/>
            <a:ext cx="1688467" cy="15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15100" y="1341747"/>
            <a:ext cx="1716961" cy="20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18570" y="1803836"/>
            <a:ext cx="4320830" cy="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508353" y="2304651"/>
            <a:ext cx="3746617" cy="18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98080" y="2294060"/>
            <a:ext cx="568090" cy="10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499568" y="2303323"/>
            <a:ext cx="2764493" cy="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90593" y="2789239"/>
            <a:ext cx="1729407" cy="22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08353" y="2799519"/>
            <a:ext cx="3746617" cy="12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5925649" y="3089544"/>
            <a:ext cx="5087149" cy="86661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543770" y="3101977"/>
            <a:ext cx="6595766" cy="1241423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543770" y="3112654"/>
            <a:ext cx="6595766" cy="1241423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2" grpId="0" animBg="1"/>
      <p:bldP spid="2" grpId="1" animBg="1"/>
      <p:bldP spid="60" grpId="0" animBg="1"/>
      <p:bldP spid="60" grpId="1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5322576E-1F66-40E1-AACB-0269CFC00412}"/>
              </a:ext>
            </a:extLst>
          </p:cNvPr>
          <p:cNvGrpSpPr>
            <a:grpSpLocks/>
          </p:cNvGrpSpPr>
          <p:nvPr/>
        </p:nvGrpSpPr>
        <p:grpSpPr bwMode="auto">
          <a:xfrm>
            <a:off x="-403137" y="1229143"/>
            <a:ext cx="7099301" cy="2895600"/>
            <a:chOff x="94" y="664"/>
            <a:chExt cx="3744" cy="182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FA596183-EE98-415F-9048-2158AED1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" y="664"/>
              <a:ext cx="374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                                    </a:t>
              </a:r>
              <a:r>
                <a:rPr kumimoji="0" lang="en-US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vi-V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ài giải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</a:t>
              </a:r>
              <a:r>
                <a:rPr kumimoji="0" lang="vi-V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 đường anh Hải đã đi là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15 x        = 10 (km)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                           </a:t>
              </a:r>
              <a:r>
                <a:rPr kumimoji="0" lang="vi-V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 đường anh Hải còn phải đi nữa là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15 - 10 = 5 (km)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                             </a:t>
              </a:r>
              <a:r>
                <a:rPr kumimoji="0" lang="vi-V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Đáp số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km.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6">
              <a:extLst>
                <a:ext uri="{FF2B5EF4-FFF2-40B4-BE49-F238E27FC236}">
                  <a16:creationId xmlns:a16="http://schemas.microsoft.com/office/drawing/2014/main" xmlns="" id="{2B02DFEF-F96E-45F1-AD76-77D2E8FEA2E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352" y="1413"/>
            <a:ext cx="212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5" imgW="152334" imgH="393529" progId="Equation.3">
                    <p:embed/>
                  </p:oleObj>
                </mc:Choice>
                <mc:Fallback>
                  <p:oleObj name="Equation" r:id="rId5" imgW="152334" imgH="393529" progId="Equation.3">
                    <p:embed/>
                    <p:pic>
                      <p:nvPicPr>
                        <p:cNvPr id="6" name="Object 6">
                          <a:extLst>
                            <a:ext uri="{FF2B5EF4-FFF2-40B4-BE49-F238E27FC236}">
                              <a16:creationId xmlns:a16="http://schemas.microsoft.com/office/drawing/2014/main" xmlns="" id="{2B02DFEF-F96E-45F1-AD76-77D2E8FEA2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" y="1413"/>
                          <a:ext cx="212" cy="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E877A1E2-CA76-4D6E-9131-47CCB71385A0}"/>
              </a:ext>
            </a:extLst>
          </p:cNvPr>
          <p:cNvGrpSpPr>
            <a:grpSpLocks/>
          </p:cNvGrpSpPr>
          <p:nvPr/>
        </p:nvGrpSpPr>
        <p:grpSpPr bwMode="auto">
          <a:xfrm>
            <a:off x="5738470" y="1387877"/>
            <a:ext cx="5712033" cy="2971800"/>
            <a:chOff x="848" y="2409"/>
            <a:chExt cx="4560" cy="1872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FE42E615-E812-4BC9-A32B-C74CAD82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928"/>
              <a:ext cx="2832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( quaõng ñöôøng)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10CBE344-F78E-42F3-8FCD-C00DA08E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409"/>
              <a:ext cx="4560" cy="18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vi-V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      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</a:t>
              </a:r>
              <a:r>
                <a:rPr kumimoji="0" lang="en-US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vi-V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ài giải ( cách khác )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vi-V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ố phần quãng đường anh Hải còn phải đi nữa là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endPara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 </a:t>
              </a:r>
              <a:r>
                <a:rPr kumimoji="0" lang="vi-V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đường anh Hải còn phải đi nữa </a:t>
              </a:r>
              <a:r>
                <a:rPr kumimoji="0" lang="vi-V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: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         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                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  x         =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(km)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</a:t>
              </a:r>
              <a:endPara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0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Đáp số</a:t>
              </a: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km.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</a:b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graphicFrame>
          <p:nvGraphicFramePr>
            <p:cNvPr id="10" name="Object 8">
              <a:extLst>
                <a:ext uri="{FF2B5EF4-FFF2-40B4-BE49-F238E27FC236}">
                  <a16:creationId xmlns:a16="http://schemas.microsoft.com/office/drawing/2014/main" xmlns="" id="{04DF4913-E43D-41A3-8BEA-0523C63D05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7637506"/>
                </p:ext>
              </p:extLst>
            </p:nvPr>
          </p:nvGraphicFramePr>
          <p:xfrm>
            <a:off x="2809" y="3699"/>
            <a:ext cx="501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7" imgW="139639" imgH="393529" progId="Equation.3">
                    <p:embed/>
                  </p:oleObj>
                </mc:Choice>
                <mc:Fallback>
                  <p:oleObj name="Equation" r:id="rId7" imgW="139639" imgH="393529" progId="Equation.3">
                    <p:embed/>
                    <p:pic>
                      <p:nvPicPr>
                        <p:cNvPr id="10" name="Object 8">
                          <a:extLst>
                            <a:ext uri="{FF2B5EF4-FFF2-40B4-BE49-F238E27FC236}">
                              <a16:creationId xmlns:a16="http://schemas.microsoft.com/office/drawing/2014/main" xmlns="" id="{04DF4913-E43D-41A3-8BEA-0523C63D05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" y="3699"/>
                          <a:ext cx="501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>
              <a:extLst>
                <a:ext uri="{FF2B5EF4-FFF2-40B4-BE49-F238E27FC236}">
                  <a16:creationId xmlns:a16="http://schemas.microsoft.com/office/drawing/2014/main" xmlns="" id="{284BF71E-9E0F-434D-A83A-6B12831532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516227"/>
                </p:ext>
              </p:extLst>
            </p:nvPr>
          </p:nvGraphicFramePr>
          <p:xfrm>
            <a:off x="2372" y="2809"/>
            <a:ext cx="960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Equation" r:id="rId9" imgW="647419" imgH="393529" progId="Equation.3">
                    <p:embed/>
                  </p:oleObj>
                </mc:Choice>
                <mc:Fallback>
                  <p:oleObj name="Equation" r:id="rId9" imgW="647419" imgH="393529" progId="Equation.3">
                    <p:embed/>
                    <p:pic>
                      <p:nvPicPr>
                        <p:cNvPr id="11" name="Object 13">
                          <a:extLst>
                            <a:ext uri="{FF2B5EF4-FFF2-40B4-BE49-F238E27FC236}">
                              <a16:creationId xmlns:a16="http://schemas.microsoft.com/office/drawing/2014/main" xmlns="" id="{284BF71E-9E0F-434D-A83A-6B12831532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" y="2809"/>
                          <a:ext cx="960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00445E-674B-4A9C-BBBA-09E9C874FB36}"/>
              </a:ext>
            </a:extLst>
          </p:cNvPr>
          <p:cNvCxnSpPr>
            <a:cxnSpLocks/>
          </p:cNvCxnSpPr>
          <p:nvPr/>
        </p:nvCxnSpPr>
        <p:spPr>
          <a:xfrm>
            <a:off x="5489367" y="489368"/>
            <a:ext cx="0" cy="4375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5A2F597A-A622-4528-BBBB-3CE406DC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21" y="443280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8612" y="22334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65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48938E4-634F-4D0C-A229-E80B226C2CA1}"/>
              </a:ext>
            </a:extLst>
          </p:cNvPr>
          <p:cNvSpPr txBox="1">
            <a:spLocks noChangeArrowheads="1"/>
          </p:cNvSpPr>
          <p:nvPr/>
        </p:nvSpPr>
        <p:spPr>
          <a:xfrm>
            <a:off x="768517" y="-60158"/>
            <a:ext cx="10509083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kern="0" dirty="0"/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32850 </a:t>
            </a:r>
            <a:r>
              <a:rPr lang="en-US" altLang="en-US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56 200</a:t>
            </a:r>
            <a:r>
              <a:rPr lang="en-US" altLang="en-US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xmlns="" id="{C341F81B-9BDD-4D2F-B4A6-8B97AA2CC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31378"/>
              </p:ext>
            </p:extLst>
          </p:nvPr>
        </p:nvGraphicFramePr>
        <p:xfrm>
          <a:off x="7010400" y="934160"/>
          <a:ext cx="465575" cy="83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xmlns="" id="{C341F81B-9BDD-4D2F-B4A6-8B97AA2CC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34160"/>
                        <a:ext cx="465575" cy="830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1459C48-CACB-4154-ACD7-52D860574040}"/>
              </a:ext>
            </a:extLst>
          </p:cNvPr>
          <p:cNvSpPr txBox="1">
            <a:spLocks noChangeArrowheads="1"/>
          </p:cNvSpPr>
          <p:nvPr/>
        </p:nvSpPr>
        <p:spPr>
          <a:xfrm>
            <a:off x="895684" y="2057400"/>
            <a:ext cx="8534400" cy="29718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800" b="1" kern="0" dirty="0">
                <a:latin typeface="+mj-lt"/>
              </a:rPr>
              <a:t/>
            </a:r>
            <a:br>
              <a:rPr lang="en-US" altLang="en-US" sz="2800" b="1" kern="0" dirty="0">
                <a:latin typeface="+mj-lt"/>
              </a:rPr>
            </a:br>
            <a:r>
              <a:rPr lang="en-US" altLang="en-US" sz="2800" b="1" kern="0" dirty="0">
                <a:latin typeface="+mj-lt"/>
              </a:rPr>
              <a:t>      </a:t>
            </a:r>
            <a:r>
              <a:rPr lang="vi-VN" altLang="en-US" sz="2800" b="1" kern="0" dirty="0">
                <a:latin typeface="+mj-lt"/>
              </a:rPr>
              <a:t>          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32 850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32 850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56 200 </a:t>
            </a:r>
            <a:r>
              <a:rPr lang="en-US" alt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altLang="en-US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xmlns="" id="{CBC05871-FE4F-4A3A-926E-44508AB45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750776"/>
              </p:ext>
            </p:extLst>
          </p:nvPr>
        </p:nvGraphicFramePr>
        <p:xfrm>
          <a:off x="2941804" y="3969546"/>
          <a:ext cx="352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xmlns="" id="{CBC05871-FE4F-4A3A-926E-44508AB45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804" y="3969546"/>
                        <a:ext cx="352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4D573C27-D1D1-4D80-B5FB-7740A8825E31}"/>
              </a:ext>
            </a:extLst>
          </p:cNvPr>
          <p:cNvSpPr>
            <a:spLocks/>
          </p:cNvSpPr>
          <p:nvPr/>
        </p:nvSpPr>
        <p:spPr bwMode="auto">
          <a:xfrm>
            <a:off x="5867399" y="3634918"/>
            <a:ext cx="286085" cy="1851482"/>
          </a:xfrm>
          <a:custGeom>
            <a:avLst/>
            <a:gdLst>
              <a:gd name="T0" fmla="*/ 0 w 288"/>
              <a:gd name="T1" fmla="*/ 0 h 1104"/>
              <a:gd name="T2" fmla="*/ 2147483646 w 288"/>
              <a:gd name="T3" fmla="*/ 2147483646 h 1104"/>
              <a:gd name="T4" fmla="*/ 2147483646 w 288"/>
              <a:gd name="T5" fmla="*/ 2147483646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2147483646 w 288"/>
              <a:gd name="T11" fmla="*/ 2147483646 h 1104"/>
              <a:gd name="T12" fmla="*/ 2147483646 w 288"/>
              <a:gd name="T13" fmla="*/ 2147483646 h 1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1104"/>
              <a:gd name="T23" fmla="*/ 288 w 288"/>
              <a:gd name="T24" fmla="*/ 1104 h 1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1104">
                <a:moveTo>
                  <a:pt x="0" y="0"/>
                </a:moveTo>
                <a:cubicBezTo>
                  <a:pt x="56" y="8"/>
                  <a:pt x="112" y="16"/>
                  <a:pt x="144" y="96"/>
                </a:cubicBezTo>
                <a:cubicBezTo>
                  <a:pt x="176" y="176"/>
                  <a:pt x="168" y="408"/>
                  <a:pt x="192" y="480"/>
                </a:cubicBezTo>
                <a:cubicBezTo>
                  <a:pt x="216" y="552"/>
                  <a:pt x="288" y="512"/>
                  <a:pt x="288" y="528"/>
                </a:cubicBezTo>
                <a:cubicBezTo>
                  <a:pt x="288" y="544"/>
                  <a:pt x="208" y="504"/>
                  <a:pt x="192" y="576"/>
                </a:cubicBezTo>
                <a:cubicBezTo>
                  <a:pt x="176" y="648"/>
                  <a:pt x="208" y="872"/>
                  <a:pt x="192" y="960"/>
                </a:cubicBezTo>
                <a:cubicBezTo>
                  <a:pt x="176" y="1048"/>
                  <a:pt x="136" y="1076"/>
                  <a:pt x="96" y="110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46E5873B-0DFF-4530-9DDF-A9E96737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484" y="4021934"/>
            <a:ext cx="1524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133772" y="-34666"/>
            <a:ext cx="2287656" cy="7840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02292" y="2426747"/>
            <a:ext cx="4267200" cy="1028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770688" y="1066800"/>
            <a:ext cx="3382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596363" y="1066800"/>
            <a:ext cx="1759223" cy="188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82200" y="1066800"/>
            <a:ext cx="764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81400" y="1554008"/>
            <a:ext cx="1143000" cy="9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19200" y="1534174"/>
            <a:ext cx="2246419" cy="9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23058" y="1534174"/>
            <a:ext cx="2773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76777" y="2057400"/>
            <a:ext cx="3547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379825" y="2411429"/>
            <a:ext cx="4267200" cy="10287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772483" y="2057400"/>
            <a:ext cx="11430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73739" y="2047984"/>
            <a:ext cx="2914317" cy="34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219200" y="2493196"/>
            <a:ext cx="1295400" cy="17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87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2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" y="-36922"/>
            <a:ext cx="12192000" cy="686714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C2076D40-5A24-49EC-A509-D7FEE229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40" y="1357308"/>
            <a:ext cx="5105400" cy="32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xăng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32 850 : 3 = 10 950 (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xăng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32 850 + 10 950 = 43 800  (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xăng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56 200 + 43 800 = 100 000 (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100 000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xăng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F5A085-EAC7-4132-9DDF-D0D5A6731792}"/>
              </a:ext>
            </a:extLst>
          </p:cNvPr>
          <p:cNvGrpSpPr>
            <a:grpSpLocks/>
          </p:cNvGrpSpPr>
          <p:nvPr/>
        </p:nvGrpSpPr>
        <p:grpSpPr bwMode="auto">
          <a:xfrm>
            <a:off x="5791053" y="1356523"/>
            <a:ext cx="6621463" cy="3429000"/>
            <a:chOff x="2535" y="824"/>
            <a:chExt cx="4171" cy="2160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8A88D656-893A-40EE-AAEC-4B62B87A7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929"/>
              <a:ext cx="4080" cy="1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</a:t>
              </a:r>
              <a:r>
                <a:rPr kumimoji="0" lang="vi-V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Lần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lấy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lít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xăng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:</a:t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32 850 : 3 = 10 950  ( </a:t>
              </a:r>
              <a:r>
                <a:rPr kumimoji="0" lang="en-US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)</a:t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Lúc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đầu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lít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xăng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:</a:t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32 850 + 10 950 + 56 200 = 100 000 (</a:t>
              </a:r>
              <a:r>
                <a:rPr kumimoji="0" lang="en-US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</a:t>
              </a:r>
              <a:b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</a:t>
              </a:r>
              <a:r>
                <a:rPr kumimoji="0" lang="en-US" alt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Đáp</a:t>
              </a:r>
              <a:r>
                <a:rPr kumimoji="0" lang="en-US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100 000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lít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xăng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xmlns="" id="{394C1095-1C78-4C47-B973-D3F58E52D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824"/>
              <a:ext cx="0" cy="216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04740" y="685800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6105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" y="-36922"/>
            <a:ext cx="12192000" cy="6867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961265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452540" y="2867100"/>
            <a:ext cx="7315200" cy="1981200"/>
          </a:xfrm>
          <a:prstGeom prst="horizontalScroll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0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8"/>
            <a:ext cx="12191999" cy="686175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429000" y="1295400"/>
            <a:ext cx="5029200" cy="27432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+mj-lt"/>
              </a:rPr>
              <a:t>KHỞI ĐỘNG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49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8"/>
            <a:ext cx="12191999" cy="686175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429000" y="1295400"/>
            <a:ext cx="5029200" cy="27432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+mj-lt"/>
              </a:rPr>
              <a:t>VẬN DỤNG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535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676400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Nêu cách tìm phân số của một số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b="1" dirty="0" smtClean="0"/>
              <a:t>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398966"/>
            <a:ext cx="5601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+mj-lt"/>
              </a:rPr>
              <a:t>Một số tự nhiên có thể viết dưới dạng phân số nào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3282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676400"/>
            <a:ext cx="6072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299" y="2391213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Hoàn thành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ài vào vở Toán</a:t>
            </a:r>
          </a:p>
          <a:p>
            <a:pPr marL="342900" indent="-342900">
              <a:buAutoNum type="arabicPeriod"/>
            </a:pP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Chuẩn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ị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ài sau: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“Giới thiệu hình thoi”</a:t>
            </a:r>
            <a:endParaRPr lang="en-US" sz="28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5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90800" y="533400"/>
            <a:ext cx="9144000" cy="41910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i="1" dirty="0" smtClean="0">
                <a:latin typeface="+mj-lt"/>
              </a:rPr>
              <a:t>Chúc các con chăm ngoan, học giỏi</a:t>
            </a:r>
            <a:endParaRPr lang="en-US" sz="5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67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80"/>
            <a:ext cx="122682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53657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D8D6F8-469C-4F5A-87EF-1F9F5C914B4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90800" y="1828800"/>
            <a:ext cx="70866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Hãy nêu cách rút gọn phân số?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479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0276" y="1828800"/>
            <a:ext cx="68665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>
                <a:latin typeface="+mj-lt"/>
              </a:rPr>
              <a:t>TOÁN</a:t>
            </a:r>
          </a:p>
          <a:p>
            <a:pPr algn="ctr"/>
            <a:endParaRPr lang="vi-VN" sz="5400" b="1" dirty="0" smtClean="0">
              <a:latin typeface="+mj-lt"/>
            </a:endParaRPr>
          </a:p>
          <a:p>
            <a:pPr algn="ctr"/>
            <a:r>
              <a:rPr lang="vi-VN" sz="5400" b="1" dirty="0" smtClean="0">
                <a:latin typeface="+mj-lt"/>
              </a:rPr>
              <a:t>LUYỆN TẬP CHUNG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790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9"/>
            <a:ext cx="12185556" cy="6861629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4343400" y="95870"/>
            <a:ext cx="4055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2830945" y="1170012"/>
            <a:ext cx="8835483" cy="120032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Củng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 cố về rút gọn phân số, phân số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 nhau</a:t>
            </a:r>
            <a:r>
              <a:rPr lang="vi-VN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2833254" y="2533570"/>
            <a:ext cx="8489067" cy="120032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thực hiện phép chia phân số, giải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toán có lời văn.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2835563" y="4038600"/>
            <a:ext cx="4545989" cy="64633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Deutsch Gothic" panose="02040603050506020204" charset="0"/>
              <a:cs typeface="UTM Deutsch Gothic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73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8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691842"/>
            <a:ext cx="42246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 hoạt động trong tiết học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2436014"/>
            <a:ext cx="2316284" cy="7643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1. Khởi động</a:t>
            </a:r>
            <a:endParaRPr lang="en-US" sz="24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0200" y="3477529"/>
            <a:ext cx="23622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2</a:t>
            </a:r>
            <a:r>
              <a:rPr lang="vi-VN" sz="2400" b="1" dirty="0" smtClean="0">
                <a:latin typeface="+mj-lt"/>
              </a:rPr>
              <a:t>. Thực hành</a:t>
            </a:r>
            <a:endParaRPr lang="en-US" sz="24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8316" y="4468244"/>
            <a:ext cx="2194168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3</a:t>
            </a:r>
            <a:r>
              <a:rPr lang="vi-VN" sz="2400" b="1" dirty="0" smtClean="0">
                <a:latin typeface="+mj-lt"/>
              </a:rPr>
              <a:t>. Vận dụng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19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8"/>
            <a:ext cx="12191999" cy="686175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429000" y="1295400"/>
            <a:ext cx="5410200" cy="27432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+mj-lt"/>
              </a:rPr>
              <a:t>THỰC HÀNH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64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600200"/>
            <a:ext cx="7559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latin typeface="+mj-lt"/>
              </a:rPr>
              <a:t>LUYỆN TẬP CHUNG</a:t>
            </a:r>
            <a:endParaRPr lang="en-US" sz="3200" b="1" dirty="0">
              <a:latin typeface="+mj-lt"/>
            </a:endParaRPr>
          </a:p>
          <a:p>
            <a:pPr algn="ctr"/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7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67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3224BE-859B-4EEC-8587-AC9CEE361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256" y="669342"/>
            <a:ext cx="7772400" cy="838200"/>
          </a:xfrm>
        </p:spPr>
        <p:txBody>
          <a:bodyPr/>
          <a:lstStyle/>
          <a:p>
            <a:pPr algn="l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xmlns="" id="{5697B2F6-2D15-4342-86E2-611E509E7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065448"/>
              </p:ext>
            </p:extLst>
          </p:nvPr>
        </p:nvGraphicFramePr>
        <p:xfrm>
          <a:off x="6040656" y="533400"/>
          <a:ext cx="3858065" cy="111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917700" imgH="558800" progId="Equation.3">
                  <p:embed/>
                </p:oleObj>
              </mc:Choice>
              <mc:Fallback>
                <p:oleObj name="Equation" r:id="rId4" imgW="1917700" imgH="558800" progId="Equation.3">
                  <p:embed/>
                  <p:pic>
                    <p:nvPicPr>
                      <p:cNvPr id="4099" name="Object 5">
                        <a:extLst>
                          <a:ext uri="{FF2B5EF4-FFF2-40B4-BE49-F238E27FC236}">
                            <a16:creationId xmlns:a16="http://schemas.microsoft.com/office/drawing/2014/main" xmlns="" id="{5697B2F6-2D15-4342-86E2-611E509E7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656" y="533400"/>
                        <a:ext cx="3858065" cy="1110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3A07DE-7CD5-41D9-9C24-588AF936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56" y="2403259"/>
            <a:ext cx="11083489" cy="20423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47176" y="1927846"/>
            <a:ext cx="2514600" cy="1222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60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606</Words>
  <Application>Microsoft Office PowerPoint</Application>
  <PresentationFormat>Custom</PresentationFormat>
  <Paragraphs>91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Cho các phân số sau:   </vt:lpstr>
      <vt:lpstr>PowerPoint Presentation</vt:lpstr>
      <vt:lpstr>PowerPoint Presentation</vt:lpstr>
      <vt:lpstr>Phân số bằng nhau là những phân số có đặc điểm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Administrator</dc:creator>
  <cp:lastModifiedBy>A</cp:lastModifiedBy>
  <cp:revision>137</cp:revision>
  <dcterms:created xsi:type="dcterms:W3CDTF">2017-01-09T10:14:42Z</dcterms:created>
  <dcterms:modified xsi:type="dcterms:W3CDTF">2023-04-08T14:33:43Z</dcterms:modified>
</cp:coreProperties>
</file>