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9" r:id="rId3"/>
    <p:sldId id="290" r:id="rId4"/>
    <p:sldId id="2007577112" r:id="rId5"/>
    <p:sldId id="2007577111" r:id="rId6"/>
    <p:sldId id="317" r:id="rId7"/>
    <p:sldId id="306" r:id="rId8"/>
    <p:sldId id="318" r:id="rId9"/>
    <p:sldId id="319" r:id="rId10"/>
    <p:sldId id="2007577113" r:id="rId11"/>
    <p:sldId id="321" r:id="rId12"/>
    <p:sldId id="322" r:id="rId13"/>
    <p:sldId id="323" r:id="rId14"/>
    <p:sldId id="324" r:id="rId15"/>
    <p:sldId id="315" r:id="rId16"/>
    <p:sldId id="269" r:id="rId17"/>
    <p:sldId id="281" r:id="rId18"/>
    <p:sldId id="300" r:id="rId19"/>
    <p:sldId id="312" r:id="rId20"/>
    <p:sldId id="329" r:id="rId21"/>
    <p:sldId id="330" r:id="rId22"/>
    <p:sldId id="328" r:id="rId23"/>
    <p:sldId id="333" r:id="rId24"/>
    <p:sldId id="332" r:id="rId25"/>
    <p:sldId id="331" r:id="rId26"/>
    <p:sldId id="2007577114" r:id="rId27"/>
    <p:sldId id="2007577115" r:id="rId28"/>
    <p:sldId id="2007577116" r:id="rId29"/>
    <p:sldId id="266" r:id="rId30"/>
    <p:sldId id="270" r:id="rId31"/>
    <p:sldId id="267"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78C"/>
    <a:srgbClr val="DA902D"/>
    <a:srgbClr val="9FBE65"/>
    <a:srgbClr val="D7E38D"/>
    <a:srgbClr val="5A9B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71DA7-B127-452D-A1E0-DB5F5EB27F97}"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9BA35-7E53-47D6-B3B1-526DBAE7244C}" type="slidenum">
              <a:rPr lang="en-US" smtClean="0"/>
              <a:t>‹#›</a:t>
            </a:fld>
            <a:endParaRPr lang="en-US"/>
          </a:p>
        </p:txBody>
      </p:sp>
    </p:spTree>
    <p:extLst>
      <p:ext uri="{BB962C8B-B14F-4D97-AF65-F5344CB8AC3E}">
        <p14:creationId xmlns:p14="http://schemas.microsoft.com/office/powerpoint/2010/main" val="1172186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73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77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b6f96fd3f7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b6f96fd3f7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233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b6f96fd3f7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b6f96fd3f7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208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3080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396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840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1255767" y="999767"/>
            <a:ext cx="5856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7"/>
          <p:cNvSpPr txBox="1">
            <a:spLocks noGrp="1"/>
          </p:cNvSpPr>
          <p:nvPr>
            <p:ph type="subTitle" idx="1"/>
          </p:nvPr>
        </p:nvSpPr>
        <p:spPr>
          <a:xfrm>
            <a:off x="1255767" y="2289467"/>
            <a:ext cx="4383200" cy="388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754C24"/>
              </a:buClr>
              <a:buSzPts val="2800"/>
              <a:buNone/>
              <a:defRPr sz="2133">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66406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0318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075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833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1315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279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386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39933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5558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4"/>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E2422D3-25E6-4ACB-8411-748F9C4F672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3767191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9.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sv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pic>
        <p:nvPicPr>
          <p:cNvPr id="7" name="Picture 6">
            <a:extLst>
              <a:ext uri="{FF2B5EF4-FFF2-40B4-BE49-F238E27FC236}">
                <a16:creationId xmlns:a16="http://schemas.microsoft.com/office/drawing/2014/main" id="{62A4B728-183A-400E-B702-162C142E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545748" y="-1717807"/>
            <a:ext cx="13549516" cy="7647542"/>
          </a:xfrm>
          <a:prstGeom prst="rect">
            <a:avLst/>
          </a:prstGeom>
        </p:spPr>
      </p:pic>
      <p:pic>
        <p:nvPicPr>
          <p:cNvPr id="12" name="Picture 11" descr="Map&#10;&#10;Description automatically generated">
            <a:extLst>
              <a:ext uri="{FF2B5EF4-FFF2-40B4-BE49-F238E27FC236}">
                <a16:creationId xmlns:a16="http://schemas.microsoft.com/office/drawing/2014/main" id="{65FA76D8-1AFE-4594-BB04-1B2B925134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8587" y="3831815"/>
            <a:ext cx="3548653" cy="3548653"/>
          </a:xfrm>
          <a:prstGeom prst="rect">
            <a:avLst/>
          </a:prstGeom>
        </p:spPr>
      </p:pic>
      <p:pic>
        <p:nvPicPr>
          <p:cNvPr id="13" name="Picture 12">
            <a:extLst>
              <a:ext uri="{FF2B5EF4-FFF2-40B4-BE49-F238E27FC236}">
                <a16:creationId xmlns:a16="http://schemas.microsoft.com/office/drawing/2014/main" id="{336BC2AD-3294-4EE6-A25E-75131341AD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 y="3274918"/>
            <a:ext cx="3857356" cy="3857356"/>
          </a:xfrm>
          <a:prstGeom prst="rect">
            <a:avLst/>
          </a:prstGeom>
        </p:spPr>
      </p:pic>
      <p:sp>
        <p:nvSpPr>
          <p:cNvPr id="33" name="Rectangle 32">
            <a:extLst>
              <a:ext uri="{FF2B5EF4-FFF2-40B4-BE49-F238E27FC236}">
                <a16:creationId xmlns:a16="http://schemas.microsoft.com/office/drawing/2014/main" id="{8D4645B5-F4A4-416A-A00D-2230AA84A770}"/>
              </a:ext>
            </a:extLst>
          </p:cNvPr>
          <p:cNvSpPr/>
          <p:nvPr/>
        </p:nvSpPr>
        <p:spPr>
          <a:xfrm>
            <a:off x="1353477" y="2133226"/>
            <a:ext cx="10024217" cy="1478418"/>
          </a:xfrm>
          <a:prstGeom prst="rect">
            <a:avLst/>
          </a:prstGeom>
        </p:spPr>
        <p:txBody>
          <a:bodyPr wrap="square">
            <a:spAutoFit/>
          </a:bodyPr>
          <a:lstStyle/>
          <a:p>
            <a:pPr algn="ctr">
              <a:lnSpc>
                <a:spcPct val="150000"/>
              </a:lnSpc>
            </a:pP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Đọc</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NGÀY NH</a:t>
            </a:r>
            <a:r>
              <a:rPr lang="vi-VN"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Ư</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THẾ NÀO LÀ ĐẸP?</a:t>
            </a:r>
          </a:p>
          <a:p>
            <a:pPr algn="ctr">
              <a:lnSpc>
                <a:spcPct val="150000"/>
              </a:lnSpc>
            </a:pPr>
            <a:endParaRPr lang="vi-VN" sz="3200" dirty="0">
              <a:solidFill>
                <a:srgbClr val="FF0000"/>
              </a:solidFill>
            </a:endParaRPr>
          </a:p>
        </p:txBody>
      </p:sp>
      <p:pic>
        <p:nvPicPr>
          <p:cNvPr id="9" name="Picture 8">
            <a:extLst>
              <a:ext uri="{FF2B5EF4-FFF2-40B4-BE49-F238E27FC236}">
                <a16:creationId xmlns:a16="http://schemas.microsoft.com/office/drawing/2014/main" id="{2BA18707-B10F-48BB-BBF2-8AF71F396B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8483" y="-1717807"/>
            <a:ext cx="3478406" cy="34784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1D5DAB-0BE5-4009-B9BF-35BCC7ECD952}"/>
              </a:ext>
            </a:extLst>
          </p:cNvPr>
          <p:cNvSpPr>
            <a:spLocks noGrp="1"/>
          </p:cNvSpPr>
          <p:nvPr>
            <p:ph idx="1"/>
          </p:nvPr>
        </p:nvSpPr>
        <p:spPr>
          <a:xfrm>
            <a:off x="397565" y="172278"/>
            <a:ext cx="11887200" cy="7182678"/>
          </a:xfrm>
        </p:spPr>
        <p:txBody>
          <a:bodyPr/>
          <a:lstStyle/>
          <a:p>
            <a:pPr marL="0" indent="0" algn="ctr">
              <a:buNone/>
            </a:pPr>
            <a:r>
              <a:rPr lang="en-US" sz="1900" b="1" dirty="0">
                <a:latin typeface="Times New Roman" panose="02020603050405020304" pitchFamily="18" charset="0"/>
                <a:cs typeface="Times New Roman" panose="02020603050405020304" pitchFamily="18" charset="0"/>
              </a:rPr>
              <a:t>N</a:t>
            </a:r>
            <a:r>
              <a:rPr lang="vi-VN" sz="1900" b="1" dirty="0">
                <a:latin typeface="Times New Roman" panose="02020603050405020304" pitchFamily="18" charset="0"/>
                <a:cs typeface="Times New Roman" panose="02020603050405020304" pitchFamily="18" charset="0"/>
              </a:rPr>
              <a:t>GÀY NHƯ THẾ NÀO LÀ ĐẸP?</a:t>
            </a:r>
            <a:endParaRPr lang="vi-VN" sz="1900" dirty="0">
              <a:latin typeface="Times New Roman" panose="02020603050405020304" pitchFamily="18" charset="0"/>
              <a:cs typeface="Times New Roman" panose="02020603050405020304" pitchFamily="18" charset="0"/>
            </a:endParaRPr>
          </a:p>
          <a:p>
            <a:pPr marL="0" indent="0">
              <a:buNone/>
            </a:pPr>
            <a:r>
              <a:rPr lang="en-US" sz="1900" b="1" dirty="0">
                <a:solidFill>
                  <a:srgbClr val="C00000"/>
                </a:solidFill>
                <a:latin typeface="Times New Roman" panose="02020603050405020304" pitchFamily="18" charset="0"/>
                <a:cs typeface="Times New Roman" panose="02020603050405020304" pitchFamily="18" charset="0"/>
              </a:rPr>
              <a:t>  1.</a:t>
            </a:r>
            <a:r>
              <a:rPr lang="en-US" sz="1900" dirty="0">
                <a:solidFill>
                  <a:schemeClr val="tx1">
                    <a:lumMod val="50000"/>
                    <a:lumOff val="50000"/>
                  </a:schemeClr>
                </a:solidFill>
                <a:latin typeface="Times New Roman" panose="02020603050405020304" pitchFamily="18" charset="0"/>
                <a:cs typeface="Times New Roman" panose="02020603050405020304" pitchFamily="18" charset="0"/>
              </a:rPr>
              <a:t> </a:t>
            </a:r>
            <a:r>
              <a:rPr lang="vi-VN" sz="1900" dirty="0">
                <a:solidFill>
                  <a:srgbClr val="FF0000"/>
                </a:solidFill>
                <a:latin typeface="Times New Roman" panose="02020603050405020304" pitchFamily="18" charset="0"/>
                <a:cs typeface="Times New Roman" panose="02020603050405020304" pitchFamily="18" charset="0"/>
              </a:rPr>
              <a:t>Châu chấu nhảy lên gò, chìa cái lưng màu xanh ra phơi nắng. Nó búng chân tanh tách, cọ giũa đôi càng:</a:t>
            </a:r>
          </a:p>
          <a:p>
            <a:pPr marL="0" indent="0">
              <a:buNone/>
            </a:pPr>
            <a:r>
              <a:rPr lang="en-US" sz="1900" dirty="0">
                <a:solidFill>
                  <a:srgbClr val="FF0000"/>
                </a:solidFill>
                <a:latin typeface="Times New Roman" panose="02020603050405020304" pitchFamily="18" charset="0"/>
                <a:cs typeface="Times New Roman" panose="02020603050405020304" pitchFamily="18" charset="0"/>
              </a:rPr>
              <a:t>   </a:t>
            </a:r>
            <a:r>
              <a:rPr lang="vi-VN" sz="1900" dirty="0">
                <a:solidFill>
                  <a:srgbClr val="FF0000"/>
                </a:solidFill>
                <a:latin typeface="Times New Roman" panose="02020603050405020304" pitchFamily="18" charset="0"/>
                <a:cs typeface="Times New Roman" panose="02020603050405020304" pitchFamily="18" charset="0"/>
              </a:rPr>
              <a:t>- Một ngày tuyệt đẹp!</a:t>
            </a:r>
          </a:p>
          <a:p>
            <a:pPr marL="0" indent="0">
              <a:buNone/>
            </a:pPr>
            <a:r>
              <a:rPr lang="en-US" sz="1900" dirty="0">
                <a:solidFill>
                  <a:srgbClr val="FF0000"/>
                </a:solidFill>
                <a:latin typeface="Times New Roman" panose="02020603050405020304" pitchFamily="18" charset="0"/>
                <a:cs typeface="Times New Roman" panose="02020603050405020304" pitchFamily="18" charset="0"/>
              </a:rPr>
              <a:t>   </a:t>
            </a:r>
            <a:r>
              <a:rPr lang="vi-VN" sz="1900" dirty="0">
                <a:solidFill>
                  <a:srgbClr val="FF0000"/>
                </a:solidFill>
                <a:latin typeface="Times New Roman" panose="02020603050405020304" pitchFamily="18" charset="0"/>
                <a:cs typeface="Times New Roman" panose="02020603050405020304" pitchFamily="18" charset="0"/>
              </a:rPr>
              <a:t>- Thật khó chịu! – Giun đất thốt lên, cố rúc đầu sâu thêm vào lớp đất khô.</a:t>
            </a:r>
          </a:p>
          <a:p>
            <a:pPr marL="0" indent="0">
              <a:buNone/>
            </a:pPr>
            <a:r>
              <a:rPr lang="en-US" sz="1900" dirty="0">
                <a:solidFill>
                  <a:srgbClr val="FF0000"/>
                </a:solidFill>
                <a:latin typeface="Times New Roman" panose="02020603050405020304" pitchFamily="18" charset="0"/>
                <a:cs typeface="Times New Roman" panose="02020603050405020304" pitchFamily="18" charset="0"/>
              </a:rPr>
              <a:t>   </a:t>
            </a:r>
            <a:r>
              <a:rPr lang="vi-VN" sz="1900" dirty="0">
                <a:solidFill>
                  <a:srgbClr val="FF0000"/>
                </a:solidFill>
                <a:latin typeface="Times New Roman" panose="02020603050405020304" pitchFamily="18" charset="0"/>
                <a:cs typeface="Times New Roman" panose="02020603050405020304" pitchFamily="18" charset="0"/>
              </a:rPr>
              <a:t>- Thế là thế nào? – Châu chấu nhảy lên. – Trên trời không một gợn mây, mặt trời tỏa nắng huy hoàng.</a:t>
            </a:r>
          </a:p>
          <a:p>
            <a:pPr marL="0" indent="0">
              <a:buNone/>
            </a:pPr>
            <a:r>
              <a:rPr lang="en-US" sz="1900" dirty="0">
                <a:solidFill>
                  <a:srgbClr val="FF0000"/>
                </a:solidFill>
                <a:latin typeface="Times New Roman" panose="02020603050405020304" pitchFamily="18" charset="0"/>
                <a:cs typeface="Times New Roman" panose="02020603050405020304" pitchFamily="18" charset="0"/>
              </a:rPr>
              <a:t>   </a:t>
            </a:r>
            <a:r>
              <a:rPr lang="vi-VN" sz="1900" dirty="0">
                <a:solidFill>
                  <a:srgbClr val="FF0000"/>
                </a:solidFill>
                <a:latin typeface="Times New Roman" panose="02020603050405020304" pitchFamily="18" charset="0"/>
                <a:cs typeface="Times New Roman" panose="02020603050405020304" pitchFamily="18" charset="0"/>
              </a:rPr>
              <a:t>- Không! Mưa bụi và những vũng nước đục, đó mới là một ngày tuyệt đẹp! – Giun đất cãi lại.</a:t>
            </a:r>
          </a:p>
          <a:p>
            <a:pPr marL="0" indent="0">
              <a:buNone/>
            </a:pPr>
            <a:r>
              <a:rPr lang="en-US" sz="1900" dirty="0">
                <a:solidFill>
                  <a:srgbClr val="00B050"/>
                </a:solidFill>
                <a:latin typeface="Times New Roman" panose="02020603050405020304" pitchFamily="18" charset="0"/>
                <a:cs typeface="Times New Roman" panose="02020603050405020304" pitchFamily="18" charset="0"/>
              </a:rPr>
              <a:t>  </a:t>
            </a:r>
            <a:r>
              <a:rPr lang="en-US" sz="1900" b="1" dirty="0">
                <a:solidFill>
                  <a:srgbClr val="C00000"/>
                </a:solidFill>
                <a:latin typeface="Times New Roman" panose="02020603050405020304" pitchFamily="18" charset="0"/>
                <a:cs typeface="Times New Roman" panose="02020603050405020304" pitchFamily="18" charset="0"/>
              </a:rPr>
              <a:t>2.</a:t>
            </a:r>
            <a:r>
              <a:rPr lang="en-US" sz="1900" dirty="0">
                <a:solidFill>
                  <a:srgbClr val="00B050"/>
                </a:solidFill>
                <a:latin typeface="Times New Roman" panose="02020603050405020304" pitchFamily="18" charset="0"/>
                <a:cs typeface="Times New Roman" panose="02020603050405020304" pitchFamily="18" charset="0"/>
              </a:rPr>
              <a:t> </a:t>
            </a:r>
            <a:r>
              <a:rPr lang="vi-VN" sz="1900" dirty="0">
                <a:solidFill>
                  <a:srgbClr val="00B050"/>
                </a:solidFill>
                <a:latin typeface="Times New Roman" panose="02020603050405020304" pitchFamily="18" charset="0"/>
                <a:cs typeface="Times New Roman" panose="02020603050405020304" pitchFamily="18" charset="0"/>
              </a:rPr>
              <a:t>Châu chấu không đồng ý với giun đất. Chúng quyết định đi hỏi. Vừa hay lúc đó, kiến tha nhành thông đi qua, dừng lại nghỉ. Châu chấu hỏi kiến:</a:t>
            </a:r>
          </a:p>
          <a:p>
            <a:pPr marL="0" indent="0">
              <a:buNone/>
            </a:pPr>
            <a:r>
              <a:rPr lang="en-US" sz="1900" dirty="0">
                <a:solidFill>
                  <a:srgbClr val="00B050"/>
                </a:solidFill>
                <a:latin typeface="Times New Roman" panose="02020603050405020304" pitchFamily="18" charset="0"/>
                <a:cs typeface="Times New Roman" panose="02020603050405020304" pitchFamily="18" charset="0"/>
              </a:rPr>
              <a:t>   </a:t>
            </a:r>
            <a:r>
              <a:rPr lang="vi-VN" sz="1900" dirty="0">
                <a:solidFill>
                  <a:srgbClr val="00B050"/>
                </a:solidFill>
                <a:latin typeface="Times New Roman" panose="02020603050405020304" pitchFamily="18" charset="0"/>
                <a:cs typeface="Times New Roman" panose="02020603050405020304" pitchFamily="18" charset="0"/>
              </a:rPr>
              <a:t>- Bác kiến ơi, bác hãy nói giúp xem hôm nay là một ngày tuyệt đẹp hay đáng ghét?</a:t>
            </a:r>
          </a:p>
          <a:p>
            <a:pPr marL="0" indent="0">
              <a:buNone/>
            </a:pPr>
            <a:r>
              <a:rPr lang="en-US" sz="1900" dirty="0">
                <a:solidFill>
                  <a:srgbClr val="00B050"/>
                </a:solidFill>
                <a:latin typeface="Times New Roman" panose="02020603050405020304" pitchFamily="18" charset="0"/>
                <a:cs typeface="Times New Roman" panose="02020603050405020304" pitchFamily="18" charset="0"/>
              </a:rPr>
              <a:t>   </a:t>
            </a:r>
            <a:r>
              <a:rPr lang="vi-VN" sz="1900" dirty="0">
                <a:solidFill>
                  <a:srgbClr val="00B050"/>
                </a:solidFill>
                <a:latin typeface="Times New Roman" panose="02020603050405020304" pitchFamily="18" charset="0"/>
                <a:cs typeface="Times New Roman" panose="02020603050405020304" pitchFamily="18" charset="0"/>
              </a:rPr>
              <a:t>Kiến lau mồ hôi, ngẫm nghĩ một lát rồi nói:</a:t>
            </a:r>
          </a:p>
          <a:p>
            <a:pPr marL="0" indent="0">
              <a:buNone/>
            </a:pPr>
            <a:r>
              <a:rPr lang="en-US" sz="1900" dirty="0">
                <a:solidFill>
                  <a:srgbClr val="00B050"/>
                </a:solidFill>
                <a:latin typeface="Times New Roman" panose="02020603050405020304" pitchFamily="18" charset="0"/>
                <a:cs typeface="Times New Roman" panose="02020603050405020304" pitchFamily="18" charset="0"/>
              </a:rPr>
              <a:t>   </a:t>
            </a:r>
            <a:r>
              <a:rPr lang="vi-VN" sz="1900" dirty="0">
                <a:solidFill>
                  <a:srgbClr val="00B050"/>
                </a:solidFill>
                <a:latin typeface="Times New Roman" panose="02020603050405020304" pitchFamily="18" charset="0"/>
                <a:cs typeface="Times New Roman" panose="02020603050405020304" pitchFamily="18" charset="0"/>
              </a:rPr>
              <a:t>- Tôi sẽ trả lời câu hỏi của bạn sau khi mặt trời lặn nhé!</a:t>
            </a:r>
          </a:p>
          <a:p>
            <a:pPr marL="0" indent="0">
              <a:buNone/>
            </a:pPr>
            <a:r>
              <a:rPr lang="en-US" sz="1900" dirty="0">
                <a:solidFill>
                  <a:schemeClr val="accent6">
                    <a:lumMod val="50000"/>
                  </a:schemeClr>
                </a:solidFill>
                <a:latin typeface="Times New Roman" panose="02020603050405020304" pitchFamily="18" charset="0"/>
                <a:cs typeface="Times New Roman" panose="02020603050405020304" pitchFamily="18" charset="0"/>
              </a:rPr>
              <a:t>  </a:t>
            </a:r>
            <a:r>
              <a:rPr lang="en-US" sz="1900" b="1" dirty="0">
                <a:solidFill>
                  <a:srgbClr val="C00000"/>
                </a:solidFill>
                <a:latin typeface="Times New Roman" panose="02020603050405020304" pitchFamily="18" charset="0"/>
                <a:cs typeface="Times New Roman" panose="02020603050405020304" pitchFamily="18" charset="0"/>
              </a:rPr>
              <a:t>3. </a:t>
            </a:r>
            <a:r>
              <a:rPr lang="vi-VN" sz="1900" dirty="0">
                <a:solidFill>
                  <a:srgbClr val="002060"/>
                </a:solidFill>
                <a:latin typeface="Times New Roman" panose="02020603050405020304" pitchFamily="18" charset="0"/>
                <a:cs typeface="Times New Roman" panose="02020603050405020304" pitchFamily="18" charset="0"/>
              </a:rPr>
              <a:t>Mặt trời lặn, chúng đi đến tổ kiến.</a:t>
            </a:r>
          </a:p>
          <a:p>
            <a:pPr marL="0" indent="0">
              <a:buNone/>
            </a:pPr>
            <a:r>
              <a:rPr lang="en-US" sz="1900" dirty="0">
                <a:solidFill>
                  <a:srgbClr val="002060"/>
                </a:solidFill>
                <a:latin typeface="Times New Roman" panose="02020603050405020304" pitchFamily="18" charset="0"/>
                <a:cs typeface="Times New Roman" panose="02020603050405020304" pitchFamily="18" charset="0"/>
              </a:rPr>
              <a:t>   </a:t>
            </a:r>
            <a:r>
              <a:rPr lang="vi-VN" sz="1900" dirty="0">
                <a:solidFill>
                  <a:srgbClr val="002060"/>
                </a:solidFill>
                <a:latin typeface="Times New Roman" panose="02020603050405020304" pitchFamily="18" charset="0"/>
                <a:cs typeface="Times New Roman" panose="02020603050405020304" pitchFamily="18" charset="0"/>
              </a:rPr>
              <a:t>- Hôm nay là ngày thế nào hả bác kiến đáng kính?</a:t>
            </a:r>
          </a:p>
          <a:p>
            <a:pPr marL="0" indent="0">
              <a:buNone/>
            </a:pPr>
            <a:r>
              <a:rPr lang="en-US" sz="1900" dirty="0">
                <a:solidFill>
                  <a:srgbClr val="002060"/>
                </a:solidFill>
                <a:latin typeface="Times New Roman" panose="02020603050405020304" pitchFamily="18" charset="0"/>
                <a:cs typeface="Times New Roman" panose="02020603050405020304" pitchFamily="18" charset="0"/>
              </a:rPr>
              <a:t>   </a:t>
            </a:r>
            <a:r>
              <a:rPr lang="vi-VN" sz="1900" dirty="0">
                <a:solidFill>
                  <a:srgbClr val="002060"/>
                </a:solidFill>
                <a:latin typeface="Times New Roman" panose="02020603050405020304" pitchFamily="18" charset="0"/>
                <a:cs typeface="Times New Roman" panose="02020603050405020304" pitchFamily="18" charset="0"/>
              </a:rPr>
              <a:t>- Hôm này là một ngày tuyệt đẹp! Tôi đã làm việc rất tốt và bây giờ có thể nghỉ ngơi thoải mái. </a:t>
            </a:r>
            <a:br>
              <a:rPr lang="vi-VN" sz="1900" dirty="0">
                <a:solidFill>
                  <a:schemeClr val="accent6">
                    <a:lumMod val="50000"/>
                  </a:schemeClr>
                </a:solidFill>
                <a:latin typeface="Times New Roman" panose="02020603050405020304" pitchFamily="18" charset="0"/>
                <a:cs typeface="Times New Roman" panose="02020603050405020304" pitchFamily="18" charset="0"/>
              </a:rPr>
            </a:br>
            <a:br>
              <a:rPr lang="vi-VN" sz="1800" dirty="0"/>
            </a:br>
            <a:endParaRPr lang="en-US" sz="1800" dirty="0"/>
          </a:p>
        </p:txBody>
      </p:sp>
      <p:sp>
        <p:nvSpPr>
          <p:cNvPr id="2" name="TextBox 1">
            <a:extLst>
              <a:ext uri="{FF2B5EF4-FFF2-40B4-BE49-F238E27FC236}">
                <a16:creationId xmlns:a16="http://schemas.microsoft.com/office/drawing/2014/main" id="{B705012C-2E95-AD09-1CFD-3EB3213AF4BB}"/>
              </a:ext>
            </a:extLst>
          </p:cNvPr>
          <p:cNvSpPr txBox="1"/>
          <p:nvPr/>
        </p:nvSpPr>
        <p:spPr>
          <a:xfrm>
            <a:off x="848412" y="68583"/>
            <a:ext cx="2564091" cy="461665"/>
          </a:xfrm>
          <a:prstGeom prst="rect">
            <a:avLst/>
          </a:prstGeom>
          <a:noFill/>
        </p:spPr>
        <p:txBody>
          <a:bodyPr wrap="square" rtlCol="0">
            <a:spAutoFit/>
          </a:bodyPr>
          <a:lstStyle/>
          <a:p>
            <a:r>
              <a:rPr lang="en-US" sz="2400" b="1" dirty="0">
                <a:solidFill>
                  <a:srgbClr val="0070C0"/>
                </a:solidFill>
              </a:rPr>
              <a:t>ĐỌC NỐI TIẾP</a:t>
            </a:r>
          </a:p>
        </p:txBody>
      </p:sp>
    </p:spTree>
    <p:extLst>
      <p:ext uri="{BB962C8B-B14F-4D97-AF65-F5344CB8AC3E}">
        <p14:creationId xmlns:p14="http://schemas.microsoft.com/office/powerpoint/2010/main" val="4219498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descr="图片1">
            <a:extLst>
              <a:ext uri="{FF2B5EF4-FFF2-40B4-BE49-F238E27FC236}">
                <a16:creationId xmlns:a16="http://schemas.microsoft.com/office/drawing/2014/main" id="{0FC332A2-6916-4246-AFD8-439BFC059E82}"/>
              </a:ext>
            </a:extLst>
          </p:cNvPr>
          <p:cNvPicPr>
            <a:picLocks noChangeAspect="1"/>
          </p:cNvPicPr>
          <p:nvPr/>
        </p:nvPicPr>
        <p:blipFill>
          <a:blip r:embed="rId2"/>
          <a:stretch>
            <a:fillRect/>
          </a:stretch>
        </p:blipFill>
        <p:spPr>
          <a:xfrm>
            <a:off x="0" y="-31433"/>
            <a:ext cx="12222480" cy="6920865"/>
          </a:xfrm>
          <a:prstGeom prst="rect">
            <a:avLst/>
          </a:prstGeom>
        </p:spPr>
      </p:pic>
      <p:pic>
        <p:nvPicPr>
          <p:cNvPr id="6" name="Picture 5">
            <a:extLst>
              <a:ext uri="{FF2B5EF4-FFF2-40B4-BE49-F238E27FC236}">
                <a16:creationId xmlns:a16="http://schemas.microsoft.com/office/drawing/2014/main" id="{E1FC1528-3BE9-4ACA-845A-BB1E28B39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668" y="2123722"/>
            <a:ext cx="4972366" cy="4972366"/>
          </a:xfrm>
          <a:prstGeom prst="rect">
            <a:avLst/>
          </a:prstGeom>
        </p:spPr>
      </p:pic>
      <p:sp>
        <p:nvSpPr>
          <p:cNvPr id="4" name="Rectangle 3">
            <a:extLst>
              <a:ext uri="{FF2B5EF4-FFF2-40B4-BE49-F238E27FC236}">
                <a16:creationId xmlns:a16="http://schemas.microsoft.com/office/drawing/2014/main" id="{6F91F2F0-CB7D-48AD-A109-2070D499095D}"/>
              </a:ext>
            </a:extLst>
          </p:cNvPr>
          <p:cNvSpPr/>
          <p:nvPr/>
        </p:nvSpPr>
        <p:spPr>
          <a:xfrm>
            <a:off x="742123" y="1809823"/>
            <a:ext cx="11191164" cy="1446550"/>
          </a:xfrm>
          <a:prstGeom prst="rect">
            <a:avLst/>
          </a:prstGeom>
          <a:noFill/>
        </p:spPr>
        <p:txBody>
          <a:bodyPr wrap="square" lIns="91440" tIns="45720" rIns="91440" bIns="45720">
            <a:spAutoFit/>
          </a:bodyPr>
          <a:lstStyle/>
          <a:p>
            <a:pPr algn="ctr"/>
            <a:r>
              <a:rPr lang="en-U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LUYỆN ĐỌC ĐOẠN</a:t>
            </a:r>
          </a:p>
        </p:txBody>
      </p:sp>
    </p:spTree>
    <p:extLst>
      <p:ext uri="{BB962C8B-B14F-4D97-AF65-F5344CB8AC3E}">
        <p14:creationId xmlns:p14="http://schemas.microsoft.com/office/powerpoint/2010/main" val="1189881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62086F3-FE17-494C-B0D3-9B100731BC3E}"/>
              </a:ext>
            </a:extLst>
          </p:cNvPr>
          <p:cNvSpPr txBox="1">
            <a:spLocks/>
          </p:cNvSpPr>
          <p:nvPr/>
        </p:nvSpPr>
        <p:spPr>
          <a:xfrm>
            <a:off x="304800" y="682019"/>
            <a:ext cx="11887200" cy="73356"/>
          </a:xfrm>
        </p:spPr>
        <p:txBody>
          <a:bodyPr/>
          <a:lst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Times New Roman" panose="02020603050405020304" pitchFamily="18" charset="0"/>
                <a:cs typeface="Times New Roman" panose="02020603050405020304" pitchFamily="18" charset="0"/>
              </a:rPr>
              <a:t>N</a:t>
            </a:r>
            <a:r>
              <a:rPr lang="vi-VN" sz="2400" b="1" dirty="0">
                <a:latin typeface="Times New Roman" panose="02020603050405020304" pitchFamily="18" charset="0"/>
                <a:cs typeface="Times New Roman" panose="02020603050405020304" pitchFamily="18" charset="0"/>
              </a:rPr>
              <a:t>GÀY NHƯ THẾ NÀO LÀ ĐẸP</a:t>
            </a:r>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a:p>
            <a:pPr marL="0" indent="0">
              <a:lnSpc>
                <a:spcPct val="100000"/>
              </a:lnSpc>
              <a:buFont typeface="Arial" panose="020B0604020202020204" pitchFamily="34" charset="0"/>
              <a:buNone/>
            </a:pPr>
            <a:r>
              <a:rPr lang="en-US" sz="2400" b="1" dirty="0">
                <a:solidFill>
                  <a:schemeClr val="tx1">
                    <a:lumMod val="50000"/>
                    <a:lumOff val="50000"/>
                  </a:schemeClr>
                </a:solidFill>
                <a:latin typeface="+mj-lt"/>
              </a:rPr>
              <a:t>     </a:t>
            </a:r>
            <a:r>
              <a:rPr lang="vi-VN" sz="2400" b="1" dirty="0">
                <a:solidFill>
                  <a:schemeClr val="tx1">
                    <a:lumMod val="50000"/>
                    <a:lumOff val="50000"/>
                  </a:schemeClr>
                </a:solidFill>
                <a:latin typeface="+mj-lt"/>
              </a:rPr>
              <a:t>Châu chấu nhảy lên gò, chìa cái lưng màu xanh ra phơi nắng. Nó búng chân tanh tách, cọ giũa đôi càng:</a:t>
            </a:r>
          </a:p>
          <a:p>
            <a:pPr marL="0" indent="0">
              <a:lnSpc>
                <a:spcPct val="100000"/>
              </a:lnSpc>
              <a:buFont typeface="Arial" panose="020B0604020202020204" pitchFamily="34" charset="0"/>
              <a:buNone/>
            </a:pPr>
            <a:r>
              <a:rPr lang="en-US" sz="2400" b="1" dirty="0">
                <a:solidFill>
                  <a:schemeClr val="tx1">
                    <a:lumMod val="50000"/>
                    <a:lumOff val="50000"/>
                  </a:schemeClr>
                </a:solidFill>
                <a:latin typeface="+mj-lt"/>
              </a:rPr>
              <a:t>    </a:t>
            </a:r>
            <a:r>
              <a:rPr lang="vi-VN" sz="2400" b="1" dirty="0">
                <a:solidFill>
                  <a:schemeClr val="tx1">
                    <a:lumMod val="50000"/>
                    <a:lumOff val="50000"/>
                  </a:schemeClr>
                </a:solidFill>
                <a:latin typeface="+mj-lt"/>
              </a:rPr>
              <a:t>- Một ngày tuyệt đẹp!</a:t>
            </a:r>
          </a:p>
          <a:p>
            <a:pPr marL="0" indent="0">
              <a:lnSpc>
                <a:spcPct val="100000"/>
              </a:lnSpc>
              <a:buFont typeface="Arial" panose="020B0604020202020204" pitchFamily="34" charset="0"/>
              <a:buNone/>
            </a:pPr>
            <a:r>
              <a:rPr lang="en-US" sz="2400" b="1" dirty="0">
                <a:solidFill>
                  <a:schemeClr val="tx1">
                    <a:lumMod val="50000"/>
                    <a:lumOff val="50000"/>
                  </a:schemeClr>
                </a:solidFill>
                <a:latin typeface="+mj-lt"/>
              </a:rPr>
              <a:t>    </a:t>
            </a:r>
            <a:r>
              <a:rPr lang="vi-VN" sz="2400" b="1" dirty="0">
                <a:solidFill>
                  <a:schemeClr val="tx1">
                    <a:lumMod val="50000"/>
                    <a:lumOff val="50000"/>
                  </a:schemeClr>
                </a:solidFill>
                <a:latin typeface="+mj-lt"/>
              </a:rPr>
              <a:t>- Thật khó chịu! – Giun đất thốt lên, cố rúc đầu sâu thêm vào lớp đất khô.</a:t>
            </a:r>
          </a:p>
          <a:p>
            <a:pPr marL="0" indent="0">
              <a:lnSpc>
                <a:spcPct val="100000"/>
              </a:lnSpc>
              <a:buFont typeface="Arial" panose="020B0604020202020204" pitchFamily="34" charset="0"/>
              <a:buNone/>
            </a:pPr>
            <a:r>
              <a:rPr lang="en-US" sz="2400" b="1" dirty="0">
                <a:solidFill>
                  <a:schemeClr val="tx1">
                    <a:lumMod val="50000"/>
                    <a:lumOff val="50000"/>
                  </a:schemeClr>
                </a:solidFill>
                <a:latin typeface="+mj-lt"/>
              </a:rPr>
              <a:t>    </a:t>
            </a:r>
            <a:r>
              <a:rPr lang="vi-VN" sz="2400" b="1" dirty="0">
                <a:solidFill>
                  <a:schemeClr val="tx1">
                    <a:lumMod val="50000"/>
                    <a:lumOff val="50000"/>
                  </a:schemeClr>
                </a:solidFill>
                <a:latin typeface="+mj-lt"/>
              </a:rPr>
              <a:t>- Thế là thế nào? – Châu chấu nhảy lên. – Trên trời không một gợn mây, mặt trời tỏa nắng huy hoàng.</a:t>
            </a:r>
          </a:p>
          <a:p>
            <a:pPr marL="0" indent="0">
              <a:lnSpc>
                <a:spcPct val="100000"/>
              </a:lnSpc>
              <a:buFont typeface="Arial" panose="020B0604020202020204" pitchFamily="34" charset="0"/>
              <a:buNone/>
            </a:pPr>
            <a:r>
              <a:rPr lang="en-US" sz="2400" b="1" dirty="0">
                <a:solidFill>
                  <a:schemeClr val="tx1">
                    <a:lumMod val="50000"/>
                    <a:lumOff val="50000"/>
                  </a:schemeClr>
                </a:solidFill>
                <a:latin typeface="+mj-lt"/>
              </a:rPr>
              <a:t>   </a:t>
            </a:r>
            <a:r>
              <a:rPr lang="vi-VN" sz="2400" b="1" dirty="0">
                <a:solidFill>
                  <a:schemeClr val="tx1">
                    <a:lumMod val="50000"/>
                    <a:lumOff val="50000"/>
                  </a:schemeClr>
                </a:solidFill>
                <a:latin typeface="+mj-lt"/>
              </a:rPr>
              <a:t>- Không! Mưa bụi và những vũng nước đục, đó mới là một ngày tuyệt đẹp! – Giun đất cãi lại.</a:t>
            </a:r>
          </a:p>
        </p:txBody>
      </p:sp>
      <p:sp>
        <p:nvSpPr>
          <p:cNvPr id="5" name="TextBox 4">
            <a:extLst>
              <a:ext uri="{FF2B5EF4-FFF2-40B4-BE49-F238E27FC236}">
                <a16:creationId xmlns:a16="http://schemas.microsoft.com/office/drawing/2014/main" id="{6E638988-3AD1-4122-A937-A7CAC0F515C3}"/>
              </a:ext>
            </a:extLst>
          </p:cNvPr>
          <p:cNvSpPr txBox="1"/>
          <p:nvPr/>
        </p:nvSpPr>
        <p:spPr>
          <a:xfrm>
            <a:off x="927651" y="265044"/>
            <a:ext cx="1789044" cy="646331"/>
          </a:xfrm>
          <a:prstGeom prst="rect">
            <a:avLst/>
          </a:prstGeom>
          <a:noFill/>
        </p:spPr>
        <p:txBody>
          <a:bodyPr wrap="square" rtlCol="0">
            <a:spAutoFit/>
          </a:bodyPr>
          <a:lstStyle/>
          <a:p>
            <a:r>
              <a:rPr lang="en-US" sz="3600" dirty="0" err="1">
                <a:ln w="0"/>
                <a:solidFill>
                  <a:schemeClr val="accent1"/>
                </a:solidFill>
                <a:effectLst>
                  <a:outerShdw blurRad="38100" dist="25400" dir="5400000" algn="ctr" rotWithShape="0">
                    <a:srgbClr val="6E747A">
                      <a:alpha val="43000"/>
                    </a:srgbClr>
                  </a:outerShdw>
                </a:effectLst>
              </a:rPr>
              <a:t>Đoạn</a:t>
            </a:r>
            <a:r>
              <a:rPr lang="en-US" sz="3600" dirty="0">
                <a:ln w="0"/>
                <a:solidFill>
                  <a:schemeClr val="accent1"/>
                </a:solidFill>
                <a:effectLst>
                  <a:outerShdw blurRad="38100" dist="25400" dir="5400000" algn="ctr" rotWithShape="0">
                    <a:srgbClr val="6E747A">
                      <a:alpha val="43000"/>
                    </a:srgbClr>
                  </a:outerShdw>
                </a:effectLst>
              </a:rPr>
              <a:t> 1</a:t>
            </a:r>
            <a:endParaRPr lang="en-US" sz="3600" dirty="0"/>
          </a:p>
        </p:txBody>
      </p:sp>
      <p:sp>
        <p:nvSpPr>
          <p:cNvPr id="7" name="Rectangle 6">
            <a:extLst>
              <a:ext uri="{FF2B5EF4-FFF2-40B4-BE49-F238E27FC236}">
                <a16:creationId xmlns:a16="http://schemas.microsoft.com/office/drawing/2014/main" id="{1ABBDAB4-2BF4-415A-B56A-59E5790A3F49}"/>
              </a:ext>
            </a:extLst>
          </p:cNvPr>
          <p:cNvSpPr/>
          <p:nvPr/>
        </p:nvSpPr>
        <p:spPr>
          <a:xfrm>
            <a:off x="804425" y="4734430"/>
            <a:ext cx="742620" cy="492541"/>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en-US" sz="2400" b="1" dirty="0" err="1">
                <a:solidFill>
                  <a:srgbClr val="FF0000"/>
                </a:solidFill>
                <a:latin typeface="Times New Roman" pitchFamily="18" charset="0"/>
                <a:cs typeface="Times New Roman" pitchFamily="18" charset="0"/>
              </a:rPr>
              <a:t>Gò</a:t>
            </a:r>
            <a:r>
              <a:rPr lang="en-US" sz="2400" b="1" dirty="0">
                <a:solidFill>
                  <a:srgbClr val="FF0000"/>
                </a:solidFill>
                <a:latin typeface="Times New Roman" pitchFamily="18" charset="0"/>
                <a:cs typeface="Times New Roman" pitchFamily="18" charset="0"/>
              </a:rPr>
              <a:t>:</a:t>
            </a:r>
          </a:p>
        </p:txBody>
      </p:sp>
      <p:sp>
        <p:nvSpPr>
          <p:cNvPr id="8" name="Rectangle 7">
            <a:extLst>
              <a:ext uri="{FF2B5EF4-FFF2-40B4-BE49-F238E27FC236}">
                <a16:creationId xmlns:a16="http://schemas.microsoft.com/office/drawing/2014/main" id="{D91BC3EA-DF75-4805-BFE4-230BB7F29714}"/>
              </a:ext>
            </a:extLst>
          </p:cNvPr>
          <p:cNvSpPr/>
          <p:nvPr/>
        </p:nvSpPr>
        <p:spPr>
          <a:xfrm>
            <a:off x="735971" y="5211532"/>
            <a:ext cx="1789044" cy="492541"/>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en-US" sz="2400" b="1" dirty="0" err="1">
                <a:solidFill>
                  <a:srgbClr val="FF0000"/>
                </a:solidFill>
                <a:latin typeface="Times New Roman" pitchFamily="18" charset="0"/>
                <a:cs typeface="Times New Roman" pitchFamily="18" charset="0"/>
              </a:rPr>
              <a:t>Búng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chân</a:t>
            </a:r>
            <a:r>
              <a:rPr lang="en-US" sz="2400" b="1" dirty="0">
                <a:solidFill>
                  <a:srgbClr val="FF0000"/>
                </a:solidFill>
                <a:latin typeface="Times New Roman" pitchFamily="18" charset="0"/>
                <a:cs typeface="Times New Roman" pitchFamily="18" charset="0"/>
              </a:rPr>
              <a:t>:</a:t>
            </a:r>
          </a:p>
        </p:txBody>
      </p:sp>
      <p:sp>
        <p:nvSpPr>
          <p:cNvPr id="9" name="Rectangle 8">
            <a:extLst>
              <a:ext uri="{FF2B5EF4-FFF2-40B4-BE49-F238E27FC236}">
                <a16:creationId xmlns:a16="http://schemas.microsoft.com/office/drawing/2014/main" id="{5D2806A2-668F-4BF3-ACD3-3E7718E53A78}"/>
              </a:ext>
            </a:extLst>
          </p:cNvPr>
          <p:cNvSpPr/>
          <p:nvPr/>
        </p:nvSpPr>
        <p:spPr>
          <a:xfrm>
            <a:off x="718535" y="5635157"/>
            <a:ext cx="1657020" cy="492541"/>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en-US" sz="2400" b="1" dirty="0">
                <a:solidFill>
                  <a:srgbClr val="FF0000"/>
                </a:solidFill>
                <a:latin typeface="Times New Roman" pitchFamily="18" charset="0"/>
                <a:cs typeface="Times New Roman" pitchFamily="18" charset="0"/>
              </a:rPr>
              <a:t>Tanh </a:t>
            </a:r>
            <a:r>
              <a:rPr lang="en-US" sz="2400" b="1" dirty="0" err="1">
                <a:solidFill>
                  <a:srgbClr val="FF0000"/>
                </a:solidFill>
                <a:latin typeface="Times New Roman" pitchFamily="18" charset="0"/>
                <a:cs typeface="Times New Roman" pitchFamily="18" charset="0"/>
              </a:rPr>
              <a:t>tách</a:t>
            </a:r>
            <a:r>
              <a:rPr lang="en-US" sz="2400" b="1" dirty="0">
                <a:solidFill>
                  <a:srgbClr val="FF0000"/>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1F7156C3-CC4D-C259-A1FA-EE05FD121759}"/>
              </a:ext>
            </a:extLst>
          </p:cNvPr>
          <p:cNvSpPr txBox="1"/>
          <p:nvPr/>
        </p:nvSpPr>
        <p:spPr>
          <a:xfrm>
            <a:off x="2604154" y="4765306"/>
            <a:ext cx="6792012" cy="461665"/>
          </a:xfrm>
          <a:prstGeom prst="rect">
            <a:avLst/>
          </a:prstGeom>
          <a:noFill/>
        </p:spPr>
        <p:txBody>
          <a:bodyPr wrap="square">
            <a:spAutoFit/>
          </a:bodyPr>
          <a:lstStyle/>
          <a:p>
            <a:r>
              <a:rPr lang="en-US" sz="2400" b="1" dirty="0" err="1">
                <a:solidFill>
                  <a:srgbClr val="0000CC"/>
                </a:solidFill>
                <a:latin typeface="Times New Roman" pitchFamily="18" charset="0"/>
                <a:cs typeface="Times New Roman" pitchFamily="18" charset="0"/>
              </a:rPr>
              <a:t>khoảng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đất</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nổi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cao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lên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giữa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nơi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bằng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phẳng</a:t>
            </a:r>
            <a:r>
              <a:rPr lang="en-US" sz="2400" b="1" dirty="0">
                <a:solidFill>
                  <a:srgbClr val="0000CC"/>
                </a:solidFill>
                <a:latin typeface="Times New Roman" pitchFamily="18" charset="0"/>
                <a:cs typeface="Times New Roman" pitchFamily="18" charset="0"/>
              </a:rPr>
              <a:t>. </a:t>
            </a:r>
            <a:endParaRPr lang="en-US" sz="2400" dirty="0"/>
          </a:p>
        </p:txBody>
      </p:sp>
      <p:sp>
        <p:nvSpPr>
          <p:cNvPr id="11" name="TextBox 10">
            <a:extLst>
              <a:ext uri="{FF2B5EF4-FFF2-40B4-BE49-F238E27FC236}">
                <a16:creationId xmlns:a16="http://schemas.microsoft.com/office/drawing/2014/main" id="{1DB34B0B-DFBC-9857-9F73-573D905248B9}"/>
              </a:ext>
            </a:extLst>
          </p:cNvPr>
          <p:cNvSpPr txBox="1"/>
          <p:nvPr/>
        </p:nvSpPr>
        <p:spPr>
          <a:xfrm>
            <a:off x="2604154" y="5226971"/>
            <a:ext cx="6792012" cy="461665"/>
          </a:xfrm>
          <a:prstGeom prst="rect">
            <a:avLst/>
          </a:prstGeom>
          <a:noFill/>
        </p:spPr>
        <p:txBody>
          <a:bodyPr wrap="square">
            <a:spAutoFit/>
          </a:bodyPr>
          <a:lstStyle/>
          <a:p>
            <a:r>
              <a:rPr lang="en-US" sz="2400" b="1" dirty="0" err="1">
                <a:solidFill>
                  <a:srgbClr val="0000CC"/>
                </a:solidFill>
                <a:latin typeface="Times New Roman" pitchFamily="18" charset="0"/>
                <a:cs typeface="Times New Roman" pitchFamily="18" charset="0"/>
              </a:rPr>
              <a:t>dùng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lực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của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chân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để</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tạo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ra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âm</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thanh</a:t>
            </a:r>
            <a:r>
              <a:rPr lang="en-US" sz="2400" b="1" dirty="0">
                <a:solidFill>
                  <a:srgbClr val="0000CC"/>
                </a:solidFill>
                <a:latin typeface="Times New Roman" pitchFamily="18" charset="0"/>
                <a:cs typeface="Times New Roman" pitchFamily="18" charset="0"/>
              </a:rPr>
              <a:t>. </a:t>
            </a:r>
            <a:endParaRPr lang="en-US" sz="2400" dirty="0"/>
          </a:p>
        </p:txBody>
      </p:sp>
      <p:sp>
        <p:nvSpPr>
          <p:cNvPr id="13" name="TextBox 12">
            <a:extLst>
              <a:ext uri="{FF2B5EF4-FFF2-40B4-BE49-F238E27FC236}">
                <a16:creationId xmlns:a16="http://schemas.microsoft.com/office/drawing/2014/main" id="{E67CAABB-C827-1437-9D00-2CC3CAE66441}"/>
              </a:ext>
            </a:extLst>
          </p:cNvPr>
          <p:cNvSpPr txBox="1"/>
          <p:nvPr/>
        </p:nvSpPr>
        <p:spPr>
          <a:xfrm>
            <a:off x="2604154" y="5635157"/>
            <a:ext cx="9188778" cy="830997"/>
          </a:xfrm>
          <a:prstGeom prst="rect">
            <a:avLst/>
          </a:prstGeom>
          <a:noFill/>
        </p:spPr>
        <p:txBody>
          <a:bodyPr wrap="square">
            <a:spAutoFit/>
          </a:bodyPr>
          <a:lstStyle/>
          <a:p>
            <a:r>
              <a:rPr lang="en-US" sz="2400" b="1" dirty="0" err="1">
                <a:solidFill>
                  <a:srgbClr val="0000CC"/>
                </a:solidFill>
                <a:latin typeface="Times New Roman" pitchFamily="18" charset="0"/>
                <a:cs typeface="Times New Roman" pitchFamily="18" charset="0"/>
              </a:rPr>
              <a:t>từ</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mô</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phỏng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vật</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cứng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và</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mảnh</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bật</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vào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nhau</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liên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tiếp</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nghe</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giòn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và</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thanh</a:t>
            </a:r>
            <a:r>
              <a:rPr lang="en-US" sz="2400" b="1" dirty="0">
                <a:solidFill>
                  <a:srgbClr val="0000CC"/>
                </a:solidFill>
                <a:latin typeface="Times New Roman" pitchFamily="18" charset="0"/>
                <a:cs typeface="Times New Roman" pitchFamily="18" charset="0"/>
              </a:rPr>
              <a:t>. </a:t>
            </a:r>
            <a:endParaRPr lang="en-US" sz="2400" dirty="0"/>
          </a:p>
        </p:txBody>
      </p:sp>
    </p:spTree>
    <p:extLst>
      <p:ext uri="{BB962C8B-B14F-4D97-AF65-F5344CB8AC3E}">
        <p14:creationId xmlns:p14="http://schemas.microsoft.com/office/powerpoint/2010/main" val="1400622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C9C785-746A-4A11-847C-D97238B4A91F}"/>
              </a:ext>
            </a:extLst>
          </p:cNvPr>
          <p:cNvSpPr/>
          <p:nvPr/>
        </p:nvSpPr>
        <p:spPr>
          <a:xfrm>
            <a:off x="404191" y="1443841"/>
            <a:ext cx="11383617" cy="3539430"/>
          </a:xfrm>
          <a:prstGeom prst="rect">
            <a:avLst/>
          </a:prstGeom>
        </p:spPr>
        <p:txBody>
          <a:bodyPr wrap="square">
            <a:spAutoFit/>
          </a:bodyPr>
          <a:lstStyle/>
          <a:p>
            <a:r>
              <a:rPr lang="en-US" sz="3200" dirty="0">
                <a:solidFill>
                  <a:srgbClr val="00B050"/>
                </a:solidFill>
              </a:rPr>
              <a:t>     </a:t>
            </a:r>
            <a:r>
              <a:rPr lang="vi-VN" sz="3200" dirty="0">
                <a:solidFill>
                  <a:srgbClr val="00B050"/>
                </a:solidFill>
              </a:rPr>
              <a:t>Châu chấu không đồng ý với giun đất. Chúng quyết định đi hỏi. Vừa hay lúc đó, kiến tha nhành thông đi qua, dừng lại nghỉ. Châu chấu hỏi kiến:</a:t>
            </a:r>
          </a:p>
          <a:p>
            <a:r>
              <a:rPr lang="en-US" sz="3200" dirty="0">
                <a:solidFill>
                  <a:srgbClr val="00B050"/>
                </a:solidFill>
              </a:rPr>
              <a:t>     </a:t>
            </a:r>
            <a:r>
              <a:rPr lang="vi-VN" sz="3200" dirty="0">
                <a:solidFill>
                  <a:srgbClr val="00B050"/>
                </a:solidFill>
              </a:rPr>
              <a:t>- Bác kiến ơi, bác hãy nói giúp xem hôm nay là một ngày tuyệt đẹp hay đáng ghét?</a:t>
            </a:r>
          </a:p>
          <a:p>
            <a:r>
              <a:rPr lang="en-US" sz="3200" dirty="0">
                <a:solidFill>
                  <a:srgbClr val="00B050"/>
                </a:solidFill>
              </a:rPr>
              <a:t>     </a:t>
            </a:r>
            <a:r>
              <a:rPr lang="vi-VN" sz="3200" dirty="0">
                <a:solidFill>
                  <a:srgbClr val="00B050"/>
                </a:solidFill>
              </a:rPr>
              <a:t>Kiến lau mồ hôi, ngẫm nghĩ một lát rồi nói:</a:t>
            </a:r>
          </a:p>
          <a:p>
            <a:r>
              <a:rPr lang="en-US" sz="3200" dirty="0">
                <a:solidFill>
                  <a:srgbClr val="00B050"/>
                </a:solidFill>
              </a:rPr>
              <a:t>     </a:t>
            </a:r>
            <a:r>
              <a:rPr lang="vi-VN" sz="3200" dirty="0">
                <a:solidFill>
                  <a:srgbClr val="00B050"/>
                </a:solidFill>
              </a:rPr>
              <a:t>- Tôi sẽ trả lời câu hỏi của bạn sau khi mặt trời lặn nhé!</a:t>
            </a:r>
          </a:p>
        </p:txBody>
      </p:sp>
      <p:sp>
        <p:nvSpPr>
          <p:cNvPr id="5" name="TextBox 4">
            <a:extLst>
              <a:ext uri="{FF2B5EF4-FFF2-40B4-BE49-F238E27FC236}">
                <a16:creationId xmlns:a16="http://schemas.microsoft.com/office/drawing/2014/main" id="{6A69512F-54DF-44AE-974E-BD77116FBFD2}"/>
              </a:ext>
            </a:extLst>
          </p:cNvPr>
          <p:cNvSpPr txBox="1"/>
          <p:nvPr/>
        </p:nvSpPr>
        <p:spPr>
          <a:xfrm>
            <a:off x="1073425" y="662610"/>
            <a:ext cx="2213114" cy="769441"/>
          </a:xfrm>
          <a:prstGeom prst="rect">
            <a:avLst/>
          </a:prstGeom>
          <a:noFill/>
        </p:spPr>
        <p:txBody>
          <a:bodyPr wrap="square" rtlCol="0">
            <a:spAutoFit/>
          </a:bodyPr>
          <a:lstStyle/>
          <a:p>
            <a:r>
              <a:rPr lang="en-US" sz="4400" dirty="0" err="1">
                <a:ln w="0"/>
                <a:solidFill>
                  <a:schemeClr val="accent1"/>
                </a:solidFill>
                <a:effectLst>
                  <a:outerShdw blurRad="38100" dist="25400" dir="5400000" algn="ctr" rotWithShape="0">
                    <a:srgbClr val="6E747A">
                      <a:alpha val="43000"/>
                    </a:srgbClr>
                  </a:outerShdw>
                </a:effectLst>
              </a:rPr>
              <a:t>Đoạn</a:t>
            </a:r>
            <a:r>
              <a:rPr lang="en-US" sz="4400" dirty="0">
                <a:ln w="0"/>
                <a:solidFill>
                  <a:schemeClr val="accent1"/>
                </a:solidFill>
                <a:effectLst>
                  <a:outerShdw blurRad="38100" dist="25400" dir="5400000" algn="ctr" rotWithShape="0">
                    <a:srgbClr val="6E747A">
                      <a:alpha val="43000"/>
                    </a:srgbClr>
                  </a:outerShdw>
                </a:effectLst>
              </a:rPr>
              <a:t> 2</a:t>
            </a:r>
            <a:endParaRPr lang="en-US" sz="4400" dirty="0"/>
          </a:p>
        </p:txBody>
      </p:sp>
      <p:cxnSp>
        <p:nvCxnSpPr>
          <p:cNvPr id="3" name="Straight Connector 2">
            <a:extLst>
              <a:ext uri="{FF2B5EF4-FFF2-40B4-BE49-F238E27FC236}">
                <a16:creationId xmlns:a16="http://schemas.microsoft.com/office/drawing/2014/main" id="{C1CF6B68-47BA-9FA4-FE90-BB91D8377448}"/>
              </a:ext>
            </a:extLst>
          </p:cNvPr>
          <p:cNvCxnSpPr/>
          <p:nvPr/>
        </p:nvCxnSpPr>
        <p:spPr>
          <a:xfrm flipH="1">
            <a:off x="8964890" y="2995367"/>
            <a:ext cx="103695" cy="3959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4E6FD69-E020-EA0C-43D9-42C9519B06F3}"/>
              </a:ext>
            </a:extLst>
          </p:cNvPr>
          <p:cNvCxnSpPr/>
          <p:nvPr/>
        </p:nvCxnSpPr>
        <p:spPr>
          <a:xfrm flipH="1">
            <a:off x="7324627" y="2995367"/>
            <a:ext cx="103695" cy="3959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F01D7C-5498-B35F-A143-C3AC74264F5C}"/>
              </a:ext>
            </a:extLst>
          </p:cNvPr>
          <p:cNvCxnSpPr>
            <a:cxnSpLocks/>
          </p:cNvCxnSpPr>
          <p:nvPr/>
        </p:nvCxnSpPr>
        <p:spPr>
          <a:xfrm flipH="1">
            <a:off x="5090475" y="3525624"/>
            <a:ext cx="153835" cy="3582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2AF9E2-5CA9-2ECC-A385-E731CE5DBB66}"/>
              </a:ext>
            </a:extLst>
          </p:cNvPr>
          <p:cNvCxnSpPr>
            <a:cxnSpLocks/>
          </p:cNvCxnSpPr>
          <p:nvPr/>
        </p:nvCxnSpPr>
        <p:spPr>
          <a:xfrm flipH="1">
            <a:off x="5167392" y="3525624"/>
            <a:ext cx="143043" cy="358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192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9512F-54DF-44AE-974E-BD77116FBFD2}"/>
              </a:ext>
            </a:extLst>
          </p:cNvPr>
          <p:cNvSpPr txBox="1"/>
          <p:nvPr/>
        </p:nvSpPr>
        <p:spPr>
          <a:xfrm>
            <a:off x="1073425" y="662610"/>
            <a:ext cx="2213114" cy="769441"/>
          </a:xfrm>
          <a:prstGeom prst="rect">
            <a:avLst/>
          </a:prstGeom>
          <a:noFill/>
        </p:spPr>
        <p:txBody>
          <a:bodyPr wrap="square" rtlCol="0">
            <a:spAutoFit/>
          </a:bodyPr>
          <a:lstStyle/>
          <a:p>
            <a:r>
              <a:rPr lang="en-US" sz="4400" dirty="0" err="1">
                <a:ln w="0"/>
                <a:solidFill>
                  <a:schemeClr val="accent1"/>
                </a:solidFill>
                <a:effectLst>
                  <a:outerShdw blurRad="38100" dist="25400" dir="5400000" algn="ctr" rotWithShape="0">
                    <a:srgbClr val="6E747A">
                      <a:alpha val="43000"/>
                    </a:srgbClr>
                  </a:outerShdw>
                </a:effectLst>
              </a:rPr>
              <a:t>Đoạn</a:t>
            </a:r>
            <a:r>
              <a:rPr lang="en-US" sz="4400" dirty="0">
                <a:ln w="0"/>
                <a:solidFill>
                  <a:schemeClr val="accent1"/>
                </a:solidFill>
                <a:effectLst>
                  <a:outerShdw blurRad="38100" dist="25400" dir="5400000" algn="ctr" rotWithShape="0">
                    <a:srgbClr val="6E747A">
                      <a:alpha val="43000"/>
                    </a:srgbClr>
                  </a:outerShdw>
                </a:effectLst>
              </a:rPr>
              <a:t> 3</a:t>
            </a:r>
            <a:endParaRPr lang="en-US" sz="4400" dirty="0"/>
          </a:p>
        </p:txBody>
      </p:sp>
      <p:sp>
        <p:nvSpPr>
          <p:cNvPr id="2" name="Rectangle 1">
            <a:extLst>
              <a:ext uri="{FF2B5EF4-FFF2-40B4-BE49-F238E27FC236}">
                <a16:creationId xmlns:a16="http://schemas.microsoft.com/office/drawing/2014/main" id="{F7443732-C0D9-47CC-A463-076B31245D31}"/>
              </a:ext>
            </a:extLst>
          </p:cNvPr>
          <p:cNvSpPr/>
          <p:nvPr/>
        </p:nvSpPr>
        <p:spPr>
          <a:xfrm>
            <a:off x="238539" y="1432051"/>
            <a:ext cx="12191999" cy="2616101"/>
          </a:xfrm>
          <a:prstGeom prst="rect">
            <a:avLst/>
          </a:prstGeom>
        </p:spPr>
        <p:txBody>
          <a:bodyPr wrap="square">
            <a:spAutoFit/>
          </a:bodyPr>
          <a:lstStyle/>
          <a:p>
            <a:r>
              <a:rPr lang="en-US" sz="4400" dirty="0">
                <a:solidFill>
                  <a:schemeClr val="accent6">
                    <a:lumMod val="50000"/>
                  </a:schemeClr>
                </a:solidFill>
              </a:rPr>
              <a:t>     </a:t>
            </a:r>
            <a:r>
              <a:rPr lang="vi-VN" sz="4000" dirty="0">
                <a:solidFill>
                  <a:schemeClr val="accent6">
                    <a:lumMod val="50000"/>
                  </a:schemeClr>
                </a:solidFill>
              </a:rPr>
              <a:t>Mặt trời lặn, chúng đi đến tổ kiến.</a:t>
            </a:r>
          </a:p>
          <a:p>
            <a:r>
              <a:rPr lang="en-US" sz="4000" dirty="0">
                <a:solidFill>
                  <a:schemeClr val="accent6">
                    <a:lumMod val="50000"/>
                  </a:schemeClr>
                </a:solidFill>
              </a:rPr>
              <a:t>     </a:t>
            </a:r>
            <a:r>
              <a:rPr lang="vi-VN" sz="4000" dirty="0">
                <a:solidFill>
                  <a:schemeClr val="accent6">
                    <a:lumMod val="50000"/>
                  </a:schemeClr>
                </a:solidFill>
              </a:rPr>
              <a:t>- Hôm nay là ngày thế nào hả bác kiến đáng kính?</a:t>
            </a:r>
          </a:p>
          <a:p>
            <a:r>
              <a:rPr lang="en-US" sz="4000" dirty="0">
                <a:solidFill>
                  <a:schemeClr val="accent6">
                    <a:lumMod val="50000"/>
                  </a:schemeClr>
                </a:solidFill>
              </a:rPr>
              <a:t>     </a:t>
            </a:r>
            <a:r>
              <a:rPr lang="vi-VN" sz="4000" dirty="0">
                <a:solidFill>
                  <a:schemeClr val="accent6">
                    <a:lumMod val="50000"/>
                  </a:schemeClr>
                </a:solidFill>
              </a:rPr>
              <a:t>- Hôm này là một ngày tuyệt đẹp! Tôi đã làm việc rất tốt và bây giờ có thể nghỉ ngơi thoải mái. </a:t>
            </a:r>
            <a:endParaRPr lang="en-US" sz="4000" dirty="0"/>
          </a:p>
        </p:txBody>
      </p:sp>
      <p:cxnSp>
        <p:nvCxnSpPr>
          <p:cNvPr id="6" name="Straight Connector 5">
            <a:extLst>
              <a:ext uri="{FF2B5EF4-FFF2-40B4-BE49-F238E27FC236}">
                <a16:creationId xmlns:a16="http://schemas.microsoft.com/office/drawing/2014/main" id="{CF0E6495-E531-6DD2-A7A9-1806F4AEE96B}"/>
              </a:ext>
            </a:extLst>
          </p:cNvPr>
          <p:cNvCxnSpPr/>
          <p:nvPr/>
        </p:nvCxnSpPr>
        <p:spPr>
          <a:xfrm flipH="1">
            <a:off x="10377340" y="3511483"/>
            <a:ext cx="179109" cy="405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0DB4EB-F305-E732-3A18-84EE564A9CE0}"/>
              </a:ext>
            </a:extLst>
          </p:cNvPr>
          <p:cNvCxnSpPr/>
          <p:nvPr/>
        </p:nvCxnSpPr>
        <p:spPr>
          <a:xfrm flipH="1">
            <a:off x="10466895" y="3511484"/>
            <a:ext cx="179109" cy="405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4A4BEC-91C6-0006-EDA6-E1C2CEEF2DAB}"/>
              </a:ext>
            </a:extLst>
          </p:cNvPr>
          <p:cNvCxnSpPr/>
          <p:nvPr/>
        </p:nvCxnSpPr>
        <p:spPr>
          <a:xfrm flipH="1">
            <a:off x="1635550" y="3511484"/>
            <a:ext cx="179109" cy="405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134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18067"/>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496957"/>
            <a:ext cx="5418536" cy="3067578"/>
            <a:chOff x="3075431" y="735855"/>
            <a:chExt cx="4325245" cy="3095958"/>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custGeom>
                      <a:avLst/>
                      <a:gdLst>
                        <a:gd name="connsiteX0" fmla="*/ 0 w 5418536"/>
                        <a:gd name="connsiteY0" fmla="*/ 412162 h 2043238"/>
                        <a:gd name="connsiteX1" fmla="*/ 412162 w 5418536"/>
                        <a:gd name="connsiteY1" fmla="*/ 0 h 2043238"/>
                        <a:gd name="connsiteX2" fmla="*/ 1022536 w 5418536"/>
                        <a:gd name="connsiteY2" fmla="*/ 0 h 2043238"/>
                        <a:gd name="connsiteX3" fmla="*/ 1632910 w 5418536"/>
                        <a:gd name="connsiteY3" fmla="*/ 0 h 2043238"/>
                        <a:gd name="connsiteX4" fmla="*/ 2151399 w 5418536"/>
                        <a:gd name="connsiteY4" fmla="*/ 0 h 2043238"/>
                        <a:gd name="connsiteX5" fmla="*/ 2715831 w 5418536"/>
                        <a:gd name="connsiteY5" fmla="*/ 0 h 2043238"/>
                        <a:gd name="connsiteX6" fmla="*/ 3280263 w 5418536"/>
                        <a:gd name="connsiteY6" fmla="*/ 0 h 2043238"/>
                        <a:gd name="connsiteX7" fmla="*/ 3982521 w 5418536"/>
                        <a:gd name="connsiteY7" fmla="*/ 0 h 2043238"/>
                        <a:gd name="connsiteX8" fmla="*/ 5006374 w 5418536"/>
                        <a:gd name="connsiteY8" fmla="*/ 0 h 2043238"/>
                        <a:gd name="connsiteX9" fmla="*/ 5418536 w 5418536"/>
                        <a:gd name="connsiteY9" fmla="*/ 412162 h 2043238"/>
                        <a:gd name="connsiteX10" fmla="*/ 5418536 w 5418536"/>
                        <a:gd name="connsiteY10" fmla="*/ 1009430 h 2043238"/>
                        <a:gd name="connsiteX11" fmla="*/ 5418536 w 5418536"/>
                        <a:gd name="connsiteY11" fmla="*/ 1631076 h 2043238"/>
                        <a:gd name="connsiteX12" fmla="*/ 5006374 w 5418536"/>
                        <a:gd name="connsiteY12" fmla="*/ 2043238 h 2043238"/>
                        <a:gd name="connsiteX13" fmla="*/ 4304116 w 5418536"/>
                        <a:gd name="connsiteY13" fmla="*/ 2043238 h 2043238"/>
                        <a:gd name="connsiteX14" fmla="*/ 3647800 w 5418536"/>
                        <a:gd name="connsiteY14" fmla="*/ 2043238 h 2043238"/>
                        <a:gd name="connsiteX15" fmla="*/ 2899600 w 5418536"/>
                        <a:gd name="connsiteY15" fmla="*/ 2043238 h 2043238"/>
                        <a:gd name="connsiteX16" fmla="*/ 2243284 w 5418536"/>
                        <a:gd name="connsiteY16" fmla="*/ 2043238 h 2043238"/>
                        <a:gd name="connsiteX17" fmla="*/ 1586968 w 5418536"/>
                        <a:gd name="connsiteY17" fmla="*/ 2043238 h 2043238"/>
                        <a:gd name="connsiteX18" fmla="*/ 412162 w 5418536"/>
                        <a:gd name="connsiteY18" fmla="*/ 2043238 h 2043238"/>
                        <a:gd name="connsiteX19" fmla="*/ 0 w 5418536"/>
                        <a:gd name="connsiteY19" fmla="*/ 1631076 h 2043238"/>
                        <a:gd name="connsiteX20" fmla="*/ 0 w 5418536"/>
                        <a:gd name="connsiteY20" fmla="*/ 1033808 h 2043238"/>
                        <a:gd name="connsiteX21" fmla="*/ 0 w 5418536"/>
                        <a:gd name="connsiteY21" fmla="*/ 412162 h 204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18536" h="2043238" fill="none" extrusionOk="0">
                          <a:moveTo>
                            <a:pt x="0" y="412162"/>
                          </a:moveTo>
                          <a:cubicBezTo>
                            <a:pt x="8123" y="196037"/>
                            <a:pt x="147987" y="33448"/>
                            <a:pt x="412162" y="0"/>
                          </a:cubicBezTo>
                          <a:cubicBezTo>
                            <a:pt x="540802" y="27655"/>
                            <a:pt x="790997" y="11903"/>
                            <a:pt x="1022536" y="0"/>
                          </a:cubicBezTo>
                          <a:cubicBezTo>
                            <a:pt x="1254075" y="-11903"/>
                            <a:pt x="1411938" y="-27176"/>
                            <a:pt x="1632910" y="0"/>
                          </a:cubicBezTo>
                          <a:cubicBezTo>
                            <a:pt x="1853882" y="27176"/>
                            <a:pt x="2028502" y="-14006"/>
                            <a:pt x="2151399" y="0"/>
                          </a:cubicBezTo>
                          <a:cubicBezTo>
                            <a:pt x="2274296" y="14006"/>
                            <a:pt x="2446649" y="-25540"/>
                            <a:pt x="2715831" y="0"/>
                          </a:cubicBezTo>
                          <a:cubicBezTo>
                            <a:pt x="2985013" y="25540"/>
                            <a:pt x="3015132" y="16180"/>
                            <a:pt x="3280263" y="0"/>
                          </a:cubicBezTo>
                          <a:cubicBezTo>
                            <a:pt x="3545394" y="-16180"/>
                            <a:pt x="3691858" y="-19500"/>
                            <a:pt x="3982521" y="0"/>
                          </a:cubicBezTo>
                          <a:cubicBezTo>
                            <a:pt x="4273184" y="19500"/>
                            <a:pt x="4644436" y="-1236"/>
                            <a:pt x="5006374" y="0"/>
                          </a:cubicBezTo>
                          <a:cubicBezTo>
                            <a:pt x="5289343" y="-4547"/>
                            <a:pt x="5393660" y="136264"/>
                            <a:pt x="5418536" y="412162"/>
                          </a:cubicBezTo>
                          <a:cubicBezTo>
                            <a:pt x="5416584" y="618800"/>
                            <a:pt x="5413960" y="861778"/>
                            <a:pt x="5418536" y="1009430"/>
                          </a:cubicBezTo>
                          <a:cubicBezTo>
                            <a:pt x="5423112" y="1157082"/>
                            <a:pt x="5421379" y="1490028"/>
                            <a:pt x="5418536" y="1631076"/>
                          </a:cubicBezTo>
                          <a:cubicBezTo>
                            <a:pt x="5457877" y="1859043"/>
                            <a:pt x="5246926" y="2066027"/>
                            <a:pt x="5006374" y="2043238"/>
                          </a:cubicBezTo>
                          <a:cubicBezTo>
                            <a:pt x="4772480" y="2041138"/>
                            <a:pt x="4459614" y="2028099"/>
                            <a:pt x="4304116" y="2043238"/>
                          </a:cubicBezTo>
                          <a:cubicBezTo>
                            <a:pt x="4148618" y="2058377"/>
                            <a:pt x="3866651" y="2058064"/>
                            <a:pt x="3647800" y="2043238"/>
                          </a:cubicBezTo>
                          <a:cubicBezTo>
                            <a:pt x="3428949" y="2028412"/>
                            <a:pt x="3213946" y="2059177"/>
                            <a:pt x="2899600" y="2043238"/>
                          </a:cubicBezTo>
                          <a:cubicBezTo>
                            <a:pt x="2585254" y="2027299"/>
                            <a:pt x="2488120" y="2055346"/>
                            <a:pt x="2243284" y="2043238"/>
                          </a:cubicBezTo>
                          <a:cubicBezTo>
                            <a:pt x="1998448" y="2031130"/>
                            <a:pt x="1757543" y="2031775"/>
                            <a:pt x="1586968" y="2043238"/>
                          </a:cubicBezTo>
                          <a:cubicBezTo>
                            <a:pt x="1416393" y="2054701"/>
                            <a:pt x="824471" y="2072373"/>
                            <a:pt x="412162" y="2043238"/>
                          </a:cubicBezTo>
                          <a:cubicBezTo>
                            <a:pt x="182916" y="2062153"/>
                            <a:pt x="-864" y="1848779"/>
                            <a:pt x="0" y="1631076"/>
                          </a:cubicBezTo>
                          <a:cubicBezTo>
                            <a:pt x="15491" y="1408376"/>
                            <a:pt x="8959" y="1250849"/>
                            <a:pt x="0" y="1033808"/>
                          </a:cubicBezTo>
                          <a:cubicBezTo>
                            <a:pt x="-8959" y="816767"/>
                            <a:pt x="-3126" y="549235"/>
                            <a:pt x="0" y="412162"/>
                          </a:cubicBezTo>
                          <a:close/>
                        </a:path>
                        <a:path w="5418536" h="2043238" stroke="0" extrusionOk="0">
                          <a:moveTo>
                            <a:pt x="0" y="412162"/>
                          </a:moveTo>
                          <a:cubicBezTo>
                            <a:pt x="593" y="202659"/>
                            <a:pt x="200796" y="29063"/>
                            <a:pt x="412162" y="0"/>
                          </a:cubicBezTo>
                          <a:cubicBezTo>
                            <a:pt x="755538" y="-9321"/>
                            <a:pt x="960016" y="6960"/>
                            <a:pt x="1114420" y="0"/>
                          </a:cubicBezTo>
                          <a:cubicBezTo>
                            <a:pt x="1268824" y="-6960"/>
                            <a:pt x="1414151" y="-24492"/>
                            <a:pt x="1678852" y="0"/>
                          </a:cubicBezTo>
                          <a:cubicBezTo>
                            <a:pt x="1943553" y="24492"/>
                            <a:pt x="2094928" y="9628"/>
                            <a:pt x="2243284" y="0"/>
                          </a:cubicBezTo>
                          <a:cubicBezTo>
                            <a:pt x="2391640" y="-9628"/>
                            <a:pt x="2796176" y="29363"/>
                            <a:pt x="2945542" y="0"/>
                          </a:cubicBezTo>
                          <a:cubicBezTo>
                            <a:pt x="3094908" y="-29363"/>
                            <a:pt x="3350318" y="29786"/>
                            <a:pt x="3555916" y="0"/>
                          </a:cubicBezTo>
                          <a:cubicBezTo>
                            <a:pt x="3761514" y="-29786"/>
                            <a:pt x="3956718" y="-32500"/>
                            <a:pt x="4304116" y="0"/>
                          </a:cubicBezTo>
                          <a:cubicBezTo>
                            <a:pt x="4651514" y="32500"/>
                            <a:pt x="4671432" y="18691"/>
                            <a:pt x="5006374" y="0"/>
                          </a:cubicBezTo>
                          <a:cubicBezTo>
                            <a:pt x="5203202" y="16214"/>
                            <a:pt x="5449701" y="150031"/>
                            <a:pt x="5418536" y="412162"/>
                          </a:cubicBezTo>
                          <a:cubicBezTo>
                            <a:pt x="5438476" y="642078"/>
                            <a:pt x="5407919" y="861478"/>
                            <a:pt x="5418536" y="997241"/>
                          </a:cubicBezTo>
                          <a:cubicBezTo>
                            <a:pt x="5429153" y="1133004"/>
                            <a:pt x="5443196" y="1365480"/>
                            <a:pt x="5418536" y="1631076"/>
                          </a:cubicBezTo>
                          <a:cubicBezTo>
                            <a:pt x="5446398" y="1872422"/>
                            <a:pt x="5232542" y="2034070"/>
                            <a:pt x="5006374" y="2043238"/>
                          </a:cubicBezTo>
                          <a:cubicBezTo>
                            <a:pt x="4819006" y="2027409"/>
                            <a:pt x="4647806" y="2038413"/>
                            <a:pt x="4441942" y="2043238"/>
                          </a:cubicBezTo>
                          <a:cubicBezTo>
                            <a:pt x="4236078" y="2048063"/>
                            <a:pt x="4062479" y="2056846"/>
                            <a:pt x="3739684" y="2043238"/>
                          </a:cubicBezTo>
                          <a:cubicBezTo>
                            <a:pt x="3416889" y="2029630"/>
                            <a:pt x="3292352" y="2036054"/>
                            <a:pt x="2991484" y="2043238"/>
                          </a:cubicBezTo>
                          <a:cubicBezTo>
                            <a:pt x="2690616" y="2050422"/>
                            <a:pt x="2513115" y="2020383"/>
                            <a:pt x="2381110" y="2043238"/>
                          </a:cubicBezTo>
                          <a:cubicBezTo>
                            <a:pt x="2249105" y="2066093"/>
                            <a:pt x="1955270" y="2070626"/>
                            <a:pt x="1770736" y="2043238"/>
                          </a:cubicBezTo>
                          <a:cubicBezTo>
                            <a:pt x="1586202" y="2015850"/>
                            <a:pt x="1318066" y="2040624"/>
                            <a:pt x="1022536" y="2043238"/>
                          </a:cubicBezTo>
                          <a:cubicBezTo>
                            <a:pt x="727006" y="2045852"/>
                            <a:pt x="590297" y="2034134"/>
                            <a:pt x="412162" y="2043238"/>
                          </a:cubicBezTo>
                          <a:cubicBezTo>
                            <a:pt x="218430" y="2034019"/>
                            <a:pt x="50584" y="1884458"/>
                            <a:pt x="0" y="1631076"/>
                          </a:cubicBezTo>
                          <a:cubicBezTo>
                            <a:pt x="-12671" y="1501808"/>
                            <a:pt x="28797" y="1209692"/>
                            <a:pt x="0" y="1045997"/>
                          </a:cubicBezTo>
                          <a:cubicBezTo>
                            <a:pt x="-28797" y="882302"/>
                            <a:pt x="-2719" y="714045"/>
                            <a:pt x="0" y="412162"/>
                          </a:cubicBezTo>
                          <a:close/>
                        </a:path>
                      </a:pathLst>
                    </a:cu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3723144" y="735855"/>
              <a:ext cx="2475357"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522304" y="3649229"/>
            <a:ext cx="6917635" cy="2437071"/>
            <a:chOff x="5189220" y="3812803"/>
            <a:chExt cx="5934106"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934106" cy="2437071"/>
              <a:chOff x="3323320" y="1250854"/>
              <a:chExt cx="5934106"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934106"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custGeom>
                        <a:avLst/>
                        <a:gdLst>
                          <a:gd name="connsiteX0" fmla="*/ 0 w 6917635"/>
                          <a:gd name="connsiteY0" fmla="*/ 396103 h 1963626"/>
                          <a:gd name="connsiteX1" fmla="*/ 503161 w 6917635"/>
                          <a:gd name="connsiteY1" fmla="*/ 0 h 1963626"/>
                          <a:gd name="connsiteX2" fmla="*/ 1288521 w 6917635"/>
                          <a:gd name="connsiteY2" fmla="*/ 0 h 1963626"/>
                          <a:gd name="connsiteX3" fmla="*/ 2073881 w 6917635"/>
                          <a:gd name="connsiteY3" fmla="*/ 0 h 1963626"/>
                          <a:gd name="connsiteX4" fmla="*/ 2741015 w 6917635"/>
                          <a:gd name="connsiteY4" fmla="*/ 0 h 1963626"/>
                          <a:gd name="connsiteX5" fmla="*/ 3467262 w 6917635"/>
                          <a:gd name="connsiteY5" fmla="*/ 0 h 1963626"/>
                          <a:gd name="connsiteX6" fmla="*/ 4193509 w 6917635"/>
                          <a:gd name="connsiteY6" fmla="*/ 0 h 1963626"/>
                          <a:gd name="connsiteX7" fmla="*/ 5097095 w 6917635"/>
                          <a:gd name="connsiteY7" fmla="*/ 0 h 1963626"/>
                          <a:gd name="connsiteX8" fmla="*/ 6414473 w 6917635"/>
                          <a:gd name="connsiteY8" fmla="*/ 0 h 1963626"/>
                          <a:gd name="connsiteX9" fmla="*/ 6917635 w 6917635"/>
                          <a:gd name="connsiteY9" fmla="*/ 396103 h 1963626"/>
                          <a:gd name="connsiteX10" fmla="*/ 6917635 w 6917635"/>
                          <a:gd name="connsiteY10" fmla="*/ 970099 h 1963626"/>
                          <a:gd name="connsiteX11" fmla="*/ 6917635 w 6917635"/>
                          <a:gd name="connsiteY11" fmla="*/ 1567523 h 1963626"/>
                          <a:gd name="connsiteX12" fmla="*/ 6414473 w 6917635"/>
                          <a:gd name="connsiteY12" fmla="*/ 1963626 h 1963626"/>
                          <a:gd name="connsiteX13" fmla="*/ 5510887 w 6917635"/>
                          <a:gd name="connsiteY13" fmla="*/ 1963626 h 1963626"/>
                          <a:gd name="connsiteX14" fmla="*/ 4666413 w 6917635"/>
                          <a:gd name="connsiteY14" fmla="*/ 1963626 h 1963626"/>
                          <a:gd name="connsiteX15" fmla="*/ 3703714 w 6917635"/>
                          <a:gd name="connsiteY15" fmla="*/ 1963626 h 1963626"/>
                          <a:gd name="connsiteX16" fmla="*/ 2859241 w 6917635"/>
                          <a:gd name="connsiteY16" fmla="*/ 1963626 h 1963626"/>
                          <a:gd name="connsiteX17" fmla="*/ 2014769 w 6917635"/>
                          <a:gd name="connsiteY17" fmla="*/ 1963626 h 1963626"/>
                          <a:gd name="connsiteX18" fmla="*/ 503161 w 6917635"/>
                          <a:gd name="connsiteY18" fmla="*/ 1963626 h 1963626"/>
                          <a:gd name="connsiteX19" fmla="*/ 0 w 6917635"/>
                          <a:gd name="connsiteY19" fmla="*/ 1567523 h 1963626"/>
                          <a:gd name="connsiteX20" fmla="*/ 0 w 6917635"/>
                          <a:gd name="connsiteY20" fmla="*/ 993527 h 1963626"/>
                          <a:gd name="connsiteX21" fmla="*/ 0 w 6917635"/>
                          <a:gd name="connsiteY21" fmla="*/ 396103 h 1963626"/>
                          <a:gd name="connsiteX0" fmla="*/ 0 w 6917635"/>
                          <a:gd name="connsiteY0" fmla="*/ 396103 h 1963626"/>
                          <a:gd name="connsiteX1" fmla="*/ 503161 w 6917635"/>
                          <a:gd name="connsiteY1" fmla="*/ 0 h 1963626"/>
                          <a:gd name="connsiteX2" fmla="*/ 1406747 w 6917635"/>
                          <a:gd name="connsiteY2" fmla="*/ 0 h 1963626"/>
                          <a:gd name="connsiteX3" fmla="*/ 2132995 w 6917635"/>
                          <a:gd name="connsiteY3" fmla="*/ 0 h 1963626"/>
                          <a:gd name="connsiteX4" fmla="*/ 2859241 w 6917635"/>
                          <a:gd name="connsiteY4" fmla="*/ 0 h 1963626"/>
                          <a:gd name="connsiteX5" fmla="*/ 3762827 w 6917635"/>
                          <a:gd name="connsiteY5" fmla="*/ 0 h 1963626"/>
                          <a:gd name="connsiteX6" fmla="*/ 4548187 w 6917635"/>
                          <a:gd name="connsiteY6" fmla="*/ 0 h 1963626"/>
                          <a:gd name="connsiteX7" fmla="*/ 5510887 w 6917635"/>
                          <a:gd name="connsiteY7" fmla="*/ 0 h 1963626"/>
                          <a:gd name="connsiteX8" fmla="*/ 6414473 w 6917635"/>
                          <a:gd name="connsiteY8" fmla="*/ 0 h 1963626"/>
                          <a:gd name="connsiteX9" fmla="*/ 6917635 w 6917635"/>
                          <a:gd name="connsiteY9" fmla="*/ 396103 h 1963626"/>
                          <a:gd name="connsiteX10" fmla="*/ 6917635 w 6917635"/>
                          <a:gd name="connsiteY10" fmla="*/ 958385 h 1963626"/>
                          <a:gd name="connsiteX11" fmla="*/ 6917635 w 6917635"/>
                          <a:gd name="connsiteY11" fmla="*/ 1567523 h 1963626"/>
                          <a:gd name="connsiteX12" fmla="*/ 6414473 w 6917635"/>
                          <a:gd name="connsiteY12" fmla="*/ 1963626 h 1963626"/>
                          <a:gd name="connsiteX13" fmla="*/ 5688225 w 6917635"/>
                          <a:gd name="connsiteY13" fmla="*/ 1963626 h 1963626"/>
                          <a:gd name="connsiteX14" fmla="*/ 4784639 w 6917635"/>
                          <a:gd name="connsiteY14" fmla="*/ 1963626 h 1963626"/>
                          <a:gd name="connsiteX15" fmla="*/ 3821941 w 6917635"/>
                          <a:gd name="connsiteY15" fmla="*/ 1963626 h 1963626"/>
                          <a:gd name="connsiteX16" fmla="*/ 3036581 w 6917635"/>
                          <a:gd name="connsiteY16" fmla="*/ 1963626 h 1963626"/>
                          <a:gd name="connsiteX17" fmla="*/ 2251221 w 6917635"/>
                          <a:gd name="connsiteY17" fmla="*/ 1963626 h 1963626"/>
                          <a:gd name="connsiteX18" fmla="*/ 1288521 w 6917635"/>
                          <a:gd name="connsiteY18" fmla="*/ 1963626 h 1963626"/>
                          <a:gd name="connsiteX19" fmla="*/ 503161 w 6917635"/>
                          <a:gd name="connsiteY19" fmla="*/ 1963626 h 1963626"/>
                          <a:gd name="connsiteX20" fmla="*/ 0 w 6917635"/>
                          <a:gd name="connsiteY20" fmla="*/ 1567523 h 1963626"/>
                          <a:gd name="connsiteX21" fmla="*/ 0 w 6917635"/>
                          <a:gd name="connsiteY21" fmla="*/ 1005241 h 1963626"/>
                          <a:gd name="connsiteX22" fmla="*/ 0 w 6917635"/>
                          <a:gd name="connsiteY22"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17635" h="1963626" fill="none" extrusionOk="0">
                            <a:moveTo>
                              <a:pt x="0" y="396103"/>
                            </a:moveTo>
                            <a:cubicBezTo>
                              <a:pt x="1901" y="147629"/>
                              <a:pt x="195828" y="54446"/>
                              <a:pt x="503161" y="0"/>
                            </a:cubicBezTo>
                            <a:cubicBezTo>
                              <a:pt x="626056" y="9999"/>
                              <a:pt x="1001210" y="-19702"/>
                              <a:pt x="1288521" y="0"/>
                            </a:cubicBezTo>
                            <a:cubicBezTo>
                              <a:pt x="1561619" y="27513"/>
                              <a:pt x="1740500" y="2678"/>
                              <a:pt x="2073881" y="0"/>
                            </a:cubicBezTo>
                            <a:cubicBezTo>
                              <a:pt x="2397481" y="16231"/>
                              <a:pt x="2539872" y="-6037"/>
                              <a:pt x="2741015" y="0"/>
                            </a:cubicBezTo>
                            <a:cubicBezTo>
                              <a:pt x="2973942" y="-9231"/>
                              <a:pt x="3121006" y="18170"/>
                              <a:pt x="3467262" y="0"/>
                            </a:cubicBezTo>
                            <a:cubicBezTo>
                              <a:pt x="3829553" y="-20416"/>
                              <a:pt x="3928471" y="-2222"/>
                              <a:pt x="4193509" y="0"/>
                            </a:cubicBezTo>
                            <a:cubicBezTo>
                              <a:pt x="4448801" y="-10022"/>
                              <a:pt x="4848777" y="-17038"/>
                              <a:pt x="5097095" y="0"/>
                            </a:cubicBezTo>
                            <a:cubicBezTo>
                              <a:pt x="5396200" y="-1127"/>
                              <a:pt x="5833132" y="24621"/>
                              <a:pt x="6414473" y="0"/>
                            </a:cubicBezTo>
                            <a:cubicBezTo>
                              <a:pt x="6729896" y="16623"/>
                              <a:pt x="6906695" y="148443"/>
                              <a:pt x="6917635" y="396103"/>
                            </a:cubicBezTo>
                            <a:cubicBezTo>
                              <a:pt x="6900432" y="600139"/>
                              <a:pt x="6938509" y="828647"/>
                              <a:pt x="6917635" y="970099"/>
                            </a:cubicBezTo>
                            <a:cubicBezTo>
                              <a:pt x="6883658" y="1083767"/>
                              <a:pt x="6967330" y="1414494"/>
                              <a:pt x="6917635" y="1567523"/>
                            </a:cubicBezTo>
                            <a:cubicBezTo>
                              <a:pt x="6901363" y="1745409"/>
                              <a:pt x="6699371" y="2016779"/>
                              <a:pt x="6414473" y="1963626"/>
                            </a:cubicBezTo>
                            <a:cubicBezTo>
                              <a:pt x="6165186" y="1973477"/>
                              <a:pt x="5727905" y="1989674"/>
                              <a:pt x="5510887" y="1963626"/>
                            </a:cubicBezTo>
                            <a:cubicBezTo>
                              <a:pt x="5231775" y="1923492"/>
                              <a:pt x="4942025" y="1933871"/>
                              <a:pt x="4666413" y="1963626"/>
                            </a:cubicBezTo>
                            <a:cubicBezTo>
                              <a:pt x="4335622" y="2008549"/>
                              <a:pt x="3984383" y="1920238"/>
                              <a:pt x="3703714" y="1963626"/>
                            </a:cubicBezTo>
                            <a:cubicBezTo>
                              <a:pt x="3408048" y="2005012"/>
                              <a:pt x="3287457" y="1953239"/>
                              <a:pt x="2859241" y="1963626"/>
                            </a:cubicBezTo>
                            <a:cubicBezTo>
                              <a:pt x="2439993" y="1984182"/>
                              <a:pt x="2244360" y="1958722"/>
                              <a:pt x="2014769" y="1963626"/>
                            </a:cubicBezTo>
                            <a:cubicBezTo>
                              <a:pt x="1711163" y="1848744"/>
                              <a:pt x="1094719" y="1918089"/>
                              <a:pt x="503161" y="1963626"/>
                            </a:cubicBezTo>
                            <a:cubicBezTo>
                              <a:pt x="195597" y="1985651"/>
                              <a:pt x="11819" y="1742509"/>
                              <a:pt x="0" y="1567523"/>
                            </a:cubicBezTo>
                            <a:cubicBezTo>
                              <a:pt x="17730" y="1428006"/>
                              <a:pt x="15172" y="1189420"/>
                              <a:pt x="0" y="993527"/>
                            </a:cubicBezTo>
                            <a:cubicBezTo>
                              <a:pt x="-13508" y="831545"/>
                              <a:pt x="1703" y="556470"/>
                              <a:pt x="0" y="396103"/>
                            </a:cubicBezTo>
                            <a:close/>
                          </a:path>
                          <a:path w="6917635" h="1963626" stroke="0" extrusionOk="0">
                            <a:moveTo>
                              <a:pt x="0" y="396103"/>
                            </a:moveTo>
                            <a:cubicBezTo>
                              <a:pt x="-4292" y="180198"/>
                              <a:pt x="286927" y="35895"/>
                              <a:pt x="503161" y="0"/>
                            </a:cubicBezTo>
                            <a:cubicBezTo>
                              <a:pt x="869634" y="29047"/>
                              <a:pt x="991081" y="-11248"/>
                              <a:pt x="1406747" y="0"/>
                            </a:cubicBezTo>
                            <a:cubicBezTo>
                              <a:pt x="1840340" y="12712"/>
                              <a:pt x="1934126" y="-26883"/>
                              <a:pt x="2132995" y="0"/>
                            </a:cubicBezTo>
                            <a:cubicBezTo>
                              <a:pt x="2353896" y="39822"/>
                              <a:pt x="2522580" y="-13858"/>
                              <a:pt x="2859241" y="0"/>
                            </a:cubicBezTo>
                            <a:cubicBezTo>
                              <a:pt x="3184405" y="16762"/>
                              <a:pt x="3438865" y="47823"/>
                              <a:pt x="3762827" y="0"/>
                            </a:cubicBezTo>
                            <a:cubicBezTo>
                              <a:pt x="4102950" y="-2447"/>
                              <a:pt x="4307663" y="8525"/>
                              <a:pt x="4548187" y="0"/>
                            </a:cubicBezTo>
                            <a:cubicBezTo>
                              <a:pt x="4829864" y="-15149"/>
                              <a:pt x="5241355" y="-62236"/>
                              <a:pt x="5510887" y="0"/>
                            </a:cubicBezTo>
                            <a:cubicBezTo>
                              <a:pt x="5769138" y="289"/>
                              <a:pt x="6017363" y="-35540"/>
                              <a:pt x="6414473" y="0"/>
                            </a:cubicBezTo>
                            <a:cubicBezTo>
                              <a:pt x="6670826" y="-38555"/>
                              <a:pt x="6955541" y="144543"/>
                              <a:pt x="6917635" y="396103"/>
                            </a:cubicBezTo>
                            <a:cubicBezTo>
                              <a:pt x="6880911" y="639655"/>
                              <a:pt x="6931097" y="853213"/>
                              <a:pt x="6917635" y="958385"/>
                            </a:cubicBezTo>
                            <a:cubicBezTo>
                              <a:pt x="6892143" y="1063660"/>
                              <a:pt x="6927730" y="1402533"/>
                              <a:pt x="6917635" y="1567523"/>
                            </a:cubicBezTo>
                            <a:cubicBezTo>
                              <a:pt x="6921337" y="1834176"/>
                              <a:pt x="6658437" y="1933018"/>
                              <a:pt x="6414473" y="1963626"/>
                            </a:cubicBezTo>
                            <a:cubicBezTo>
                              <a:pt x="6245443" y="1965577"/>
                              <a:pt x="6026450" y="1999374"/>
                              <a:pt x="5688225" y="1963626"/>
                            </a:cubicBezTo>
                            <a:cubicBezTo>
                              <a:pt x="5366670" y="1950093"/>
                              <a:pt x="5134010" y="1987201"/>
                              <a:pt x="4784639" y="1963626"/>
                            </a:cubicBezTo>
                            <a:cubicBezTo>
                              <a:pt x="4410923" y="1951296"/>
                              <a:pt x="4037302" y="1957644"/>
                              <a:pt x="3821941" y="1963626"/>
                            </a:cubicBezTo>
                            <a:cubicBezTo>
                              <a:pt x="3599644" y="1943076"/>
                              <a:pt x="3234890" y="1930084"/>
                              <a:pt x="3036581" y="1963626"/>
                            </a:cubicBezTo>
                            <a:cubicBezTo>
                              <a:pt x="2873690" y="1967351"/>
                              <a:pt x="2509104" y="2002448"/>
                              <a:pt x="2251221" y="1963626"/>
                            </a:cubicBezTo>
                            <a:cubicBezTo>
                              <a:pt x="2030250" y="2036447"/>
                              <a:pt x="1582976" y="1962126"/>
                              <a:pt x="1288521" y="1963626"/>
                            </a:cubicBezTo>
                            <a:cubicBezTo>
                              <a:pt x="983501" y="1918030"/>
                              <a:pt x="707883" y="1965564"/>
                              <a:pt x="503161" y="1963626"/>
                            </a:cubicBezTo>
                            <a:cubicBezTo>
                              <a:pt x="297483" y="1949610"/>
                              <a:pt x="-24704" y="1789229"/>
                              <a:pt x="0" y="1567523"/>
                            </a:cubicBezTo>
                            <a:cubicBezTo>
                              <a:pt x="-16919" y="1437999"/>
                              <a:pt x="-34526" y="1171805"/>
                              <a:pt x="0" y="1005241"/>
                            </a:cubicBezTo>
                            <a:cubicBezTo>
                              <a:pt x="39956" y="828740"/>
                              <a:pt x="-6712" y="621667"/>
                              <a:pt x="0" y="396103"/>
                            </a:cubicBezTo>
                            <a:close/>
                          </a:path>
                          <a:path w="6917635" h="1963626" fill="none" stroke="0" extrusionOk="0">
                            <a:moveTo>
                              <a:pt x="0" y="396103"/>
                            </a:moveTo>
                            <a:cubicBezTo>
                              <a:pt x="20257" y="238488"/>
                              <a:pt x="198922" y="64889"/>
                              <a:pt x="503161" y="0"/>
                            </a:cubicBezTo>
                            <a:cubicBezTo>
                              <a:pt x="630367" y="-18845"/>
                              <a:pt x="992754" y="-702"/>
                              <a:pt x="1288521" y="0"/>
                            </a:cubicBezTo>
                            <a:cubicBezTo>
                              <a:pt x="1571586" y="10447"/>
                              <a:pt x="1733878" y="2028"/>
                              <a:pt x="2073881" y="0"/>
                            </a:cubicBezTo>
                            <a:cubicBezTo>
                              <a:pt x="2382389" y="5126"/>
                              <a:pt x="2550024" y="-3440"/>
                              <a:pt x="2741015" y="0"/>
                            </a:cubicBezTo>
                            <a:cubicBezTo>
                              <a:pt x="2979146" y="-11591"/>
                              <a:pt x="3144127" y="-15489"/>
                              <a:pt x="3467262" y="0"/>
                            </a:cubicBezTo>
                            <a:cubicBezTo>
                              <a:pt x="3815597" y="-19577"/>
                              <a:pt x="3906489" y="17841"/>
                              <a:pt x="4193509" y="0"/>
                            </a:cubicBezTo>
                            <a:cubicBezTo>
                              <a:pt x="4479091" y="-39619"/>
                              <a:pt x="4852198" y="-29482"/>
                              <a:pt x="5097095" y="0"/>
                            </a:cubicBezTo>
                            <a:cubicBezTo>
                              <a:pt x="5219665" y="38271"/>
                              <a:pt x="5783186" y="-82441"/>
                              <a:pt x="6414473" y="0"/>
                            </a:cubicBezTo>
                            <a:cubicBezTo>
                              <a:pt x="6665399" y="-900"/>
                              <a:pt x="6911967" y="122237"/>
                              <a:pt x="6917635" y="396103"/>
                            </a:cubicBezTo>
                            <a:cubicBezTo>
                              <a:pt x="6930914" y="563406"/>
                              <a:pt x="6963413" y="853765"/>
                              <a:pt x="6917635" y="970099"/>
                            </a:cubicBezTo>
                            <a:cubicBezTo>
                              <a:pt x="6887690" y="1097747"/>
                              <a:pt x="6932896" y="1416210"/>
                              <a:pt x="6917635" y="1567523"/>
                            </a:cubicBezTo>
                            <a:cubicBezTo>
                              <a:pt x="6912452" y="1733293"/>
                              <a:pt x="6705449" y="2016060"/>
                              <a:pt x="6414473" y="1963626"/>
                            </a:cubicBezTo>
                            <a:cubicBezTo>
                              <a:pt x="6161978" y="1934337"/>
                              <a:pt x="5763311" y="2002787"/>
                              <a:pt x="5510887" y="1963626"/>
                            </a:cubicBezTo>
                            <a:cubicBezTo>
                              <a:pt x="5218835" y="1978617"/>
                              <a:pt x="4956726" y="1944173"/>
                              <a:pt x="4666413" y="1963626"/>
                            </a:cubicBezTo>
                            <a:cubicBezTo>
                              <a:pt x="4395455" y="1991673"/>
                              <a:pt x="3949241" y="1882582"/>
                              <a:pt x="3703714" y="1963626"/>
                            </a:cubicBezTo>
                            <a:cubicBezTo>
                              <a:pt x="3409999" y="2016354"/>
                              <a:pt x="3276771" y="1929869"/>
                              <a:pt x="2859241" y="1963626"/>
                            </a:cubicBezTo>
                            <a:cubicBezTo>
                              <a:pt x="2427280" y="2001288"/>
                              <a:pt x="2264189" y="1956894"/>
                              <a:pt x="2014769" y="1963626"/>
                            </a:cubicBezTo>
                            <a:cubicBezTo>
                              <a:pt x="1856193" y="1995482"/>
                              <a:pt x="1277612" y="1954445"/>
                              <a:pt x="503161" y="1963626"/>
                            </a:cubicBezTo>
                            <a:cubicBezTo>
                              <a:pt x="231288" y="1987841"/>
                              <a:pt x="-8778" y="1757906"/>
                              <a:pt x="0" y="1567523"/>
                            </a:cubicBezTo>
                            <a:cubicBezTo>
                              <a:pt x="27505" y="1410566"/>
                              <a:pt x="29148" y="1177235"/>
                              <a:pt x="0" y="993527"/>
                            </a:cubicBezTo>
                            <a:cubicBezTo>
                              <a:pt x="-29431" y="825980"/>
                              <a:pt x="12868" y="595983"/>
                              <a:pt x="0" y="396103"/>
                            </a:cubicBezTo>
                            <a:close/>
                          </a:path>
                        </a:pathLst>
                      </a:cu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4801402" y="1383157"/>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4847208" y="-77274"/>
            <a:ext cx="7210601"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453" y="-181643"/>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7" name="Picture 6">
            <a:extLst>
              <a:ext uri="{FF2B5EF4-FFF2-40B4-BE49-F238E27FC236}">
                <a16:creationId xmlns:a16="http://schemas.microsoft.com/office/drawing/2014/main" id="{689D1B3D-DB09-4919-B7CA-9CE8F3175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4863" y="-1460540"/>
            <a:ext cx="2921080" cy="2921080"/>
          </a:xfrm>
          <a:prstGeom prst="rect">
            <a:avLst/>
          </a:prstGeom>
        </p:spPr>
      </p:pic>
      <p:sp>
        <p:nvSpPr>
          <p:cNvPr id="3" name="TextBox 2">
            <a:extLst>
              <a:ext uri="{FF2B5EF4-FFF2-40B4-BE49-F238E27FC236}">
                <a16:creationId xmlns:a16="http://schemas.microsoft.com/office/drawing/2014/main" id="{339DF8FF-51A6-4FF2-8A38-D489534EB657}"/>
              </a:ext>
            </a:extLst>
          </p:cNvPr>
          <p:cNvSpPr txBox="1"/>
          <p:nvPr/>
        </p:nvSpPr>
        <p:spPr>
          <a:xfrm>
            <a:off x="5946569" y="1901097"/>
            <a:ext cx="5328009" cy="984885"/>
          </a:xfrm>
          <a:prstGeom prst="rect">
            <a:avLst/>
          </a:prstGeom>
          <a:noFill/>
        </p:spPr>
        <p:txBody>
          <a:bodyPr wrap="square" rtlCol="0">
            <a:spAutoFit/>
          </a:bodyPr>
          <a:lstStyle/>
          <a:p>
            <a:r>
              <a:rPr lang="en-US" sz="58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TÌM HIỂU BÀI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1;p27">
            <a:extLst>
              <a:ext uri="{FF2B5EF4-FFF2-40B4-BE49-F238E27FC236}">
                <a16:creationId xmlns:a16="http://schemas.microsoft.com/office/drawing/2014/main" id="{1E175A8C-8F4E-4A3D-9BE1-5173EE374094}"/>
              </a:ext>
            </a:extLst>
          </p:cNvPr>
          <p:cNvSpPr/>
          <p:nvPr/>
        </p:nvSpPr>
        <p:spPr>
          <a:xfrm rot="12934007">
            <a:off x="1555777" y="3905981"/>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 name="Group 57">
            <a:extLst>
              <a:ext uri="{FF2B5EF4-FFF2-40B4-BE49-F238E27FC236}">
                <a16:creationId xmlns:a16="http://schemas.microsoft.com/office/drawing/2014/main" id="{144F61F0-626B-4A08-8D5F-BB44C9E65563}"/>
              </a:ext>
            </a:extLst>
          </p:cNvPr>
          <p:cNvGrpSpPr/>
          <p:nvPr/>
        </p:nvGrpSpPr>
        <p:grpSpPr>
          <a:xfrm>
            <a:off x="895937" y="844775"/>
            <a:ext cx="10421420" cy="1611652"/>
            <a:chOff x="1229832" y="2260106"/>
            <a:chExt cx="7345449" cy="643203"/>
          </a:xfrm>
        </p:grpSpPr>
        <p:sp>
          <p:nvSpPr>
            <p:cNvPr id="59" name="Rectangle: Rounded Corners 58">
              <a:extLst>
                <a:ext uri="{FF2B5EF4-FFF2-40B4-BE49-F238E27FC236}">
                  <a16:creationId xmlns:a16="http://schemas.microsoft.com/office/drawing/2014/main" id="{1BB2720F-9886-4FC7-8D0D-7D2D86F01CC2}"/>
                </a:ext>
              </a:extLst>
            </p:cNvPr>
            <p:cNvSpPr/>
            <p:nvPr/>
          </p:nvSpPr>
          <p:spPr>
            <a:xfrm>
              <a:off x="1670342" y="2260106"/>
              <a:ext cx="6904939" cy="643203"/>
            </a:xfrm>
            <a:prstGeom prst="roundRect">
              <a:avLst/>
            </a:prstGeom>
            <a:solidFill>
              <a:srgbClr val="FFFFFF"/>
            </a:solidFill>
            <a:ln w="25400" cap="flat" cmpd="sng" algn="ctr">
              <a:solidFill>
                <a:srgbClr val="F95858">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ới</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grpSp>
          <p:nvGrpSpPr>
            <p:cNvPr id="60" name="Google Shape;612;p27">
              <a:extLst>
                <a:ext uri="{FF2B5EF4-FFF2-40B4-BE49-F238E27FC236}">
                  <a16:creationId xmlns:a16="http://schemas.microsoft.com/office/drawing/2014/main" id="{BCB25B41-86E8-4EF5-82DA-683A4D26497A}"/>
                </a:ext>
              </a:extLst>
            </p:cNvPr>
            <p:cNvGrpSpPr/>
            <p:nvPr/>
          </p:nvGrpSpPr>
          <p:grpSpPr>
            <a:xfrm>
              <a:off x="1229832" y="2278364"/>
              <a:ext cx="709847" cy="606685"/>
              <a:chOff x="1327725" y="574025"/>
              <a:chExt cx="2215064" cy="1893151"/>
            </a:xfrm>
          </p:grpSpPr>
          <p:sp>
            <p:nvSpPr>
              <p:cNvPr id="61" name="Google Shape;613;p27">
                <a:extLst>
                  <a:ext uri="{FF2B5EF4-FFF2-40B4-BE49-F238E27FC236}">
                    <a16:creationId xmlns:a16="http://schemas.microsoft.com/office/drawing/2014/main" id="{C6368B96-A8DC-462F-BD1B-16A4AEFBC21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14;p27">
                <a:extLst>
                  <a:ext uri="{FF2B5EF4-FFF2-40B4-BE49-F238E27FC236}">
                    <a16:creationId xmlns:a16="http://schemas.microsoft.com/office/drawing/2014/main" id="{BDA05D9D-1BE8-45DF-8E12-295E4CA0369C}"/>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15;p27">
                <a:extLst>
                  <a:ext uri="{FF2B5EF4-FFF2-40B4-BE49-F238E27FC236}">
                    <a16:creationId xmlns:a16="http://schemas.microsoft.com/office/drawing/2014/main" id="{A3DCCA99-BFEF-476E-AC54-68C77CC3276D}"/>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16;p27">
                <a:extLst>
                  <a:ext uri="{FF2B5EF4-FFF2-40B4-BE49-F238E27FC236}">
                    <a16:creationId xmlns:a16="http://schemas.microsoft.com/office/drawing/2014/main" id="{83B7FCEF-8D4A-4218-9432-53C82979E80D}"/>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17;p27">
                <a:extLst>
                  <a:ext uri="{FF2B5EF4-FFF2-40B4-BE49-F238E27FC236}">
                    <a16:creationId xmlns:a16="http://schemas.microsoft.com/office/drawing/2014/main" id="{49DA3BE3-B596-4A4A-A4E7-F29692BD63CC}"/>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18;p27">
                <a:extLst>
                  <a:ext uri="{FF2B5EF4-FFF2-40B4-BE49-F238E27FC236}">
                    <a16:creationId xmlns:a16="http://schemas.microsoft.com/office/drawing/2014/main" id="{72BC9DB8-EE1F-43FF-8F05-5C8DF6D33B8D}"/>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19;p27">
                <a:extLst>
                  <a:ext uri="{FF2B5EF4-FFF2-40B4-BE49-F238E27FC236}">
                    <a16:creationId xmlns:a16="http://schemas.microsoft.com/office/drawing/2014/main" id="{AF662446-C456-4EDE-B1BB-DF103BD47E62}"/>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20;p27">
                <a:extLst>
                  <a:ext uri="{FF2B5EF4-FFF2-40B4-BE49-F238E27FC236}">
                    <a16:creationId xmlns:a16="http://schemas.microsoft.com/office/drawing/2014/main" id="{22998C92-7491-4446-BD52-C55A46AAB6AE}"/>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21;p27">
                <a:extLst>
                  <a:ext uri="{FF2B5EF4-FFF2-40B4-BE49-F238E27FC236}">
                    <a16:creationId xmlns:a16="http://schemas.microsoft.com/office/drawing/2014/main" id="{CC1CA36A-D3DB-44F6-AC66-074D503B7B69}"/>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622;p27">
                <a:extLst>
                  <a:ext uri="{FF2B5EF4-FFF2-40B4-BE49-F238E27FC236}">
                    <a16:creationId xmlns:a16="http://schemas.microsoft.com/office/drawing/2014/main" id="{E7FACDC8-178B-49A4-BD8C-E468435F6BC9}"/>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623;p27">
                <a:extLst>
                  <a:ext uri="{FF2B5EF4-FFF2-40B4-BE49-F238E27FC236}">
                    <a16:creationId xmlns:a16="http://schemas.microsoft.com/office/drawing/2014/main" id="{88237103-1C0E-44C8-ABFF-D0E40A4602C0}"/>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624;p27">
                <a:extLst>
                  <a:ext uri="{FF2B5EF4-FFF2-40B4-BE49-F238E27FC236}">
                    <a16:creationId xmlns:a16="http://schemas.microsoft.com/office/drawing/2014/main" id="{D19772A3-3AEA-494D-A76F-CB19BCE3F7D5}"/>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625;p27">
                <a:extLst>
                  <a:ext uri="{FF2B5EF4-FFF2-40B4-BE49-F238E27FC236}">
                    <a16:creationId xmlns:a16="http://schemas.microsoft.com/office/drawing/2014/main" id="{DAFCAB93-9E59-4DC7-9974-A382D3A2DEDA}"/>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626;p27">
                <a:extLst>
                  <a:ext uri="{FF2B5EF4-FFF2-40B4-BE49-F238E27FC236}">
                    <a16:creationId xmlns:a16="http://schemas.microsoft.com/office/drawing/2014/main" id="{23A93FAF-B193-4B93-8BFC-089E1332E6C8}"/>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627;p27">
                <a:extLst>
                  <a:ext uri="{FF2B5EF4-FFF2-40B4-BE49-F238E27FC236}">
                    <a16:creationId xmlns:a16="http://schemas.microsoft.com/office/drawing/2014/main" id="{55426E2F-13F7-43E6-9AA4-57A762860AE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628;p27">
                <a:extLst>
                  <a:ext uri="{FF2B5EF4-FFF2-40B4-BE49-F238E27FC236}">
                    <a16:creationId xmlns:a16="http://schemas.microsoft.com/office/drawing/2014/main" id="{B64BA733-E95B-430A-82E8-7DA922BDEEF8}"/>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629;p27">
                <a:extLst>
                  <a:ext uri="{FF2B5EF4-FFF2-40B4-BE49-F238E27FC236}">
                    <a16:creationId xmlns:a16="http://schemas.microsoft.com/office/drawing/2014/main" id="{39AEE832-52F1-4362-9398-393F0AC14C40}"/>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6" name="Rectangle 25">
            <a:extLst>
              <a:ext uri="{FF2B5EF4-FFF2-40B4-BE49-F238E27FC236}">
                <a16:creationId xmlns:a16="http://schemas.microsoft.com/office/drawing/2014/main" id="{5B6DF3FE-041F-47AE-A999-9596964AFDA7}"/>
              </a:ext>
            </a:extLst>
          </p:cNvPr>
          <p:cNvSpPr/>
          <p:nvPr/>
        </p:nvSpPr>
        <p:spPr>
          <a:xfrm>
            <a:off x="600012" y="2692516"/>
            <a:ext cx="10039156" cy="1231205"/>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nl-NL" sz="3600" b="1" dirty="0">
                <a:solidFill>
                  <a:srgbClr val="0000CC"/>
                </a:solidFill>
                <a:latin typeface="Times New Roman" pitchFamily="18" charset="0"/>
                <a:cs typeface="Times New Roman" pitchFamily="18" charset="0"/>
              </a:rPr>
              <a:t>     Trong bài đọc, các nhân vật tranh luận với nhau về quan niệm ngày như thế nào là đẹp.</a:t>
            </a:r>
            <a:endParaRPr lang="en-US" sz="3600" b="1" dirty="0">
              <a:solidFill>
                <a:srgbClr val="0000CC"/>
              </a:solidFill>
              <a:latin typeface="Times New Roman" pitchFamily="18" charset="0"/>
              <a:cs typeface="Times New Roman" pitchFamily="18" charset="0"/>
            </a:endParaRPr>
          </a:p>
        </p:txBody>
      </p:sp>
      <p:pic>
        <p:nvPicPr>
          <p:cNvPr id="27" name="Picture 2" descr="via GIPHY | Giphy, Stickers, Flowers">
            <a:extLst>
              <a:ext uri="{FF2B5EF4-FFF2-40B4-BE49-F238E27FC236}">
                <a16:creationId xmlns:a16="http://schemas.microsoft.com/office/drawing/2014/main" id="{87F8A499-861A-4EE1-8800-0FEFA25F22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30903" y="4319831"/>
            <a:ext cx="3048634" cy="30486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via GIPHY | Giphy, Stickers, Flowers">
            <a:extLst>
              <a:ext uri="{FF2B5EF4-FFF2-40B4-BE49-F238E27FC236}">
                <a16:creationId xmlns:a16="http://schemas.microsoft.com/office/drawing/2014/main" id="{8635248F-AE9B-4EDB-89AE-F4743709C75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24927" y="4221510"/>
            <a:ext cx="3048634" cy="30486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via GIPHY | Giphy, Stickers, Flowers">
            <a:extLst>
              <a:ext uri="{FF2B5EF4-FFF2-40B4-BE49-F238E27FC236}">
                <a16:creationId xmlns:a16="http://schemas.microsoft.com/office/drawing/2014/main" id="{C4BE8000-6D13-4D8A-9D54-0C23047668B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11237" y="4270086"/>
            <a:ext cx="3048634" cy="30486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via GIPHY | Giphy, Stickers, Flowers">
            <a:extLst>
              <a:ext uri="{FF2B5EF4-FFF2-40B4-BE49-F238E27FC236}">
                <a16:creationId xmlns:a16="http://schemas.microsoft.com/office/drawing/2014/main" id="{0CFF1552-AF64-4E81-946C-84D63211038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68082" y="4319831"/>
            <a:ext cx="3048634" cy="30486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3A93B7C-2127-41B8-8D9D-A975C8D341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8826" y="2456427"/>
            <a:ext cx="4138710" cy="4401573"/>
          </a:xfrm>
          <a:prstGeom prst="rect">
            <a:avLst/>
          </a:prstGeom>
        </p:spPr>
      </p:pic>
    </p:spTree>
    <p:extLst>
      <p:ext uri="{BB962C8B-B14F-4D97-AF65-F5344CB8AC3E}">
        <p14:creationId xmlns:p14="http://schemas.microsoft.com/office/powerpoint/2010/main" val="3010436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strVal val="#ppt_w+.3"/>
                                          </p:val>
                                        </p:tav>
                                        <p:tav tm="100000">
                                          <p:val>
                                            <p:strVal val="#ppt_w"/>
                                          </p:val>
                                        </p:tav>
                                      </p:tavLst>
                                    </p:anim>
                                    <p:anim calcmode="lin" valueType="num">
                                      <p:cBhvr>
                                        <p:cTn id="8" dur="1000" fill="hold"/>
                                        <p:tgtEl>
                                          <p:spTgt spid="58"/>
                                        </p:tgtEl>
                                        <p:attrNameLst>
                                          <p:attrName>ppt_h</p:attrName>
                                        </p:attrNameLst>
                                      </p:cBhvr>
                                      <p:tavLst>
                                        <p:tav tm="0">
                                          <p:val>
                                            <p:strVal val="#ppt_h"/>
                                          </p:val>
                                        </p:tav>
                                        <p:tav tm="100000">
                                          <p:val>
                                            <p:strVal val="#ppt_h"/>
                                          </p:val>
                                        </p:tav>
                                      </p:tavLst>
                                    </p:anim>
                                    <p:animEffect transition="in" filter="fade">
                                      <p:cBhvr>
                                        <p:cTn id="9" dur="10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2" presetClass="entr" presetSubtype="4"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9FD0F9-DDE6-4D0F-B906-DC0FA5BED8F5}"/>
              </a:ext>
            </a:extLst>
          </p:cNvPr>
          <p:cNvSpPr txBox="1"/>
          <p:nvPr/>
        </p:nvSpPr>
        <p:spPr>
          <a:xfrm>
            <a:off x="2441542" y="616635"/>
            <a:ext cx="9557386" cy="538417"/>
          </a:xfrm>
          <a:prstGeom prst="rect">
            <a:avLst/>
          </a:prstGeom>
          <a:noFill/>
        </p:spPr>
        <p:txBody>
          <a:bodyPr wrap="square" rtlCol="0">
            <a:spAutoFit/>
          </a:bodyPr>
          <a:lstStyle/>
          <a:p>
            <a:pPr algn="ctr">
              <a:lnSpc>
                <a:spcPct val="112000"/>
              </a:lnSpc>
            </a:pPr>
            <a:r>
              <a:rPr lang="nl-NL"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2. </a:t>
            </a:r>
            <a:r>
              <a:rPr lang="en-US" sz="2800" b="1" dirty="0">
                <a:solidFill>
                  <a:srgbClr val="FF0000"/>
                </a:solidFill>
                <a:latin typeface="Times New Roman" panose="02020603050405020304" pitchFamily="18" charset="0"/>
                <a:cs typeface="Times New Roman" panose="02020603050405020304" pitchFamily="18" charset="0"/>
              </a:rPr>
              <a:t>Theo </a:t>
            </a:r>
            <a:r>
              <a:rPr lang="en-US" sz="2800" b="1" dirty="0" err="1">
                <a:solidFill>
                  <a:srgbClr val="FF0000"/>
                </a:solidFill>
                <a:latin typeface="Times New Roman" panose="02020603050405020304" pitchFamily="18" charset="0"/>
                <a:cs typeface="Times New Roman" panose="02020603050405020304" pitchFamily="18" charset="0"/>
              </a:rPr>
              <a:t>giun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đẹp</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44" name="Picture 43">
            <a:extLst>
              <a:ext uri="{FF2B5EF4-FFF2-40B4-BE49-F238E27FC236}">
                <a16:creationId xmlns:a16="http://schemas.microsoft.com/office/drawing/2014/main" id="{92C7FAB7-E4FB-4250-870B-CD192828A1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817" b="97710" l="1446" r="96281">
                        <a14:foregroundMark x1="38843" y1="32824" x2="53719" y2="72519"/>
                        <a14:foregroundMark x1="14876" y1="51654" x2="74380" y2="74555"/>
                        <a14:foregroundMark x1="84091" y1="40458" x2="77893" y2="58270"/>
                        <a14:foregroundMark x1="77893" y1="58270" x2="79339" y2="47837"/>
                        <a14:foregroundMark x1="82025" y1="26463" x2="45868" y2="2036"/>
                        <a14:foregroundMark x1="45868" y1="2036" x2="24587" y2="3817"/>
                        <a14:foregroundMark x1="24587" y1="3817" x2="19008" y2="24173"/>
                        <a14:foregroundMark x1="19008" y1="24173" x2="19008" y2="34606"/>
                        <a14:foregroundMark x1="69628" y1="12723" x2="88017" y2="22392"/>
                        <a14:foregroundMark x1="88017" y1="22392" x2="96074" y2="44020"/>
                        <a14:foregroundMark x1="96074" y1="44020" x2="96281" y2="52926"/>
                        <a14:foregroundMark x1="18388" y1="45547" x2="18388" y2="45547"/>
                        <a14:foregroundMark x1="10744" y1="39695" x2="15083" y2="65394"/>
                        <a14:foregroundMark x1="15083" y1="65394" x2="54339" y2="88295"/>
                        <a14:foregroundMark x1="54339" y1="88295" x2="90909" y2="90840"/>
                        <a14:foregroundMark x1="90909" y1="90840" x2="94215" y2="62341"/>
                        <a14:foregroundMark x1="94215" y1="62341" x2="94008" y2="87277"/>
                        <a14:foregroundMark x1="94008" y1="87277" x2="72314" y2="88550"/>
                        <a14:foregroundMark x1="72314" y1="88550" x2="53512" y2="82952"/>
                        <a14:foregroundMark x1="53512" y1="82952" x2="53306" y2="82697"/>
                        <a14:foregroundMark x1="21074" y1="48601" x2="21074" y2="48601"/>
                        <a14:foregroundMark x1="8678" y1="35878" x2="8264" y2="63868"/>
                        <a14:foregroundMark x1="36777" y1="94656" x2="49793" y2="97710"/>
                        <a14:foregroundMark x1="77893" y1="54962" x2="69008" y2="72774"/>
                        <a14:foregroundMark x1="69008" y1="72774" x2="49174" y2="76845"/>
                        <a14:foregroundMark x1="49174" y1="76845" x2="56818" y2="48855"/>
                        <a14:foregroundMark x1="56818" y1="48855" x2="57231" y2="74300"/>
                        <a14:foregroundMark x1="57231" y1="74300" x2="55372" y2="77608"/>
                        <a14:foregroundMark x1="71694" y1="64377" x2="49174" y2="63104"/>
                        <a14:foregroundMark x1="49174" y1="63104" x2="47107" y2="63868"/>
                        <a14:foregroundMark x1="75413" y1="59288" x2="42562" y2="56234"/>
                        <a14:foregroundMark x1="48760" y1="73791" x2="36777" y2="68702"/>
                        <a14:foregroundMark x1="5579" y1="53690" x2="7645" y2="57506"/>
                        <a14:foregroundMark x1="6612" y1="39186" x2="6612" y2="39186"/>
                        <a14:foregroundMark x1="1446" y1="37913" x2="1446" y2="37913"/>
                        <a14:backgroundMark x1="5579" y1="7634" x2="5165" y2="13740"/>
                        <a14:backgroundMark x1="4132" y1="8142" x2="12190" y2="1781"/>
                        <a14:backgroundMark x1="12190" y1="1781" x2="3512" y2="15776"/>
                        <a14:backgroundMark x1="13223" y1="8906" x2="7231" y2="24682"/>
                        <a14:backgroundMark x1="9091" y1="8906" x2="9091" y2="8906"/>
                      </a14:backgroundRemoval>
                    </a14:imgEffect>
                  </a14:imgLayer>
                </a14:imgProps>
              </a:ext>
            </a:extLst>
          </a:blip>
          <a:stretch>
            <a:fillRect/>
          </a:stretch>
        </p:blipFill>
        <p:spPr>
          <a:xfrm>
            <a:off x="266217" y="98387"/>
            <a:ext cx="2297409" cy="1865458"/>
          </a:xfrm>
          <a:prstGeom prst="rect">
            <a:avLst/>
          </a:prstGeom>
        </p:spPr>
      </p:pic>
      <p:pic>
        <p:nvPicPr>
          <p:cNvPr id="7" name="Picture 6">
            <a:extLst>
              <a:ext uri="{FF2B5EF4-FFF2-40B4-BE49-F238E27FC236}">
                <a16:creationId xmlns:a16="http://schemas.microsoft.com/office/drawing/2014/main" id="{9879801A-1E37-4DB2-9758-1905F72EEC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4863" y="-1460540"/>
            <a:ext cx="2921080" cy="2921080"/>
          </a:xfrm>
          <a:prstGeom prst="rect">
            <a:avLst/>
          </a:prstGeom>
        </p:spPr>
      </p:pic>
      <p:sp>
        <p:nvSpPr>
          <p:cNvPr id="8" name="Rectangle 7">
            <a:extLst>
              <a:ext uri="{FF2B5EF4-FFF2-40B4-BE49-F238E27FC236}">
                <a16:creationId xmlns:a16="http://schemas.microsoft.com/office/drawing/2014/main" id="{FFBA12BA-76D5-447F-BF2D-3904B7357D00}"/>
              </a:ext>
            </a:extLst>
          </p:cNvPr>
          <p:cNvSpPr/>
          <p:nvPr/>
        </p:nvSpPr>
        <p:spPr>
          <a:xfrm>
            <a:off x="509047" y="1561241"/>
            <a:ext cx="11331894" cy="1969869"/>
          </a:xfrm>
          <a:prstGeom prst="rect">
            <a:avLst/>
          </a:prstGeom>
        </p:spPr>
        <p:txBody>
          <a:bodyPr wrap="square" lIns="122018" tIns="61009" rIns="122018" bIns="61009">
            <a:spAutoFit/>
          </a:bodyPr>
          <a:lstStyle/>
          <a:p>
            <a:pPr algn="just"/>
            <a:r>
              <a:rPr lang="nl-NL" sz="3600" b="1" dirty="0">
                <a:solidFill>
                  <a:srgbClr val="0000CC"/>
                </a:solidFill>
                <a:latin typeface="Times New Roman" pitchFamily="18" charset="0"/>
                <a:cs typeface="Times New Roman" pitchFamily="18" charset="0"/>
              </a:rPr>
              <a:t>     </a:t>
            </a:r>
            <a:r>
              <a:rPr lang="nl-NL" sz="2800" b="1" dirty="0">
                <a:solidFill>
                  <a:srgbClr val="FFC000"/>
                </a:solidFill>
                <a:latin typeface="Times New Roman" pitchFamily="18" charset="0"/>
                <a:cs typeface="Times New Roman" pitchFamily="18" charset="0"/>
              </a:rPr>
              <a:t>Theo châu chấu </a:t>
            </a:r>
            <a:r>
              <a:rPr lang="nl-NL" sz="2800" b="1" dirty="0">
                <a:solidFill>
                  <a:srgbClr val="0000CC"/>
                </a:solidFill>
                <a:latin typeface="Times New Roman" pitchFamily="18" charset="0"/>
                <a:cs typeface="Times New Roman" pitchFamily="18" charset="0"/>
              </a:rPr>
              <a:t>ngày đẹp là ngày nắng ráo, trên trời không một gợn mây, mặt trời tỏa nắng huy hoàng. </a:t>
            </a:r>
          </a:p>
          <a:p>
            <a:pPr algn="just"/>
            <a:r>
              <a:rPr lang="nl-NL" sz="2800" b="1" dirty="0">
                <a:solidFill>
                  <a:srgbClr val="0000CC"/>
                </a:solidFill>
                <a:latin typeface="Times New Roman" pitchFamily="18" charset="0"/>
                <a:cs typeface="Times New Roman" pitchFamily="18" charset="0"/>
              </a:rPr>
              <a:t>	Còn </a:t>
            </a:r>
            <a:r>
              <a:rPr lang="nl-NL" sz="2800" b="1" dirty="0">
                <a:solidFill>
                  <a:srgbClr val="DA902D"/>
                </a:solidFill>
                <a:latin typeface="Times New Roman" pitchFamily="18" charset="0"/>
                <a:cs typeface="Times New Roman" pitchFamily="18" charset="0"/>
              </a:rPr>
              <a:t>theo giun đất</a:t>
            </a:r>
            <a:r>
              <a:rPr lang="nl-NL" sz="2800" b="1" dirty="0">
                <a:solidFill>
                  <a:srgbClr val="0000CC"/>
                </a:solidFill>
                <a:latin typeface="Times New Roman" pitchFamily="18" charset="0"/>
                <a:cs typeface="Times New Roman" pitchFamily="18" charset="0"/>
              </a:rPr>
              <a:t>, ngày đẹp là ngày có mưa bụi và những vũng nước đục.</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B9418D8-7B97-59CC-5B2B-EB12F295626E}"/>
              </a:ext>
            </a:extLst>
          </p:cNvPr>
          <p:cNvSpPr txBox="1"/>
          <p:nvPr/>
        </p:nvSpPr>
        <p:spPr>
          <a:xfrm>
            <a:off x="1085652" y="3785612"/>
            <a:ext cx="9449155" cy="538417"/>
          </a:xfrm>
          <a:prstGeom prst="rect">
            <a:avLst/>
          </a:prstGeom>
          <a:noFill/>
        </p:spPr>
        <p:txBody>
          <a:bodyPr wrap="square" rtlCol="0">
            <a:spAutoFit/>
          </a:bodyPr>
          <a:lstStyle/>
          <a:p>
            <a:pPr>
              <a:lnSpc>
                <a:spcPct val="112000"/>
              </a:lnSpc>
            </a:pPr>
            <a:r>
              <a:rPr lang="nl-NL" sz="2800" b="1" dirty="0">
                <a:solidFill>
                  <a:srgbClr val="FF0000"/>
                </a:solidFill>
                <a:latin typeface="Times New Roman" pitchFamily="18" charset="0"/>
                <a:cs typeface="Times New Roman" pitchFamily="18" charset="0"/>
              </a:rPr>
              <a:t>* Em hiểu (nắng) huy hoàng nghĩa là như thế nào?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AF5883-A5C4-385D-2940-5BC0A47AE156}"/>
              </a:ext>
            </a:extLst>
          </p:cNvPr>
          <p:cNvSpPr txBox="1"/>
          <p:nvPr/>
        </p:nvSpPr>
        <p:spPr>
          <a:xfrm>
            <a:off x="1085652" y="4537719"/>
            <a:ext cx="9449155" cy="538417"/>
          </a:xfrm>
          <a:prstGeom prst="rect">
            <a:avLst/>
          </a:prstGeom>
          <a:noFill/>
        </p:spPr>
        <p:txBody>
          <a:bodyPr wrap="square" rtlCol="0">
            <a:spAutoFit/>
          </a:bodyPr>
          <a:lstStyle/>
          <a:p>
            <a:pPr>
              <a:lnSpc>
                <a:spcPct val="112000"/>
              </a:lnSpc>
            </a:pPr>
            <a:r>
              <a:rPr lang="nl-NL" sz="2800" b="1" dirty="0">
                <a:solidFill>
                  <a:srgbClr val="AB078C"/>
                </a:solidFill>
                <a:latin typeface="Times New Roman" pitchFamily="18" charset="0"/>
                <a:cs typeface="Times New Roman" pitchFamily="18" charset="0"/>
              </a:rPr>
              <a:t>             Nắng rực rỡ và rất đẹp.</a:t>
            </a:r>
            <a:endParaRPr lang="en-US" sz="2800" b="1" dirty="0">
              <a:solidFill>
                <a:srgbClr val="AB078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67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B6B042-ED0B-443B-927F-397DD14DF2E6}"/>
              </a:ext>
            </a:extLst>
          </p:cNvPr>
          <p:cNvGrpSpPr/>
          <p:nvPr/>
        </p:nvGrpSpPr>
        <p:grpSpPr>
          <a:xfrm>
            <a:off x="314766" y="342198"/>
            <a:ext cx="11351897" cy="1418401"/>
            <a:chOff x="224051" y="1671829"/>
            <a:chExt cx="11351897" cy="1418401"/>
          </a:xfrm>
        </p:grpSpPr>
        <p:pic>
          <p:nvPicPr>
            <p:cNvPr id="13" name="Picture 2" descr="via GIPHY | Giphy, Stickers, Flowers">
              <a:extLst>
                <a:ext uri="{FF2B5EF4-FFF2-40B4-BE49-F238E27FC236}">
                  <a16:creationId xmlns:a16="http://schemas.microsoft.com/office/drawing/2014/main" id="{29410B38-3C0A-4CAE-BB7A-359EDF2EEAE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4051" y="1671829"/>
              <a:ext cx="1418401" cy="141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9FD0F9-DDE6-4D0F-B906-DC0FA5BED8F5}"/>
                </a:ext>
              </a:extLst>
            </p:cNvPr>
            <p:cNvSpPr txBox="1"/>
            <p:nvPr/>
          </p:nvSpPr>
          <p:spPr>
            <a:xfrm>
              <a:off x="1542964" y="1671829"/>
              <a:ext cx="10032984" cy="1354730"/>
            </a:xfrm>
            <a:prstGeom prst="rect">
              <a:avLst/>
            </a:prstGeom>
            <a:noFill/>
          </p:spPr>
          <p:txBody>
            <a:bodyPr wrap="square" rtlCol="0">
              <a:spAutoFit/>
            </a:bodyPr>
            <a:lstStyle/>
            <a:p>
              <a:pPr algn="ctr">
                <a:lnSpc>
                  <a:spcPct val="112000"/>
                </a:lnSpc>
              </a:pPr>
              <a:r>
                <a:rPr lang="en-US" sz="4000" b="1" dirty="0">
                  <a:solidFill>
                    <a:srgbClr val="FF000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Câu</a:t>
              </a:r>
              <a:r>
                <a:rPr lang="en-US" sz="3600" b="1" dirty="0">
                  <a:solidFill>
                    <a:srgbClr val="0070C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Vì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kiến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chờ</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đến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mặt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lặn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ngày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như</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đẹp</a:t>
              </a:r>
              <a:r>
                <a:rPr lang="en-US" sz="3600" b="1" dirty="0">
                  <a:solidFill>
                    <a:srgbClr val="FF0000"/>
                  </a:solidFill>
                  <a:latin typeface="Times New Roman" pitchFamily="18" charset="0"/>
                  <a:cs typeface="Times New Roman" pitchFamily="18" charset="0"/>
                </a:rPr>
                <a:t>?</a:t>
              </a:r>
              <a:endParaRPr lang="en-US" sz="36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A65D1B8D-05D8-4DD1-ACC7-966717B54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27809"/>
            <a:ext cx="3478406" cy="3478406"/>
          </a:xfrm>
          <a:prstGeom prst="rect">
            <a:avLst/>
          </a:prstGeom>
        </p:spPr>
      </p:pic>
      <p:sp>
        <p:nvSpPr>
          <p:cNvPr id="10" name="Rectangle 9">
            <a:extLst>
              <a:ext uri="{FF2B5EF4-FFF2-40B4-BE49-F238E27FC236}">
                <a16:creationId xmlns:a16="http://schemas.microsoft.com/office/drawing/2014/main" id="{DB29B396-3327-4A62-AE2C-928C2B0425E0}"/>
              </a:ext>
            </a:extLst>
          </p:cNvPr>
          <p:cNvSpPr/>
          <p:nvPr/>
        </p:nvSpPr>
        <p:spPr>
          <a:xfrm>
            <a:off x="1544770" y="2527843"/>
            <a:ext cx="10210801" cy="1969869"/>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nl-NL" sz="4800" b="1" dirty="0">
                <a:solidFill>
                  <a:srgbClr val="0000CC"/>
                </a:solidFill>
                <a:latin typeface="Times New Roman" pitchFamily="18" charset="0"/>
                <a:cs typeface="Times New Roman" pitchFamily="18" charset="0"/>
              </a:rPr>
              <a:t>     </a:t>
            </a:r>
            <a:r>
              <a:rPr lang="nl-NL" sz="3600" b="1" dirty="0">
                <a:solidFill>
                  <a:srgbClr val="0000CC"/>
                </a:solidFill>
                <a:latin typeface="Times New Roman" pitchFamily="18" charset="0"/>
                <a:cs typeface="Times New Roman" pitchFamily="18" charset="0"/>
              </a:rPr>
              <a:t>Bác kiến phải chờ đến khi mặt trời lặn mới trả lời câu hỏi của hai bạn vì bác muốn kiểm nghiệm qua thực tế.</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742653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1093423" y="-304800"/>
            <a:ext cx="11117542" cy="669234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28" y="993914"/>
            <a:ext cx="6168252" cy="6168252"/>
          </a:xfrm>
          <a:prstGeom prst="rect">
            <a:avLst/>
          </a:prstGeom>
        </p:spPr>
      </p:pic>
      <p:pic>
        <p:nvPicPr>
          <p:cNvPr id="6" name="Picture 5">
            <a:extLst>
              <a:ext uri="{FF2B5EF4-FFF2-40B4-BE49-F238E27FC236}">
                <a16:creationId xmlns:a16="http://schemas.microsoft.com/office/drawing/2014/main" id="{450968BD-9A22-40BE-936C-E93971D5A396}"/>
              </a:ext>
            </a:extLst>
          </p:cNvPr>
          <p:cNvPicPr>
            <a:picLocks noChangeAspect="1"/>
          </p:cNvPicPr>
          <p:nvPr/>
        </p:nvPicPr>
        <p:blipFill>
          <a:blip r:embed="rId6"/>
          <a:stretch>
            <a:fillRect/>
          </a:stretch>
        </p:blipFill>
        <p:spPr>
          <a:xfrm>
            <a:off x="1792985" y="3024548"/>
            <a:ext cx="5883150" cy="1926503"/>
          </a:xfrm>
          <a:prstGeom prst="rect">
            <a:avLst/>
          </a:prstGeom>
        </p:spPr>
      </p:pic>
      <p:pic>
        <p:nvPicPr>
          <p:cNvPr id="7" name="Picture 6">
            <a:extLst>
              <a:ext uri="{FF2B5EF4-FFF2-40B4-BE49-F238E27FC236}">
                <a16:creationId xmlns:a16="http://schemas.microsoft.com/office/drawing/2014/main" id="{0D152FAC-33C2-40B8-A31B-477B494D1E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4863" y="-1460540"/>
            <a:ext cx="2921080" cy="29210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B6B042-ED0B-443B-927F-397DD14DF2E6}"/>
              </a:ext>
            </a:extLst>
          </p:cNvPr>
          <p:cNvGrpSpPr/>
          <p:nvPr/>
        </p:nvGrpSpPr>
        <p:grpSpPr>
          <a:xfrm>
            <a:off x="314766" y="342198"/>
            <a:ext cx="11351897" cy="1418401"/>
            <a:chOff x="224051" y="1671829"/>
            <a:chExt cx="11351897" cy="1418401"/>
          </a:xfrm>
        </p:grpSpPr>
        <p:pic>
          <p:nvPicPr>
            <p:cNvPr id="13" name="Picture 2" descr="via GIPHY | Giphy, Stickers, Flowers">
              <a:extLst>
                <a:ext uri="{FF2B5EF4-FFF2-40B4-BE49-F238E27FC236}">
                  <a16:creationId xmlns:a16="http://schemas.microsoft.com/office/drawing/2014/main" id="{29410B38-3C0A-4CAE-BB7A-359EDF2EEAE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4051" y="1671829"/>
              <a:ext cx="1418401" cy="141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9FD0F9-DDE6-4D0F-B906-DC0FA5BED8F5}"/>
                </a:ext>
              </a:extLst>
            </p:cNvPr>
            <p:cNvSpPr txBox="1"/>
            <p:nvPr/>
          </p:nvSpPr>
          <p:spPr>
            <a:xfrm>
              <a:off x="1542964" y="1671829"/>
              <a:ext cx="10032984" cy="1354730"/>
            </a:xfrm>
            <a:prstGeom prst="rect">
              <a:avLst/>
            </a:prstGeom>
            <a:noFill/>
          </p:spPr>
          <p:txBody>
            <a:bodyPr wrap="square" rtlCol="0">
              <a:spAutoFit/>
            </a:bodyPr>
            <a:lstStyle/>
            <a:p>
              <a:pPr algn="ctr">
                <a:lnSpc>
                  <a:spcPct val="112000"/>
                </a:lnSpc>
              </a:pPr>
              <a:r>
                <a:rPr lang="en-US" sz="4000" b="1" dirty="0">
                  <a:solidFill>
                    <a:srgbClr val="FF000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Câu</a:t>
              </a:r>
              <a:r>
                <a:rPr lang="en-US" sz="3600" b="1" dirty="0">
                  <a:solidFill>
                    <a:srgbClr val="0070C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Đóng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vai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ngày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như</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đẹp</a:t>
              </a:r>
              <a:r>
                <a:rPr lang="en-US" sz="3600" b="1" dirty="0">
                  <a:solidFill>
                    <a:srgbClr val="FF0000"/>
                  </a:solidFill>
                  <a:latin typeface="Times New Roman" pitchFamily="18" charset="0"/>
                  <a:cs typeface="Times New Roman" pitchFamily="18" charset="0"/>
                </a:rPr>
                <a:t>.</a:t>
              </a:r>
              <a:endParaRPr lang="en-US" sz="36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3525AF3-777E-4016-9C41-6873058307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483" y="-1717807"/>
            <a:ext cx="3478406" cy="3478406"/>
          </a:xfrm>
          <a:prstGeom prst="rect">
            <a:avLst/>
          </a:prstGeom>
        </p:spPr>
      </p:pic>
      <p:pic>
        <p:nvPicPr>
          <p:cNvPr id="9" name="Picture 8">
            <a:extLst>
              <a:ext uri="{FF2B5EF4-FFF2-40B4-BE49-F238E27FC236}">
                <a16:creationId xmlns:a16="http://schemas.microsoft.com/office/drawing/2014/main" id="{A65D1B8D-05D8-4DD1-ACC7-966717B54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94" y="3878638"/>
            <a:ext cx="3478406" cy="3478406"/>
          </a:xfrm>
          <a:prstGeom prst="rect">
            <a:avLst/>
          </a:prstGeom>
        </p:spPr>
      </p:pic>
      <p:sp>
        <p:nvSpPr>
          <p:cNvPr id="10" name="Rectangle 9">
            <a:extLst>
              <a:ext uri="{FF2B5EF4-FFF2-40B4-BE49-F238E27FC236}">
                <a16:creationId xmlns:a16="http://schemas.microsoft.com/office/drawing/2014/main" id="{DB29B396-3327-4A62-AE2C-928C2B0425E0}"/>
              </a:ext>
            </a:extLst>
          </p:cNvPr>
          <p:cNvSpPr/>
          <p:nvPr/>
        </p:nvSpPr>
        <p:spPr>
          <a:xfrm>
            <a:off x="3524399" y="2356846"/>
            <a:ext cx="7919741" cy="861873"/>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nl-NL" sz="4800" b="1" dirty="0">
                <a:solidFill>
                  <a:srgbClr val="0000CC"/>
                </a:solidFill>
                <a:latin typeface="Times New Roman" pitchFamily="18" charset="0"/>
                <a:cs typeface="Times New Roman" pitchFamily="18" charset="0"/>
              </a:rPr>
              <a:t>   THẢO LUẬN NHÓM 3</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4667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B6B042-ED0B-443B-927F-397DD14DF2E6}"/>
              </a:ext>
            </a:extLst>
          </p:cNvPr>
          <p:cNvGrpSpPr/>
          <p:nvPr/>
        </p:nvGrpSpPr>
        <p:grpSpPr>
          <a:xfrm>
            <a:off x="314766" y="342198"/>
            <a:ext cx="11351897" cy="1418401"/>
            <a:chOff x="224051" y="1671829"/>
            <a:chExt cx="11351897" cy="1418401"/>
          </a:xfrm>
        </p:grpSpPr>
        <p:pic>
          <p:nvPicPr>
            <p:cNvPr id="13" name="Picture 2" descr="via GIPHY | Giphy, Stickers, Flowers">
              <a:extLst>
                <a:ext uri="{FF2B5EF4-FFF2-40B4-BE49-F238E27FC236}">
                  <a16:creationId xmlns:a16="http://schemas.microsoft.com/office/drawing/2014/main" id="{29410B38-3C0A-4CAE-BB7A-359EDF2EEAE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4051" y="1671829"/>
              <a:ext cx="1418401" cy="141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9FD0F9-DDE6-4D0F-B906-DC0FA5BED8F5}"/>
                </a:ext>
              </a:extLst>
            </p:cNvPr>
            <p:cNvSpPr txBox="1"/>
            <p:nvPr/>
          </p:nvSpPr>
          <p:spPr>
            <a:xfrm>
              <a:off x="1542964" y="1671829"/>
              <a:ext cx="10032984" cy="729623"/>
            </a:xfrm>
            <a:prstGeom prst="rect">
              <a:avLst/>
            </a:prstGeom>
            <a:noFill/>
          </p:spPr>
          <p:txBody>
            <a:bodyPr wrap="square" rtlCol="0">
              <a:spAutoFit/>
            </a:bodyPr>
            <a:lstStyle/>
            <a:p>
              <a:pPr algn="ctr">
                <a:lnSpc>
                  <a:spcPct val="112000"/>
                </a:lnSpc>
              </a:pPr>
              <a:r>
                <a:rPr lang="en-US" sz="4000" b="1" dirty="0">
                  <a:solidFill>
                    <a:srgbClr val="FF000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Câu</a:t>
              </a:r>
              <a:r>
                <a:rPr lang="en-US" sz="3600" b="1" dirty="0">
                  <a:solidFill>
                    <a:srgbClr val="0070C0"/>
                  </a:solidFill>
                  <a:latin typeface="Times New Roman" pitchFamily="18" charset="0"/>
                  <a:cs typeface="Times New Roman" pitchFamily="18" charset="0"/>
                </a:rPr>
                <a:t> 5: </a:t>
              </a:r>
              <a:r>
                <a:rPr lang="en-US" sz="3600" b="1" dirty="0">
                  <a:solidFill>
                    <a:srgbClr val="FF0000"/>
                  </a:solidFill>
                  <a:latin typeface="Times New Roman" pitchFamily="18" charset="0"/>
                  <a:cs typeface="Times New Roman" pitchFamily="18" charset="0"/>
                </a:rPr>
                <a:t>Theo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ngày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đẹp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ngày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như</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endParaRPr lang="en-US" sz="36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3525AF3-777E-4016-9C41-6873058307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483" y="-1717807"/>
            <a:ext cx="3478406" cy="3478406"/>
          </a:xfrm>
          <a:prstGeom prst="rect">
            <a:avLst/>
          </a:prstGeom>
        </p:spPr>
      </p:pic>
      <p:pic>
        <p:nvPicPr>
          <p:cNvPr id="9" name="Picture 8">
            <a:extLst>
              <a:ext uri="{FF2B5EF4-FFF2-40B4-BE49-F238E27FC236}">
                <a16:creationId xmlns:a16="http://schemas.microsoft.com/office/drawing/2014/main" id="{A65D1B8D-05D8-4DD1-ACC7-966717B54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94" y="3878638"/>
            <a:ext cx="3478406" cy="3478406"/>
          </a:xfrm>
          <a:prstGeom prst="rect">
            <a:avLst/>
          </a:prstGeom>
        </p:spPr>
      </p:pic>
      <p:sp>
        <p:nvSpPr>
          <p:cNvPr id="10" name="Rectangle 9">
            <a:extLst>
              <a:ext uri="{FF2B5EF4-FFF2-40B4-BE49-F238E27FC236}">
                <a16:creationId xmlns:a16="http://schemas.microsoft.com/office/drawing/2014/main" id="{DB29B396-3327-4A62-AE2C-928C2B0425E0}"/>
              </a:ext>
            </a:extLst>
          </p:cNvPr>
          <p:cNvSpPr/>
          <p:nvPr/>
        </p:nvSpPr>
        <p:spPr>
          <a:xfrm>
            <a:off x="1656801" y="1338751"/>
            <a:ext cx="9853328" cy="1723648"/>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nl-NL" sz="4800" b="1" dirty="0">
                <a:solidFill>
                  <a:srgbClr val="0000CC"/>
                </a:solidFill>
                <a:latin typeface="Times New Roman" pitchFamily="18" charset="0"/>
                <a:cs typeface="Times New Roman" pitchFamily="18" charset="0"/>
              </a:rPr>
              <a:t>   </a:t>
            </a:r>
            <a:r>
              <a:rPr lang="nl-NL" sz="2800" b="1" dirty="0">
                <a:solidFill>
                  <a:srgbClr val="0000CC"/>
                </a:solidFill>
                <a:latin typeface="Times New Roman" pitchFamily="18" charset="0"/>
                <a:cs typeface="Times New Roman" pitchFamily="18" charset="0"/>
              </a:rPr>
              <a:t>+ Ngày đẹp là ngày em làm được việc tốt cho ông bà, bố mẹ (xâu kim giúp bà, nấu ăn, dọn nhà giúp mẹ, làm đồ chơi cho em, ...)</a:t>
            </a:r>
            <a:endParaRPr lang="en-US" sz="2800" b="1" dirty="0">
              <a:solidFill>
                <a:srgbClr val="0000CC"/>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2E3DFD55-1465-ECD2-3624-9E01998B4512}"/>
              </a:ext>
            </a:extLst>
          </p:cNvPr>
          <p:cNvSpPr/>
          <p:nvPr/>
        </p:nvSpPr>
        <p:spPr>
          <a:xfrm>
            <a:off x="1733167" y="3016814"/>
            <a:ext cx="10009863" cy="1292761"/>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nl-NL" sz="4800" b="1" dirty="0">
                <a:solidFill>
                  <a:srgbClr val="0000CC"/>
                </a:solidFill>
                <a:latin typeface="Times New Roman" pitchFamily="18" charset="0"/>
                <a:cs typeface="Times New Roman" pitchFamily="18" charset="0"/>
              </a:rPr>
              <a:t>   </a:t>
            </a:r>
            <a:r>
              <a:rPr lang="nl-NL" sz="2800" b="1" dirty="0">
                <a:solidFill>
                  <a:srgbClr val="0000CC"/>
                </a:solidFill>
                <a:latin typeface="Times New Roman" pitchFamily="18" charset="0"/>
                <a:cs typeface="Times New Roman" pitchFamily="18" charset="0"/>
              </a:rPr>
              <a:t>+ Ngày đẹp là ngày em làm được việc tốt cho bạn bè (giúp bạn giải bài toán khó, giúp bạn làm trực nhật, ...)</a:t>
            </a:r>
            <a:endParaRPr lang="en-US"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897603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3782-9A13-4FB9-A177-C6AF632F8356}"/>
              </a:ext>
            </a:extLst>
          </p:cNvPr>
          <p:cNvSpPr>
            <a:spLocks noGrp="1"/>
          </p:cNvSpPr>
          <p:nvPr>
            <p:ph type="title"/>
          </p:nvPr>
        </p:nvSpPr>
        <p:spPr>
          <a:xfrm>
            <a:off x="405353" y="1630837"/>
            <a:ext cx="11227324" cy="3846135"/>
          </a:xfrm>
        </p:spPr>
        <p:txBody>
          <a:bodyPr/>
          <a:lstStyle/>
          <a:p>
            <a:pPr algn="just"/>
            <a:r>
              <a:rPr lang="en-US" sz="48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Bài</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đọc</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nói</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về</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cuộc</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tranh</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luận</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giữa</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châu</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chấu</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và</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giun</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đất</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về</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ngày</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đẹp</a:t>
            </a:r>
            <a:r>
              <a:rPr lang="en-US" sz="5400" dirty="0">
                <a:effectLst/>
                <a:latin typeface="Times New Roman" panose="02020603050405020304" pitchFamily="18" charset="0"/>
                <a:cs typeface="Times New Roman" panose="02020603050405020304" pitchFamily="18" charset="0"/>
              </a:rPr>
              <a:t> hay </a:t>
            </a:r>
            <a:r>
              <a:rPr lang="en-US" sz="5400" dirty="0" err="1">
                <a:effectLst/>
                <a:latin typeface="Times New Roman" panose="02020603050405020304" pitchFamily="18" charset="0"/>
                <a:cs typeface="Times New Roman" panose="02020603050405020304" pitchFamily="18" charset="0"/>
              </a:rPr>
              <a:t>không</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đẹp</a:t>
            </a:r>
            <a:r>
              <a:rPr lang="en-US" sz="5400" dirty="0">
                <a:effectLst/>
                <a:latin typeface="Times New Roman" panose="02020603050405020304" pitchFamily="18" charset="0"/>
                <a:cs typeface="Times New Roman" panose="02020603050405020304" pitchFamily="18" charset="0"/>
              </a:rPr>
              <a:t>. Qua </a:t>
            </a:r>
            <a:r>
              <a:rPr lang="en-US" sz="5400" dirty="0" err="1">
                <a:effectLst/>
                <a:latin typeface="Times New Roman" panose="02020603050405020304" pitchFamily="18" charset="0"/>
                <a:cs typeface="Times New Roman" panose="02020603050405020304" pitchFamily="18" charset="0"/>
              </a:rPr>
              <a:t>câu</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trả</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lời</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của</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bác</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kiến</a:t>
            </a:r>
            <a:r>
              <a:rPr lang="en-US" sz="5400" dirty="0">
                <a:effectLst/>
                <a:latin typeface="Times New Roman" panose="02020603050405020304" pitchFamily="18" charset="0"/>
                <a:cs typeface="Times New Roman" panose="02020603050405020304" pitchFamily="18" charset="0"/>
              </a:rPr>
              <a:t> ta </a:t>
            </a:r>
            <a:r>
              <a:rPr lang="en-US" sz="5400" dirty="0" err="1">
                <a:effectLst/>
                <a:latin typeface="Times New Roman" panose="02020603050405020304" pitchFamily="18" charset="0"/>
                <a:cs typeface="Times New Roman" panose="02020603050405020304" pitchFamily="18" charset="0"/>
              </a:rPr>
              <a:t>nhận</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ra</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những</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ngày</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vui</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vẻ</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và</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có</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ích</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là</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những</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ngày</a:t>
            </a:r>
            <a:r>
              <a:rPr lang="en-US" sz="5400" dirty="0">
                <a:effectLst/>
                <a:latin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cs typeface="Times New Roman" panose="02020603050405020304" pitchFamily="18" charset="0"/>
              </a:rPr>
              <a:t>đẹp</a:t>
            </a:r>
            <a:r>
              <a:rPr lang="en-US" sz="54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3EA4763-ADE0-7D02-C110-E02CCDDDD537}"/>
              </a:ext>
            </a:extLst>
          </p:cNvPr>
          <p:cNvSpPr txBox="1"/>
          <p:nvPr/>
        </p:nvSpPr>
        <p:spPr>
          <a:xfrm>
            <a:off x="4128940" y="0"/>
            <a:ext cx="4713402" cy="1446550"/>
          </a:xfrm>
          <a:prstGeom prst="rect">
            <a:avLst/>
          </a:prstGeom>
          <a:noFill/>
        </p:spPr>
        <p:txBody>
          <a:bodyPr wrap="square" rtlCol="0">
            <a:spAutoFit/>
          </a:bodyPr>
          <a:lstStyle/>
          <a:p>
            <a:r>
              <a:rPr lang="en-US" sz="8800" b="1" dirty="0" err="1">
                <a:solidFill>
                  <a:srgbClr val="FF0000"/>
                </a:solidFill>
                <a:effectLst>
                  <a:outerShdw blurRad="38100" dist="38100" dir="2700000" algn="tl">
                    <a:srgbClr val="000000">
                      <a:alpha val="43137"/>
                    </a:srgbClr>
                  </a:outerShdw>
                </a:effectLst>
              </a:rPr>
              <a:t>Nội</a:t>
            </a:r>
            <a:r>
              <a:rPr lang="en-US" sz="8800" b="1" dirty="0">
                <a:solidFill>
                  <a:srgbClr val="FF0000"/>
                </a:solidFill>
                <a:effectLst>
                  <a:outerShdw blurRad="38100" dist="38100" dir="2700000" algn="tl">
                    <a:srgbClr val="000000">
                      <a:alpha val="43137"/>
                    </a:srgbClr>
                  </a:outerShdw>
                </a:effectLst>
              </a:rPr>
              <a:t> dung</a:t>
            </a:r>
          </a:p>
        </p:txBody>
      </p:sp>
    </p:spTree>
    <p:extLst>
      <p:ext uri="{BB962C8B-B14F-4D97-AF65-F5344CB8AC3E}">
        <p14:creationId xmlns:p14="http://schemas.microsoft.com/office/powerpoint/2010/main" val="196571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EA4763-ADE0-7D02-C110-E02CCDDDD537}"/>
              </a:ext>
            </a:extLst>
          </p:cNvPr>
          <p:cNvSpPr txBox="1"/>
          <p:nvPr/>
        </p:nvSpPr>
        <p:spPr>
          <a:xfrm>
            <a:off x="2630079" y="2592372"/>
            <a:ext cx="8785781" cy="1446550"/>
          </a:xfrm>
          <a:prstGeom prst="rect">
            <a:avLst/>
          </a:prstGeom>
          <a:noFill/>
        </p:spPr>
        <p:txBody>
          <a:bodyPr wrap="square" rtlCol="0">
            <a:spAutoFit/>
          </a:bodyPr>
          <a:lstStyle/>
          <a:p>
            <a:r>
              <a:rPr lang="en-US" sz="8800" b="1" dirty="0">
                <a:solidFill>
                  <a:srgbClr val="FF0000"/>
                </a:solidFill>
                <a:effectLst>
                  <a:outerShdw blurRad="38100" dist="38100" dir="2700000" algn="tl">
                    <a:srgbClr val="000000">
                      <a:alpha val="43137"/>
                    </a:srgbClr>
                  </a:outerShdw>
                </a:effectLst>
              </a:rPr>
              <a:t>LUYỆN ĐỌC LẠI</a:t>
            </a:r>
          </a:p>
        </p:txBody>
      </p:sp>
    </p:spTree>
    <p:extLst>
      <p:ext uri="{BB962C8B-B14F-4D97-AF65-F5344CB8AC3E}">
        <p14:creationId xmlns:p14="http://schemas.microsoft.com/office/powerpoint/2010/main" val="745317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1D5DAB-0BE5-4009-B9BF-35BCC7ECD952}"/>
              </a:ext>
            </a:extLst>
          </p:cNvPr>
          <p:cNvSpPr>
            <a:spLocks noGrp="1"/>
          </p:cNvSpPr>
          <p:nvPr>
            <p:ph idx="1"/>
          </p:nvPr>
        </p:nvSpPr>
        <p:spPr>
          <a:xfrm>
            <a:off x="330739" y="172278"/>
            <a:ext cx="11861261" cy="7182678"/>
          </a:xfrm>
        </p:spPr>
        <p:txBody>
          <a:bodyPr/>
          <a:lstStyle/>
          <a:p>
            <a:pPr marL="0" indent="0" algn="ctr">
              <a:buNone/>
            </a:pPr>
            <a:r>
              <a:rPr lang="en-US" sz="1900" b="1" dirty="0">
                <a:latin typeface="Times New Roman" panose="02020603050405020304" pitchFamily="18" charset="0"/>
                <a:cs typeface="Times New Roman" panose="02020603050405020304" pitchFamily="18" charset="0"/>
              </a:rPr>
              <a:t>N</a:t>
            </a:r>
            <a:r>
              <a:rPr lang="vi-VN" sz="1900" b="1" dirty="0">
                <a:latin typeface="Times New Roman" panose="02020603050405020304" pitchFamily="18" charset="0"/>
                <a:cs typeface="Times New Roman" panose="02020603050405020304" pitchFamily="18" charset="0"/>
              </a:rPr>
              <a:t>GÀY NHƯ THẾ NÀO LÀ ĐẸP?</a:t>
            </a:r>
            <a:endParaRPr lang="vi-VN" sz="1900" dirty="0">
              <a:latin typeface="Times New Roman" panose="02020603050405020304" pitchFamily="18" charset="0"/>
              <a:cs typeface="Times New Roman" panose="02020603050405020304" pitchFamily="18" charset="0"/>
            </a:endParaRP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Châu chấu nhảy lên gò, chìa cái lưng màu xanh ra phơi nắng. Nó búng chân tanh tách, cọ giũa đôi càng:</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Một ngày tuyệt đẹp!</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Thật khó chịu! – Giun đất thốt lên, cố rúc đầu sâu thêm vào lớp đất khô.</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Thế là thế nào? – Châu chấu nhảy lên. – Trên trời không một gợn mây, mặt trời tỏa nắng huy hoàng.</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Không! Mưa bụi và những vũng nước đục, đó mới là một ngày tuyệt đẹp! – Giun đất cãi lại.</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Châu chấu không đồng ý với giun đất. Chúng quyết định đi hỏi. Vừa hay lúc đó, kiến tha nhành thông đi qua, dừng lại nghỉ. Châu chấu hỏi kiến:</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Bác kiến ơi, bác hãy nói giúp xem hôm nay là một ngày tuyệt đẹp hay đáng ghét?</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Kiến lau mồ hôi, ngẫm nghĩ một lát rồi nói:</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Tôi sẽ trả lời câu hỏi của bạn sau khi mặt trời lặn nhé!</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Mặt trời lặn, chúng đi đến tổ kiến.</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Hôm nay là ngày thế nào hả bác kiến đáng kính?</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Hôm này là một ngày tuyệt đẹp! Tôi đã làm việc rất tốt và bây giờ có thể nghỉ ngơi thoải mái. </a:t>
            </a:r>
            <a:br>
              <a:rPr lang="vi-VN" sz="1900" dirty="0">
                <a:latin typeface="Times New Roman" panose="02020603050405020304" pitchFamily="18" charset="0"/>
                <a:cs typeface="Times New Roman" panose="02020603050405020304" pitchFamily="18" charset="0"/>
              </a:rPr>
            </a:br>
            <a:br>
              <a:rPr lang="vi-VN" sz="1800" dirty="0"/>
            </a:br>
            <a:endParaRPr lang="en-US" sz="1800" dirty="0"/>
          </a:p>
        </p:txBody>
      </p:sp>
    </p:spTree>
    <p:extLst>
      <p:ext uri="{BB962C8B-B14F-4D97-AF65-F5344CB8AC3E}">
        <p14:creationId xmlns:p14="http://schemas.microsoft.com/office/powerpoint/2010/main" val="2908680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3782-9A13-4FB9-A177-C6AF632F8356}"/>
              </a:ext>
            </a:extLst>
          </p:cNvPr>
          <p:cNvSpPr>
            <a:spLocks noGrp="1"/>
          </p:cNvSpPr>
          <p:nvPr>
            <p:ph type="title"/>
          </p:nvPr>
        </p:nvSpPr>
        <p:spPr>
          <a:xfrm>
            <a:off x="325953" y="1885361"/>
            <a:ext cx="11709778" cy="3421930"/>
          </a:xfrm>
        </p:spPr>
        <p:txBody>
          <a:bodyPr/>
          <a:lstStyle/>
          <a:p>
            <a:pPr algn="just"/>
            <a:r>
              <a:rPr lang="en-US" sz="80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Đọc</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rõ</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ràng</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diễn</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cảm</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Đọc</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lời</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đối</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thoại</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của</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các</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nhân</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vật</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phù</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hợp</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với</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ngữ</a:t>
            </a:r>
            <a:r>
              <a:rPr lang="en-US" sz="7200" dirty="0">
                <a:effectLst/>
                <a:latin typeface="Times New Roman" panose="02020603050405020304" pitchFamily="18" charset="0"/>
                <a:cs typeface="Times New Roman" panose="02020603050405020304" pitchFamily="18" charset="0"/>
              </a:rPr>
              <a:t> </a:t>
            </a:r>
            <a:r>
              <a:rPr lang="en-US" sz="7200" dirty="0" err="1">
                <a:effectLst/>
                <a:latin typeface="Times New Roman" panose="02020603050405020304" pitchFamily="18" charset="0"/>
                <a:cs typeface="Times New Roman" panose="02020603050405020304" pitchFamily="18" charset="0"/>
              </a:rPr>
              <a:t>điệu</a:t>
            </a:r>
            <a:r>
              <a:rPr lang="en-US" sz="7200" dirty="0">
                <a:effectLst/>
                <a:latin typeface="Times New Roman" panose="02020603050405020304" pitchFamily="18" charset="0"/>
                <a:cs typeface="Times New Roman" panose="02020603050405020304" pitchFamily="18" charset="0"/>
              </a:rPr>
              <a:t>.</a:t>
            </a:r>
            <a:endParaRPr lang="en-US" sz="7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3EA4763-ADE0-7D02-C110-E02CCDDDD537}"/>
              </a:ext>
            </a:extLst>
          </p:cNvPr>
          <p:cNvSpPr txBox="1"/>
          <p:nvPr/>
        </p:nvSpPr>
        <p:spPr>
          <a:xfrm>
            <a:off x="3261675" y="179109"/>
            <a:ext cx="6193410" cy="1446550"/>
          </a:xfrm>
          <a:prstGeom prst="rect">
            <a:avLst/>
          </a:prstGeom>
          <a:noFill/>
        </p:spPr>
        <p:txBody>
          <a:bodyPr wrap="square" rtlCol="0">
            <a:spAutoFit/>
          </a:bodyPr>
          <a:lstStyle/>
          <a:p>
            <a:r>
              <a:rPr lang="en-US" sz="8800" b="1" dirty="0">
                <a:solidFill>
                  <a:srgbClr val="FF0000"/>
                </a:solidFill>
                <a:effectLst>
                  <a:outerShdw blurRad="38100" dist="38100" dir="2700000" algn="tl">
                    <a:srgbClr val="000000">
                      <a:alpha val="43137"/>
                    </a:srgbClr>
                  </a:outerShdw>
                </a:effectLst>
              </a:rPr>
              <a:t>GIỌNG ĐỌC</a:t>
            </a:r>
          </a:p>
        </p:txBody>
      </p:sp>
    </p:spTree>
    <p:extLst>
      <p:ext uri="{BB962C8B-B14F-4D97-AF65-F5344CB8AC3E}">
        <p14:creationId xmlns:p14="http://schemas.microsoft.com/office/powerpoint/2010/main" val="2562195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882977" y="386499"/>
            <a:ext cx="10426044" cy="5486476"/>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0426044"/>
                          <a:gd name="connsiteY0" fmla="*/ 799370 h 3962771"/>
                          <a:gd name="connsiteX1" fmla="*/ 931004 w 10426044"/>
                          <a:gd name="connsiteY1" fmla="*/ 0 h 3962771"/>
                          <a:gd name="connsiteX2" fmla="*/ 2087148 w 10426044"/>
                          <a:gd name="connsiteY2" fmla="*/ 0 h 3962771"/>
                          <a:gd name="connsiteX3" fmla="*/ 3243294 w 10426044"/>
                          <a:gd name="connsiteY3" fmla="*/ 0 h 3962771"/>
                          <a:gd name="connsiteX4" fmla="*/ 4056877 w 10426044"/>
                          <a:gd name="connsiteY4" fmla="*/ 0 h 3962771"/>
                          <a:gd name="connsiteX5" fmla="*/ 4956100 w 10426044"/>
                          <a:gd name="connsiteY5" fmla="*/ 0 h 3962771"/>
                          <a:gd name="connsiteX6" fmla="*/ 6197885 w 10426044"/>
                          <a:gd name="connsiteY6" fmla="*/ 0 h 3962771"/>
                          <a:gd name="connsiteX7" fmla="*/ 7011469 w 10426044"/>
                          <a:gd name="connsiteY7" fmla="*/ 0 h 3962771"/>
                          <a:gd name="connsiteX8" fmla="*/ 7825053 w 10426044"/>
                          <a:gd name="connsiteY8" fmla="*/ 0 h 3962771"/>
                          <a:gd name="connsiteX9" fmla="*/ 9495039 w 10426044"/>
                          <a:gd name="connsiteY9" fmla="*/ 0 h 3962771"/>
                          <a:gd name="connsiteX10" fmla="*/ 10426044 w 10426044"/>
                          <a:gd name="connsiteY10" fmla="*/ 799370 h 3962771"/>
                          <a:gd name="connsiteX11" fmla="*/ 10426044 w 10426044"/>
                          <a:gd name="connsiteY11" fmla="*/ 1516459 h 3962771"/>
                          <a:gd name="connsiteX12" fmla="*/ 10426044 w 10426044"/>
                          <a:gd name="connsiteY12" fmla="*/ 2351750 h 3962771"/>
                          <a:gd name="connsiteX13" fmla="*/ 10426044 w 10426044"/>
                          <a:gd name="connsiteY13" fmla="*/ 3163400 h 3962771"/>
                          <a:gd name="connsiteX14" fmla="*/ 9495039 w 10426044"/>
                          <a:gd name="connsiteY14" fmla="*/ 3962771 h 3962771"/>
                          <a:gd name="connsiteX15" fmla="*/ 8595816 w 10426044"/>
                          <a:gd name="connsiteY15" fmla="*/ 3962771 h 3962771"/>
                          <a:gd name="connsiteX16" fmla="*/ 7610950 w 10426044"/>
                          <a:gd name="connsiteY16" fmla="*/ 3962771 h 3962771"/>
                          <a:gd name="connsiteX17" fmla="*/ 6626087 w 10426044"/>
                          <a:gd name="connsiteY17" fmla="*/ 3962771 h 3962771"/>
                          <a:gd name="connsiteX18" fmla="*/ 5812505 w 10426044"/>
                          <a:gd name="connsiteY18" fmla="*/ 3962771 h 3962771"/>
                          <a:gd name="connsiteX19" fmla="*/ 4827641 w 10426044"/>
                          <a:gd name="connsiteY19" fmla="*/ 3962771 h 3962771"/>
                          <a:gd name="connsiteX20" fmla="*/ 3928416 w 10426044"/>
                          <a:gd name="connsiteY20" fmla="*/ 3962771 h 3962771"/>
                          <a:gd name="connsiteX21" fmla="*/ 3114832 w 10426044"/>
                          <a:gd name="connsiteY21" fmla="*/ 3962771 h 3962771"/>
                          <a:gd name="connsiteX22" fmla="*/ 1873047 w 10426044"/>
                          <a:gd name="connsiteY22" fmla="*/ 3962771 h 3962771"/>
                          <a:gd name="connsiteX23" fmla="*/ 931004 w 10426044"/>
                          <a:gd name="connsiteY23" fmla="*/ 3962771 h 3962771"/>
                          <a:gd name="connsiteX24" fmla="*/ 0 w 10426044"/>
                          <a:gd name="connsiteY24" fmla="*/ 3163400 h 3962771"/>
                          <a:gd name="connsiteX25" fmla="*/ 0 w 10426044"/>
                          <a:gd name="connsiteY25" fmla="*/ 2375390 h 3962771"/>
                          <a:gd name="connsiteX26" fmla="*/ 0 w 10426044"/>
                          <a:gd name="connsiteY26" fmla="*/ 1611020 h 3962771"/>
                          <a:gd name="connsiteX27" fmla="*/ 0 w 10426044"/>
                          <a:gd name="connsiteY27" fmla="*/ 799370 h 3962771"/>
                          <a:gd name="connsiteX0" fmla="*/ 0 w 10426044"/>
                          <a:gd name="connsiteY0" fmla="*/ 799370 h 3962771"/>
                          <a:gd name="connsiteX1" fmla="*/ 931004 w 10426044"/>
                          <a:gd name="connsiteY1" fmla="*/ 0 h 3962771"/>
                          <a:gd name="connsiteX2" fmla="*/ 2087148 w 10426044"/>
                          <a:gd name="connsiteY2" fmla="*/ 0 h 3962771"/>
                          <a:gd name="connsiteX3" fmla="*/ 2986373 w 10426044"/>
                          <a:gd name="connsiteY3" fmla="*/ 0 h 3962771"/>
                          <a:gd name="connsiteX4" fmla="*/ 3885596 w 10426044"/>
                          <a:gd name="connsiteY4" fmla="*/ 0 h 3962771"/>
                          <a:gd name="connsiteX5" fmla="*/ 5041741 w 10426044"/>
                          <a:gd name="connsiteY5" fmla="*/ 0 h 3962771"/>
                          <a:gd name="connsiteX6" fmla="*/ 6026605 w 10426044"/>
                          <a:gd name="connsiteY6" fmla="*/ 0 h 3962771"/>
                          <a:gd name="connsiteX7" fmla="*/ 7268390 w 10426044"/>
                          <a:gd name="connsiteY7" fmla="*/ 0 h 3962771"/>
                          <a:gd name="connsiteX8" fmla="*/ 8510175 w 10426044"/>
                          <a:gd name="connsiteY8" fmla="*/ 0 h 3962771"/>
                          <a:gd name="connsiteX9" fmla="*/ 9495039 w 10426044"/>
                          <a:gd name="connsiteY9" fmla="*/ 0 h 3962771"/>
                          <a:gd name="connsiteX10" fmla="*/ 10426044 w 10426044"/>
                          <a:gd name="connsiteY10" fmla="*/ 799370 h 3962771"/>
                          <a:gd name="connsiteX11" fmla="*/ 10426044 w 10426044"/>
                          <a:gd name="connsiteY11" fmla="*/ 1587380 h 3962771"/>
                          <a:gd name="connsiteX12" fmla="*/ 10426044 w 10426044"/>
                          <a:gd name="connsiteY12" fmla="*/ 2375390 h 3962771"/>
                          <a:gd name="connsiteX13" fmla="*/ 10426044 w 10426044"/>
                          <a:gd name="connsiteY13" fmla="*/ 3163400 h 3962771"/>
                          <a:gd name="connsiteX14" fmla="*/ 9495039 w 10426044"/>
                          <a:gd name="connsiteY14" fmla="*/ 3962771 h 3962771"/>
                          <a:gd name="connsiteX15" fmla="*/ 8338895 w 10426044"/>
                          <a:gd name="connsiteY15" fmla="*/ 3962771 h 3962771"/>
                          <a:gd name="connsiteX16" fmla="*/ 7354031 w 10426044"/>
                          <a:gd name="connsiteY16" fmla="*/ 3962771 h 3962771"/>
                          <a:gd name="connsiteX17" fmla="*/ 6369166 w 10426044"/>
                          <a:gd name="connsiteY17" fmla="*/ 3962771 h 3962771"/>
                          <a:gd name="connsiteX18" fmla="*/ 5127381 w 10426044"/>
                          <a:gd name="connsiteY18" fmla="*/ 3962771 h 3962771"/>
                          <a:gd name="connsiteX19" fmla="*/ 3971237 w 10426044"/>
                          <a:gd name="connsiteY19" fmla="*/ 3962771 h 3962771"/>
                          <a:gd name="connsiteX20" fmla="*/ 2986373 w 10426044"/>
                          <a:gd name="connsiteY20" fmla="*/ 3962771 h 3962771"/>
                          <a:gd name="connsiteX21" fmla="*/ 2087148 w 10426044"/>
                          <a:gd name="connsiteY21" fmla="*/ 3962771 h 3962771"/>
                          <a:gd name="connsiteX22" fmla="*/ 931004 w 10426044"/>
                          <a:gd name="connsiteY22" fmla="*/ 3962771 h 3962771"/>
                          <a:gd name="connsiteX23" fmla="*/ 0 w 10426044"/>
                          <a:gd name="connsiteY23" fmla="*/ 3163400 h 3962771"/>
                          <a:gd name="connsiteX24" fmla="*/ 0 w 10426044"/>
                          <a:gd name="connsiteY24" fmla="*/ 2328110 h 3962771"/>
                          <a:gd name="connsiteX25" fmla="*/ 0 w 10426044"/>
                          <a:gd name="connsiteY25" fmla="*/ 1492818 h 3962771"/>
                          <a:gd name="connsiteX26" fmla="*/ 0 w 10426044"/>
                          <a:gd name="connsiteY26" fmla="*/ 799370 h 396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26044" h="3962771" fill="none" extrusionOk="0">
                            <a:moveTo>
                              <a:pt x="0" y="799370"/>
                            </a:moveTo>
                            <a:cubicBezTo>
                              <a:pt x="-96778" y="329636"/>
                              <a:pt x="438398" y="110268"/>
                              <a:pt x="931004" y="0"/>
                            </a:cubicBezTo>
                            <a:cubicBezTo>
                              <a:pt x="1401583" y="7840"/>
                              <a:pt x="1737863" y="38354"/>
                              <a:pt x="2087148" y="0"/>
                            </a:cubicBezTo>
                            <a:cubicBezTo>
                              <a:pt x="2447788" y="-6051"/>
                              <a:pt x="2868024" y="81638"/>
                              <a:pt x="3243294" y="0"/>
                            </a:cubicBezTo>
                            <a:cubicBezTo>
                              <a:pt x="3687486" y="-31269"/>
                              <a:pt x="3688813" y="-27545"/>
                              <a:pt x="4056877" y="0"/>
                            </a:cubicBezTo>
                            <a:cubicBezTo>
                              <a:pt x="4414301" y="21703"/>
                              <a:pt x="4777497" y="-43150"/>
                              <a:pt x="4956100" y="0"/>
                            </a:cubicBezTo>
                            <a:cubicBezTo>
                              <a:pt x="5121903" y="-36125"/>
                              <a:pt x="5552775" y="65532"/>
                              <a:pt x="6197885" y="0"/>
                            </a:cubicBezTo>
                            <a:cubicBezTo>
                              <a:pt x="6824283" y="23797"/>
                              <a:pt x="6569120" y="33403"/>
                              <a:pt x="7011469" y="0"/>
                            </a:cubicBezTo>
                            <a:cubicBezTo>
                              <a:pt x="7392753" y="-37053"/>
                              <a:pt x="7559631" y="-22909"/>
                              <a:pt x="7825053" y="0"/>
                            </a:cubicBezTo>
                            <a:cubicBezTo>
                              <a:pt x="7984524" y="65819"/>
                              <a:pt x="9054489" y="19852"/>
                              <a:pt x="9495039" y="0"/>
                            </a:cubicBezTo>
                            <a:cubicBezTo>
                              <a:pt x="9887689" y="40868"/>
                              <a:pt x="10530698" y="264480"/>
                              <a:pt x="10426044" y="799370"/>
                            </a:cubicBezTo>
                            <a:cubicBezTo>
                              <a:pt x="10438321" y="1128125"/>
                              <a:pt x="10455363" y="1284954"/>
                              <a:pt x="10426044" y="1516459"/>
                            </a:cubicBezTo>
                            <a:cubicBezTo>
                              <a:pt x="10391421" y="1672317"/>
                              <a:pt x="10385541" y="2016075"/>
                              <a:pt x="10426044" y="2351750"/>
                            </a:cubicBezTo>
                            <a:cubicBezTo>
                              <a:pt x="10414711" y="2683737"/>
                              <a:pt x="10472232" y="2763461"/>
                              <a:pt x="10426044" y="3163400"/>
                            </a:cubicBezTo>
                            <a:cubicBezTo>
                              <a:pt x="10499550" y="3620787"/>
                              <a:pt x="9939285" y="4094235"/>
                              <a:pt x="9495039" y="3962771"/>
                            </a:cubicBezTo>
                            <a:cubicBezTo>
                              <a:pt x="9237399" y="3960460"/>
                              <a:pt x="8951777" y="3932733"/>
                              <a:pt x="8595816" y="3962771"/>
                            </a:cubicBezTo>
                            <a:cubicBezTo>
                              <a:pt x="8207677" y="3906662"/>
                              <a:pt x="7988171" y="3988607"/>
                              <a:pt x="7610950" y="3962771"/>
                            </a:cubicBezTo>
                            <a:cubicBezTo>
                              <a:pt x="7235184" y="3930326"/>
                              <a:pt x="7092590" y="3945294"/>
                              <a:pt x="6626087" y="3962771"/>
                            </a:cubicBezTo>
                            <a:cubicBezTo>
                              <a:pt x="6162310" y="3984735"/>
                              <a:pt x="6183651" y="3989420"/>
                              <a:pt x="5812505" y="3962771"/>
                            </a:cubicBezTo>
                            <a:cubicBezTo>
                              <a:pt x="5466421" y="3974056"/>
                              <a:pt x="5172492" y="4000905"/>
                              <a:pt x="4827641" y="3962771"/>
                            </a:cubicBezTo>
                            <a:cubicBezTo>
                              <a:pt x="4477462" y="3905841"/>
                              <a:pt x="4346850" y="4010721"/>
                              <a:pt x="3928416" y="3962771"/>
                            </a:cubicBezTo>
                            <a:cubicBezTo>
                              <a:pt x="3512865" y="3928963"/>
                              <a:pt x="3460073" y="3990630"/>
                              <a:pt x="3114832" y="3962771"/>
                            </a:cubicBezTo>
                            <a:cubicBezTo>
                              <a:pt x="2804594" y="3914422"/>
                              <a:pt x="2265188" y="3902251"/>
                              <a:pt x="1873047" y="3962771"/>
                            </a:cubicBezTo>
                            <a:cubicBezTo>
                              <a:pt x="1476702" y="3877052"/>
                              <a:pt x="1176086" y="3934061"/>
                              <a:pt x="931004" y="3962771"/>
                            </a:cubicBezTo>
                            <a:cubicBezTo>
                              <a:pt x="407082" y="3930762"/>
                              <a:pt x="129535" y="3547361"/>
                              <a:pt x="0" y="3163400"/>
                            </a:cubicBezTo>
                            <a:cubicBezTo>
                              <a:pt x="18136" y="3000098"/>
                              <a:pt x="56385" y="2581527"/>
                              <a:pt x="0" y="2375390"/>
                            </a:cubicBezTo>
                            <a:cubicBezTo>
                              <a:pt x="-34691" y="2181643"/>
                              <a:pt x="-60250" y="1771520"/>
                              <a:pt x="0" y="1611020"/>
                            </a:cubicBezTo>
                            <a:cubicBezTo>
                              <a:pt x="6996" y="1519954"/>
                              <a:pt x="-58864" y="1067441"/>
                              <a:pt x="0" y="799370"/>
                            </a:cubicBezTo>
                            <a:close/>
                          </a:path>
                          <a:path w="10426044" h="3962771" stroke="0" extrusionOk="0">
                            <a:moveTo>
                              <a:pt x="0" y="799370"/>
                            </a:moveTo>
                            <a:cubicBezTo>
                              <a:pt x="62640" y="406562"/>
                              <a:pt x="477133" y="126102"/>
                              <a:pt x="931004" y="0"/>
                            </a:cubicBezTo>
                            <a:cubicBezTo>
                              <a:pt x="1410854" y="4225"/>
                              <a:pt x="1557854" y="42270"/>
                              <a:pt x="2087148" y="0"/>
                            </a:cubicBezTo>
                            <a:cubicBezTo>
                              <a:pt x="2582218" y="977"/>
                              <a:pt x="2787233" y="-20210"/>
                              <a:pt x="2986373" y="0"/>
                            </a:cubicBezTo>
                            <a:cubicBezTo>
                              <a:pt x="3180339" y="10521"/>
                              <a:pt x="3652859" y="-51951"/>
                              <a:pt x="3885596" y="0"/>
                            </a:cubicBezTo>
                            <a:cubicBezTo>
                              <a:pt x="4174710" y="-11731"/>
                              <a:pt x="4741592" y="54850"/>
                              <a:pt x="5041741" y="0"/>
                            </a:cubicBezTo>
                            <a:cubicBezTo>
                              <a:pt x="5353300" y="-19486"/>
                              <a:pt x="5759789" y="-45789"/>
                              <a:pt x="6026605" y="0"/>
                            </a:cubicBezTo>
                            <a:cubicBezTo>
                              <a:pt x="6281941" y="-6114"/>
                              <a:pt x="6959624" y="28371"/>
                              <a:pt x="7268390" y="0"/>
                            </a:cubicBezTo>
                            <a:cubicBezTo>
                              <a:pt x="7622192" y="-31614"/>
                              <a:pt x="7916244" y="-52720"/>
                              <a:pt x="8510175" y="0"/>
                            </a:cubicBezTo>
                            <a:cubicBezTo>
                              <a:pt x="9056767" y="70564"/>
                              <a:pt x="9262576" y="8380"/>
                              <a:pt x="9495039" y="0"/>
                            </a:cubicBezTo>
                            <a:cubicBezTo>
                              <a:pt x="9994399" y="-98997"/>
                              <a:pt x="10386700" y="288705"/>
                              <a:pt x="10426044" y="799370"/>
                            </a:cubicBezTo>
                            <a:cubicBezTo>
                              <a:pt x="10446921" y="1032914"/>
                              <a:pt x="10400173" y="1275183"/>
                              <a:pt x="10426044" y="1587380"/>
                            </a:cubicBezTo>
                            <a:cubicBezTo>
                              <a:pt x="10469715" y="1885720"/>
                              <a:pt x="10486344" y="2030618"/>
                              <a:pt x="10426044" y="2375390"/>
                            </a:cubicBezTo>
                            <a:cubicBezTo>
                              <a:pt x="10390664" y="2701150"/>
                              <a:pt x="10367468" y="2790630"/>
                              <a:pt x="10426044" y="3163400"/>
                            </a:cubicBezTo>
                            <a:cubicBezTo>
                              <a:pt x="10565650" y="3656018"/>
                              <a:pt x="10040485" y="4035786"/>
                              <a:pt x="9495039" y="3962771"/>
                            </a:cubicBezTo>
                            <a:cubicBezTo>
                              <a:pt x="9095770" y="3997691"/>
                              <a:pt x="8844809" y="4035712"/>
                              <a:pt x="8338895" y="3962771"/>
                            </a:cubicBezTo>
                            <a:cubicBezTo>
                              <a:pt x="7794949" y="3901077"/>
                              <a:pt x="7647087" y="3993453"/>
                              <a:pt x="7354031" y="3962771"/>
                            </a:cubicBezTo>
                            <a:cubicBezTo>
                              <a:pt x="7032558" y="3989297"/>
                              <a:pt x="6816344" y="3979485"/>
                              <a:pt x="6369166" y="3962771"/>
                            </a:cubicBezTo>
                            <a:cubicBezTo>
                              <a:pt x="6024263" y="3966702"/>
                              <a:pt x="5564586" y="4025355"/>
                              <a:pt x="5127381" y="3962771"/>
                            </a:cubicBezTo>
                            <a:cubicBezTo>
                              <a:pt x="4700494" y="3900832"/>
                              <a:pt x="4241334" y="3919024"/>
                              <a:pt x="3971237" y="3962771"/>
                            </a:cubicBezTo>
                            <a:cubicBezTo>
                              <a:pt x="3742775" y="4004027"/>
                              <a:pt x="3438050" y="3962305"/>
                              <a:pt x="2986373" y="3962771"/>
                            </a:cubicBezTo>
                            <a:cubicBezTo>
                              <a:pt x="2503800" y="3920572"/>
                              <a:pt x="2364719" y="3956424"/>
                              <a:pt x="2087148" y="3962771"/>
                            </a:cubicBezTo>
                            <a:cubicBezTo>
                              <a:pt x="1815595" y="3999085"/>
                              <a:pt x="1207992" y="3986005"/>
                              <a:pt x="931004" y="3962771"/>
                            </a:cubicBezTo>
                            <a:cubicBezTo>
                              <a:pt x="511753" y="3921187"/>
                              <a:pt x="22481" y="3528847"/>
                              <a:pt x="0" y="3163400"/>
                            </a:cubicBezTo>
                            <a:cubicBezTo>
                              <a:pt x="37933" y="2757306"/>
                              <a:pt x="17293" y="2596074"/>
                              <a:pt x="0" y="2328110"/>
                            </a:cubicBezTo>
                            <a:cubicBezTo>
                              <a:pt x="-9572" y="2011862"/>
                              <a:pt x="6179" y="1892993"/>
                              <a:pt x="0" y="1492818"/>
                            </a:cubicBezTo>
                            <a:cubicBezTo>
                              <a:pt x="-30903" y="1104995"/>
                              <a:pt x="-8157" y="1038377"/>
                              <a:pt x="0" y="799370"/>
                            </a:cubicBezTo>
                            <a:close/>
                          </a:path>
                          <a:path w="10426044" h="3962771" fill="none" stroke="0" extrusionOk="0">
                            <a:moveTo>
                              <a:pt x="0" y="799370"/>
                            </a:moveTo>
                            <a:cubicBezTo>
                              <a:pt x="-45462" y="475942"/>
                              <a:pt x="486372" y="130745"/>
                              <a:pt x="931004" y="0"/>
                            </a:cubicBezTo>
                            <a:cubicBezTo>
                              <a:pt x="1343518" y="33196"/>
                              <a:pt x="1726380" y="38276"/>
                              <a:pt x="2087148" y="0"/>
                            </a:cubicBezTo>
                            <a:cubicBezTo>
                              <a:pt x="2478329" y="-53914"/>
                              <a:pt x="2758703" y="47285"/>
                              <a:pt x="3243294" y="0"/>
                            </a:cubicBezTo>
                            <a:cubicBezTo>
                              <a:pt x="3687518" y="-31365"/>
                              <a:pt x="3689101" y="-27508"/>
                              <a:pt x="4056877" y="0"/>
                            </a:cubicBezTo>
                            <a:cubicBezTo>
                              <a:pt x="4460372" y="18004"/>
                              <a:pt x="4759010" y="-63177"/>
                              <a:pt x="4956100" y="0"/>
                            </a:cubicBezTo>
                            <a:cubicBezTo>
                              <a:pt x="5176372" y="10815"/>
                              <a:pt x="5561571" y="19903"/>
                              <a:pt x="6197885" y="0"/>
                            </a:cubicBezTo>
                            <a:cubicBezTo>
                              <a:pt x="6816472" y="-8969"/>
                              <a:pt x="6620268" y="25753"/>
                              <a:pt x="7011469" y="0"/>
                            </a:cubicBezTo>
                            <a:cubicBezTo>
                              <a:pt x="7380208" y="-13735"/>
                              <a:pt x="7538791" y="-9067"/>
                              <a:pt x="7825053" y="0"/>
                            </a:cubicBezTo>
                            <a:cubicBezTo>
                              <a:pt x="8006641" y="-7181"/>
                              <a:pt x="9022381" y="30511"/>
                              <a:pt x="9495039" y="0"/>
                            </a:cubicBezTo>
                            <a:cubicBezTo>
                              <a:pt x="9925172" y="-27482"/>
                              <a:pt x="10559840" y="293362"/>
                              <a:pt x="10426044" y="799370"/>
                            </a:cubicBezTo>
                            <a:cubicBezTo>
                              <a:pt x="10405012" y="1137673"/>
                              <a:pt x="10424507" y="1302096"/>
                              <a:pt x="10426044" y="1516459"/>
                            </a:cubicBezTo>
                            <a:cubicBezTo>
                              <a:pt x="10418203" y="1705119"/>
                              <a:pt x="10422222" y="2043560"/>
                              <a:pt x="10426044" y="2351750"/>
                            </a:cubicBezTo>
                            <a:cubicBezTo>
                              <a:pt x="10443973" y="2673410"/>
                              <a:pt x="10457574" y="2793286"/>
                              <a:pt x="10426044" y="3163400"/>
                            </a:cubicBezTo>
                            <a:cubicBezTo>
                              <a:pt x="10473580" y="3627794"/>
                              <a:pt x="10001901" y="3947013"/>
                              <a:pt x="9495039" y="3962771"/>
                            </a:cubicBezTo>
                            <a:cubicBezTo>
                              <a:pt x="9243598" y="3968322"/>
                              <a:pt x="8945913" y="3946290"/>
                              <a:pt x="8595816" y="3962771"/>
                            </a:cubicBezTo>
                            <a:cubicBezTo>
                              <a:pt x="8229965" y="3963138"/>
                              <a:pt x="7970328" y="3961128"/>
                              <a:pt x="7610950" y="3962771"/>
                            </a:cubicBezTo>
                            <a:cubicBezTo>
                              <a:pt x="7244177" y="3948017"/>
                              <a:pt x="7104031" y="3935767"/>
                              <a:pt x="6626087" y="3962771"/>
                            </a:cubicBezTo>
                            <a:cubicBezTo>
                              <a:pt x="6165221" y="3987983"/>
                              <a:pt x="6183975" y="3991492"/>
                              <a:pt x="5812505" y="3962771"/>
                            </a:cubicBezTo>
                            <a:cubicBezTo>
                              <a:pt x="5466924" y="3983178"/>
                              <a:pt x="5142217" y="3971194"/>
                              <a:pt x="4827641" y="3962771"/>
                            </a:cubicBezTo>
                            <a:cubicBezTo>
                              <a:pt x="4458179" y="3959353"/>
                              <a:pt x="4363649" y="4018848"/>
                              <a:pt x="3928416" y="3962771"/>
                            </a:cubicBezTo>
                            <a:cubicBezTo>
                              <a:pt x="3500945" y="3934513"/>
                              <a:pt x="3471535" y="3975088"/>
                              <a:pt x="3114832" y="3962771"/>
                            </a:cubicBezTo>
                            <a:cubicBezTo>
                              <a:pt x="2736222" y="3848623"/>
                              <a:pt x="2332320" y="4049169"/>
                              <a:pt x="1873047" y="3962771"/>
                            </a:cubicBezTo>
                            <a:cubicBezTo>
                              <a:pt x="1396708" y="3950811"/>
                              <a:pt x="1149966" y="3936533"/>
                              <a:pt x="931004" y="3962771"/>
                            </a:cubicBezTo>
                            <a:cubicBezTo>
                              <a:pt x="419113" y="3979903"/>
                              <a:pt x="10711" y="3644032"/>
                              <a:pt x="0" y="3163400"/>
                            </a:cubicBezTo>
                            <a:cubicBezTo>
                              <a:pt x="23298" y="2972529"/>
                              <a:pt x="7104" y="2553175"/>
                              <a:pt x="0" y="2375390"/>
                            </a:cubicBezTo>
                            <a:cubicBezTo>
                              <a:pt x="-1441" y="2183746"/>
                              <a:pt x="-29172" y="1778251"/>
                              <a:pt x="0" y="1611020"/>
                            </a:cubicBezTo>
                            <a:cubicBezTo>
                              <a:pt x="45048" y="1436341"/>
                              <a:pt x="32824" y="1086030"/>
                              <a:pt x="0" y="7993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7"/>
          <a:stretch>
            <a:fillRect/>
          </a:stretch>
        </p:blipFill>
        <p:spPr>
          <a:xfrm>
            <a:off x="1414285" y="-83326"/>
            <a:ext cx="9230144" cy="1225402"/>
          </a:xfrm>
          <a:prstGeom prst="rect">
            <a:avLst/>
          </a:prstGeom>
        </p:spPr>
      </p:pic>
      <p:sp>
        <p:nvSpPr>
          <p:cNvPr id="2" name="TextBox 1">
            <a:extLst>
              <a:ext uri="{FF2B5EF4-FFF2-40B4-BE49-F238E27FC236}">
                <a16:creationId xmlns:a16="http://schemas.microsoft.com/office/drawing/2014/main" id="{07398DCD-4086-927F-4060-F6E253023D54}"/>
              </a:ext>
            </a:extLst>
          </p:cNvPr>
          <p:cNvSpPr txBox="1"/>
          <p:nvPr/>
        </p:nvSpPr>
        <p:spPr>
          <a:xfrm>
            <a:off x="1187777" y="2894029"/>
            <a:ext cx="9879291" cy="954107"/>
          </a:xfrm>
          <a:prstGeom prst="rect">
            <a:avLst/>
          </a:prstGeom>
          <a:noFill/>
        </p:spPr>
        <p:txBody>
          <a:bodyPr wrap="square" rtlCol="0">
            <a:spAutoFit/>
          </a:bodyPr>
          <a:lstStyle/>
          <a:p>
            <a:r>
              <a:rPr lang="en-US" sz="2800" dirty="0">
                <a:solidFill>
                  <a:srgbClr val="FF0000"/>
                </a:solidFill>
              </a:rPr>
              <a:t>1.</a:t>
            </a:r>
            <a:r>
              <a:rPr lang="en-US" sz="2800" dirty="0"/>
              <a:t> </a:t>
            </a:r>
            <a:r>
              <a:rPr lang="en-US" sz="2800" b="1" dirty="0" err="1">
                <a:effectLst/>
                <a:latin typeface="Times New Roman" panose="02020603050405020304" pitchFamily="18" charset="0"/>
                <a:cs typeface="Times New Roman" panose="02020603050405020304" pitchFamily="18" charset="0"/>
              </a:rPr>
              <a:t>Đọc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rõ</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ràng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diễn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hiện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xúc</a:t>
            </a:r>
            <a:r>
              <a:rPr lang="en-US" sz="2800" b="1" dirty="0">
                <a:effectLst/>
                <a:latin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cao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giọng</a:t>
            </a:r>
            <a:r>
              <a:rPr lang="en-US" sz="2800" b="1" dirty="0">
                <a:effectLst/>
                <a:latin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cs typeface="Times New Roman" panose="02020603050405020304" pitchFamily="18" charset="0"/>
              </a:rPr>
              <a:t>cuối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mỗi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hỏi</a:t>
            </a:r>
            <a:r>
              <a:rPr lang="en-US" sz="2800" b="1" dirty="0">
                <a:effectLst/>
                <a:latin typeface="Times New Roman" panose="02020603050405020304" pitchFamily="18" charset="0"/>
                <a:cs typeface="Times New Roman" panose="02020603050405020304" pitchFamily="18" charset="0"/>
              </a:rPr>
              <a:t>. </a:t>
            </a:r>
            <a:r>
              <a:rPr lang="en-US" sz="2800" b="1" dirty="0"/>
              <a:t> </a:t>
            </a:r>
          </a:p>
        </p:txBody>
      </p:sp>
      <p:sp>
        <p:nvSpPr>
          <p:cNvPr id="4" name="TextBox 3">
            <a:extLst>
              <a:ext uri="{FF2B5EF4-FFF2-40B4-BE49-F238E27FC236}">
                <a16:creationId xmlns:a16="http://schemas.microsoft.com/office/drawing/2014/main" id="{688982BB-913E-67D2-62BE-D89F90207D07}"/>
              </a:ext>
            </a:extLst>
          </p:cNvPr>
          <p:cNvSpPr txBox="1"/>
          <p:nvPr/>
        </p:nvSpPr>
        <p:spPr>
          <a:xfrm>
            <a:off x="1187777" y="3970875"/>
            <a:ext cx="9643621" cy="523220"/>
          </a:xfrm>
          <a:prstGeom prst="rect">
            <a:avLst/>
          </a:prstGeom>
          <a:noFill/>
        </p:spPr>
        <p:txBody>
          <a:bodyPr wrap="square" rtlCol="0">
            <a:spAutoFit/>
          </a:bodyPr>
          <a:lstStyle/>
          <a:p>
            <a:r>
              <a:rPr lang="en-US" sz="2800" dirty="0">
                <a:solidFill>
                  <a:srgbClr val="FF0000"/>
                </a:solidFill>
              </a:rPr>
              <a:t>2.</a:t>
            </a:r>
            <a:r>
              <a:rPr lang="en-US" sz="2800" dirty="0"/>
              <a:t> </a:t>
            </a:r>
            <a:r>
              <a:rPr lang="en-US" sz="2800" b="1" dirty="0" err="1">
                <a:effectLst/>
                <a:latin typeface="Times New Roman" panose="02020603050405020304" pitchFamily="18" charset="0"/>
                <a:cs typeface="Times New Roman" panose="02020603050405020304" pitchFamily="18" charset="0"/>
              </a:rPr>
              <a:t>Đọc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lời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đối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thoại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nhân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phù</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với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ngữ</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điệu</a:t>
            </a:r>
            <a:r>
              <a:rPr lang="en-US" sz="2800" b="1" dirty="0">
                <a:effectLst/>
                <a:latin typeface="Times New Roman" panose="02020603050405020304" pitchFamily="18" charset="0"/>
                <a:cs typeface="Times New Roman" panose="02020603050405020304" pitchFamily="18" charset="0"/>
              </a:rPr>
              <a:t>.</a:t>
            </a:r>
            <a:endParaRPr lang="en-US" sz="2800" b="1" dirty="0"/>
          </a:p>
        </p:txBody>
      </p:sp>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9119" y="1376996"/>
            <a:ext cx="9924448" cy="2062103"/>
          </a:xfrm>
          <a:prstGeom prst="rect">
            <a:avLst/>
          </a:prstGeom>
        </p:spPr>
        <p:txBody>
          <a:bodyPr wrap="square">
            <a:spAutoFit/>
          </a:bodyPr>
          <a:lstStyle/>
          <a:p>
            <a:pPr defTabSz="684520" eaLnBrk="0" fontAlgn="base" hangingPunct="0">
              <a:spcBef>
                <a:spcPct val="0"/>
              </a:spcBef>
              <a:spcAft>
                <a:spcPct val="0"/>
              </a:spcAft>
            </a:pPr>
            <a:r>
              <a:rPr lang="en-US" sz="4000" b="1" dirty="0" err="1">
                <a:solidFill>
                  <a:srgbClr val="0070C0"/>
                </a:solidFill>
                <a:latin typeface="Times New Roman" pitchFamily="18" charset="0"/>
                <a:cs typeface="Times New Roman" pitchFamily="18" charset="0"/>
              </a:rPr>
              <a:t>Nói</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và</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nghe</a:t>
            </a:r>
            <a:endParaRPr lang="en-US" sz="4000" b="1" dirty="0">
              <a:solidFill>
                <a:srgbClr val="0070C0"/>
              </a:solidFill>
              <a:latin typeface="Times New Roman" pitchFamily="18" charset="0"/>
              <a:cs typeface="Times New Roman" pitchFamily="18" charset="0"/>
            </a:endParaRPr>
          </a:p>
          <a:p>
            <a:pPr defTabSz="684520" eaLnBrk="0" fontAlgn="base" hangingPunct="0">
              <a:spcBef>
                <a:spcPct val="0"/>
              </a:spcBef>
              <a:spcAft>
                <a:spcPct val="0"/>
              </a:spcAft>
            </a:pPr>
            <a:r>
              <a:rPr lang="en-US" sz="4000" b="1" dirty="0">
                <a:solidFill>
                  <a:srgbClr val="FF0000"/>
                </a:solidFill>
                <a:latin typeface="Times New Roman" pitchFamily="18" charset="0"/>
                <a:cs typeface="Times New Roman" pitchFamily="18" charset="0"/>
              </a:rPr>
              <a:t>       </a:t>
            </a:r>
          </a:p>
          <a:p>
            <a:pPr defTabSz="684520" eaLnBrk="0" fontAlgn="base" hangingPunct="0">
              <a:spcBef>
                <a:spcPct val="0"/>
              </a:spcBef>
              <a:spcAft>
                <a:spcPct val="0"/>
              </a:spcAft>
            </a:pPr>
            <a:r>
              <a:rPr lang="en-US" sz="4800" b="1" dirty="0">
                <a:solidFill>
                  <a:srgbClr val="FF0000"/>
                </a:solidFill>
                <a:latin typeface="Times New Roman" pitchFamily="18" charset="0"/>
                <a:cs typeface="Times New Roman" pitchFamily="18" charset="0"/>
              </a:rPr>
              <a:t>NGÀY NHƯ THẾ NÀO LÀ ĐẸP?</a:t>
            </a:r>
          </a:p>
        </p:txBody>
      </p:sp>
      <p:sp>
        <p:nvSpPr>
          <p:cNvPr id="2" name="AutoShape 2" descr="Top 10 bài văn mẫu kể về kỳ nghỉ hè của em - Bài viết hay"/>
          <p:cNvSpPr>
            <a:spLocks noChangeAspect="1" noChangeArrowheads="1"/>
          </p:cNvSpPr>
          <p:nvPr/>
        </p:nvSpPr>
        <p:spPr bwMode="auto">
          <a:xfrm>
            <a:off x="116532" y="-99382"/>
            <a:ext cx="228310" cy="2280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61" tIns="34231" rIns="68461" bIns="34231" numCol="1" anchor="t" anchorCtr="0" compatLnSpc="1">
            <a:prstTxWarp prst="textNoShape">
              <a:avLst/>
            </a:prstTxWarp>
          </a:bodyPr>
          <a:lstStyle/>
          <a:p>
            <a:pPr defTabSz="684520" eaLnBrk="0" fontAlgn="base" hangingPunct="0">
              <a:spcBef>
                <a:spcPct val="0"/>
              </a:spcBef>
              <a:spcAft>
                <a:spcPct val="0"/>
              </a:spcAft>
            </a:pPr>
            <a:endParaRPr lang="en-US" sz="1348">
              <a:solidFill>
                <a:srgbClr val="000000"/>
              </a:solidFill>
              <a:latin typeface="Arial" charset="0"/>
            </a:endParaRPr>
          </a:p>
        </p:txBody>
      </p:sp>
      <p:sp>
        <p:nvSpPr>
          <p:cNvPr id="3" name="AutoShape 4" descr="Top 10 bài văn mẫu kể về kỳ nghỉ hè của em - Bài viết hay"/>
          <p:cNvSpPr>
            <a:spLocks noChangeAspect="1" noChangeArrowheads="1"/>
          </p:cNvSpPr>
          <p:nvPr/>
        </p:nvSpPr>
        <p:spPr bwMode="auto">
          <a:xfrm>
            <a:off x="230688" y="14629"/>
            <a:ext cx="228310" cy="2280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61" tIns="34231" rIns="68461" bIns="34231" numCol="1" anchor="t" anchorCtr="0" compatLnSpc="1">
            <a:prstTxWarp prst="textNoShape">
              <a:avLst/>
            </a:prstTxWarp>
          </a:bodyPr>
          <a:lstStyle/>
          <a:p>
            <a:pPr defTabSz="684520" eaLnBrk="0" fontAlgn="base" hangingPunct="0">
              <a:spcBef>
                <a:spcPct val="0"/>
              </a:spcBef>
              <a:spcAft>
                <a:spcPct val="0"/>
              </a:spcAft>
            </a:pPr>
            <a:endParaRPr lang="en-US" sz="1348">
              <a:solidFill>
                <a:srgbClr val="000000"/>
              </a:solidFill>
              <a:latin typeface="Arial" charset="0"/>
            </a:endParaRPr>
          </a:p>
        </p:txBody>
      </p:sp>
    </p:spTree>
    <p:extLst>
      <p:ext uri="{BB962C8B-B14F-4D97-AF65-F5344CB8AC3E}">
        <p14:creationId xmlns:p14="http://schemas.microsoft.com/office/powerpoint/2010/main" val="2317508529"/>
      </p:ext>
    </p:extLst>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grpSp>
        <p:nvGrpSpPr>
          <p:cNvPr id="15" name="组合 9">
            <a:extLst>
              <a:ext uri="{FF2B5EF4-FFF2-40B4-BE49-F238E27FC236}">
                <a16:creationId xmlns:a16="http://schemas.microsoft.com/office/drawing/2014/main" id="{2CA2CD7E-E524-41F3-A80F-BDC4A99181D5}"/>
              </a:ext>
            </a:extLst>
          </p:cNvPr>
          <p:cNvGrpSpPr/>
          <p:nvPr/>
        </p:nvGrpSpPr>
        <p:grpSpPr>
          <a:xfrm>
            <a:off x="1510916" y="659876"/>
            <a:ext cx="8444638" cy="1024164"/>
            <a:chOff x="4064069" y="228560"/>
            <a:chExt cx="3788240" cy="1125565"/>
          </a:xfrm>
        </p:grpSpPr>
        <p:pic>
          <p:nvPicPr>
            <p:cNvPr id="16" name="图形 1">
              <a:extLst>
                <a:ext uri="{FF2B5EF4-FFF2-40B4-BE49-F238E27FC236}">
                  <a16:creationId xmlns:a16="http://schemas.microsoft.com/office/drawing/2014/main" id="{B97A3DC6-0406-40A3-BE6E-1227B4358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7983" y="228560"/>
              <a:ext cx="3354326" cy="1033905"/>
            </a:xfrm>
            <a:prstGeom prst="rect">
              <a:avLst/>
            </a:prstGeom>
            <a:effectLst>
              <a:outerShdw blurRad="63500" sx="102000" sy="102000" algn="ctr" rotWithShape="0">
                <a:prstClr val="black">
                  <a:alpha val="40000"/>
                </a:prstClr>
              </a:outerShdw>
            </a:effectLst>
          </p:spPr>
        </p:pic>
        <p:pic>
          <p:nvPicPr>
            <p:cNvPr id="17" name="图片 2">
              <a:extLst>
                <a:ext uri="{FF2B5EF4-FFF2-40B4-BE49-F238E27FC236}">
                  <a16:creationId xmlns:a16="http://schemas.microsoft.com/office/drawing/2014/main" id="{F7FBD224-33D1-48A7-B0FF-E449290E603E}"/>
                </a:ext>
              </a:extLst>
            </p:cNvPr>
            <p:cNvPicPr>
              <a:picLocks noChangeAspect="1"/>
            </p:cNvPicPr>
            <p:nvPr/>
          </p:nvPicPr>
          <p:blipFill>
            <a:blip r:embed="rId5"/>
            <a:stretch>
              <a:fillRect/>
            </a:stretch>
          </p:blipFill>
          <p:spPr>
            <a:xfrm>
              <a:off x="4064069" y="334402"/>
              <a:ext cx="589959" cy="1019723"/>
            </a:xfrm>
            <a:prstGeom prst="rect">
              <a:avLst/>
            </a:prstGeom>
          </p:spPr>
        </p:pic>
        <p:sp>
          <p:nvSpPr>
            <p:cNvPr id="18" name="文本框 4">
              <a:extLst>
                <a:ext uri="{FF2B5EF4-FFF2-40B4-BE49-F238E27FC236}">
                  <a16:creationId xmlns:a16="http://schemas.microsoft.com/office/drawing/2014/main" id="{C84CC594-07CF-4347-90B0-A384E9A14CE5}"/>
                </a:ext>
              </a:extLst>
            </p:cNvPr>
            <p:cNvSpPr txBox="1"/>
            <p:nvPr/>
          </p:nvSpPr>
          <p:spPr>
            <a:xfrm>
              <a:off x="4654028" y="349392"/>
              <a:ext cx="2953675" cy="569086"/>
            </a:xfrm>
            <a:prstGeom prst="rect">
              <a:avLst/>
            </a:prstGeom>
            <a:noFill/>
          </p:spPr>
          <p:txBody>
            <a:bodyPr wrap="square" rtlCol="0">
              <a:spAutoFit/>
            </a:bodyPr>
            <a:lstStyle/>
            <a:p>
              <a:pPr algn="ctr" defTabSz="1219170">
                <a:buClr>
                  <a:srgbClr val="000000"/>
                </a:buClr>
              </a:pPr>
              <a:r>
                <a:rPr lang="en-US" altLang="zh-CN" sz="4800" b="1" kern="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Arial"/>
                </a:rPr>
                <a:t>YÊU CẦU CẦN ĐẠT</a:t>
              </a:r>
              <a:endParaRPr lang="zh-CN" altLang="en-US" sz="4800" b="1" kern="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0" name="Rectangle: Rounded Corners 8">
            <a:extLst>
              <a:ext uri="{FF2B5EF4-FFF2-40B4-BE49-F238E27FC236}">
                <a16:creationId xmlns:a16="http://schemas.microsoft.com/office/drawing/2014/main" id="{A31C0A31-A8C6-4428-8BFC-B0AB4F8F8A73}"/>
              </a:ext>
            </a:extLst>
          </p:cNvPr>
          <p:cNvSpPr/>
          <p:nvPr/>
        </p:nvSpPr>
        <p:spPr>
          <a:xfrm>
            <a:off x="469596" y="2186557"/>
            <a:ext cx="11252808" cy="1729918"/>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Biết</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về</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sự</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từng</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US" sz="40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1" name="Rectangle: Rounded Corners 9">
            <a:extLst>
              <a:ext uri="{FF2B5EF4-FFF2-40B4-BE49-F238E27FC236}">
                <a16:creationId xmlns:a16="http://schemas.microsoft.com/office/drawing/2014/main" id="{D53EA539-9DCC-4014-B0CA-BF8D8EF567EE}"/>
              </a:ext>
            </a:extLst>
          </p:cNvPr>
          <p:cNvSpPr/>
          <p:nvPr/>
        </p:nvSpPr>
        <p:spPr>
          <a:xfrm>
            <a:off x="469596" y="4228533"/>
            <a:ext cx="11252808" cy="1659433"/>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en-US" sz="4000" kern="0" dirty="0">
                <a:solidFill>
                  <a:srgbClr val="000000"/>
                </a:solidFill>
                <a:latin typeface="+mj-lt"/>
                <a:ea typeface="Arial-Rounded" panose="020B0500000000000000" pitchFamily="34" charset="0"/>
                <a:cs typeface="Arial-Rounded" panose="020B0500000000000000" pitchFamily="34" charset="0"/>
                <a:sym typeface="Arial"/>
              </a:rPr>
              <a:t>2</a:t>
            </a:r>
            <a:r>
              <a:rPr lang="vi-VN" sz="4000" kern="0" dirty="0">
                <a:solidFill>
                  <a:srgbClr val="000000"/>
                </a:solidFill>
                <a:latin typeface="+mj-lt"/>
                <a:ea typeface="Arial-Rounded" panose="020B0500000000000000" pitchFamily="34" charset="0"/>
                <a:cs typeface="Arial-Rounded" panose="020B0500000000000000" pitchFamily="34"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Kể</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lại</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từng</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câu</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chuyện</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i="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Ngày</a:t>
            </a:r>
            <a:r>
              <a:rPr lang="en-US" sz="4000" b="1" i="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i="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như</a:t>
            </a:r>
            <a:r>
              <a:rPr lang="en-US" sz="4000" b="1" i="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i="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thế</a:t>
            </a:r>
            <a:r>
              <a:rPr lang="en-US" sz="4000" b="1" i="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i="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nào</a:t>
            </a:r>
            <a:r>
              <a:rPr lang="en-US" sz="4000" b="1" i="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i="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là</a:t>
            </a:r>
            <a:r>
              <a:rPr lang="en-US" sz="4000" b="1" i="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i="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đẹp</a:t>
            </a:r>
            <a:r>
              <a:rPr lang="en-US" sz="4000" b="1" i="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US" sz="40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82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250" fill="hold"/>
                                        <p:tgtEl>
                                          <p:spTgt spid="15"/>
                                        </p:tgtEl>
                                        <p:attrNameLst>
                                          <p:attrName>ppt_w</p:attrName>
                                        </p:attrNameLst>
                                      </p:cBhvr>
                                      <p:tavLst>
                                        <p:tav tm="0">
                                          <p:val>
                                            <p:fltVal val="0"/>
                                          </p:val>
                                        </p:tav>
                                        <p:tav tm="100000">
                                          <p:val>
                                            <p:strVal val="#ppt_w"/>
                                          </p:val>
                                        </p:tav>
                                      </p:tavLst>
                                    </p:anim>
                                    <p:anim calcmode="lin" valueType="num">
                                      <p:cBhvr>
                                        <p:cTn id="8" dur="125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878" t="32332" r="29003" b="10576"/>
          <a:stretch/>
        </p:blipFill>
        <p:spPr>
          <a:xfrm>
            <a:off x="553574" y="1465920"/>
            <a:ext cx="11033949" cy="5080654"/>
          </a:xfrm>
          <a:prstGeom prst="rect">
            <a:avLst/>
          </a:prstGeom>
        </p:spPr>
      </p:pic>
      <p:grpSp>
        <p:nvGrpSpPr>
          <p:cNvPr id="5" name="Group 4"/>
          <p:cNvGrpSpPr/>
          <p:nvPr/>
        </p:nvGrpSpPr>
        <p:grpSpPr>
          <a:xfrm>
            <a:off x="2165256" y="255207"/>
            <a:ext cx="9133761" cy="507190"/>
            <a:chOff x="1508918" y="1888664"/>
            <a:chExt cx="11097737" cy="1136079"/>
          </a:xfrm>
        </p:grpSpPr>
        <p:sp>
          <p:nvSpPr>
            <p:cNvPr id="10" name="Rectangle 9"/>
            <p:cNvSpPr/>
            <p:nvPr/>
          </p:nvSpPr>
          <p:spPr>
            <a:xfrm>
              <a:off x="1508918" y="1888664"/>
              <a:ext cx="11097737" cy="1136079"/>
            </a:xfrm>
            <a:prstGeom prst="rect">
              <a:avLst/>
            </a:prstGeom>
          </p:spPr>
          <p:txBody>
            <a:bodyPr wrap="square">
              <a:spAutoFit/>
            </a:bodyPr>
            <a:lstStyle/>
            <a:p>
              <a:pPr defTabSz="684520" eaLnBrk="0" fontAlgn="base" hangingPunct="0">
                <a:spcBef>
                  <a:spcPct val="0"/>
                </a:spcBef>
                <a:spcAft>
                  <a:spcPct val="0"/>
                </a:spcAft>
              </a:pPr>
              <a:r>
                <a:rPr lang="en-US" sz="2696" b="1" dirty="0" err="1">
                  <a:solidFill>
                    <a:srgbClr val="FF0000"/>
                  </a:solidFill>
                  <a:latin typeface="Times New Roman" pitchFamily="18" charset="0"/>
                  <a:cs typeface="Times New Roman" pitchFamily="18" charset="0"/>
                </a:rPr>
                <a:t>Nói</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và</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nghe</a:t>
              </a:r>
              <a:r>
                <a:rPr lang="en-US" sz="2696" b="1" dirty="0">
                  <a:solidFill>
                    <a:srgbClr val="FF0000"/>
                  </a:solidFill>
                  <a:latin typeface="Times New Roman" pitchFamily="18" charset="0"/>
                  <a:cs typeface="Times New Roman" pitchFamily="18" charset="0"/>
                </a:rPr>
                <a:t>.        NGÀY NHƯ THẾ NÀO LÀ ĐẸP?</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53574" y="958772"/>
            <a:ext cx="8696383" cy="507148"/>
          </a:xfrm>
          <a:prstGeom prst="rect">
            <a:avLst/>
          </a:prstGeom>
        </p:spPr>
        <p:txBody>
          <a:bodyPr wrap="square" lIns="91397" tIns="45699" rIns="91397" bIns="45699">
            <a:spAutoFit/>
          </a:bodyPr>
          <a:lstStyle/>
          <a:p>
            <a:r>
              <a:rPr lang="en-US" sz="2696" b="1" i="1" dirty="0">
                <a:solidFill>
                  <a:srgbClr val="0000CC"/>
                </a:solidFill>
                <a:latin typeface="Times New Roman" pitchFamily="18" charset="0"/>
                <a:cs typeface="Times New Roman" pitchFamily="18" charset="0"/>
              </a:rPr>
              <a:t>1. </a:t>
            </a:r>
            <a:r>
              <a:rPr lang="nl-NL" sz="2696" b="1" i="1" dirty="0">
                <a:solidFill>
                  <a:srgbClr val="0000CC"/>
                </a:solidFill>
                <a:latin typeface="Times New Roman" panose="02020603050405020304" pitchFamily="18" charset="0"/>
                <a:cs typeface="Times New Roman" panose="02020603050405020304" pitchFamily="18" charset="0"/>
              </a:rPr>
              <a:t>Nói về sự việc trong từng tranh. </a:t>
            </a:r>
            <a:endParaRPr lang="en-US" sz="2696" i="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16532" y="-99382"/>
            <a:ext cx="228310" cy="2280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61" tIns="34231" rIns="68461" bIns="34231" numCol="1" anchor="t" anchorCtr="0" compatLnSpc="1">
            <a:prstTxWarp prst="textNoShape">
              <a:avLst/>
            </a:prstTxWarp>
          </a:bodyPr>
          <a:lstStyle/>
          <a:p>
            <a:pPr defTabSz="684520" eaLnBrk="0" fontAlgn="base" hangingPunct="0">
              <a:spcBef>
                <a:spcPct val="0"/>
              </a:spcBef>
              <a:spcAft>
                <a:spcPct val="0"/>
              </a:spcAft>
            </a:pPr>
            <a:endParaRPr lang="en-US" sz="1348">
              <a:solidFill>
                <a:srgbClr val="000000"/>
              </a:solidFill>
              <a:latin typeface="Arial" charset="0"/>
            </a:endParaRPr>
          </a:p>
        </p:txBody>
      </p:sp>
      <p:sp>
        <p:nvSpPr>
          <p:cNvPr id="3" name="AutoShape 4" descr="Top 10 bài văn mẫu kể về kỳ nghỉ hè của em - Bài viết hay"/>
          <p:cNvSpPr>
            <a:spLocks noChangeAspect="1" noChangeArrowheads="1"/>
          </p:cNvSpPr>
          <p:nvPr/>
        </p:nvSpPr>
        <p:spPr bwMode="auto">
          <a:xfrm>
            <a:off x="230688" y="14629"/>
            <a:ext cx="228310" cy="2280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61" tIns="34231" rIns="68461" bIns="34231" numCol="1" anchor="t" anchorCtr="0" compatLnSpc="1">
            <a:prstTxWarp prst="textNoShape">
              <a:avLst/>
            </a:prstTxWarp>
          </a:bodyPr>
          <a:lstStyle/>
          <a:p>
            <a:pPr defTabSz="684520" eaLnBrk="0" fontAlgn="base" hangingPunct="0">
              <a:spcBef>
                <a:spcPct val="0"/>
              </a:spcBef>
              <a:spcAft>
                <a:spcPct val="0"/>
              </a:spcAft>
            </a:pPr>
            <a:endParaRPr lang="en-US" sz="1348">
              <a:solidFill>
                <a:srgbClr val="000000"/>
              </a:solidFill>
              <a:latin typeface="Arial" charset="0"/>
            </a:endParaRPr>
          </a:p>
        </p:txBody>
      </p:sp>
    </p:spTree>
    <p:extLst>
      <p:ext uri="{BB962C8B-B14F-4D97-AF65-F5344CB8AC3E}">
        <p14:creationId xmlns:p14="http://schemas.microsoft.com/office/powerpoint/2010/main" val="15031467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1125"/>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4015" y="1896869"/>
            <a:ext cx="7944583"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4378664" y="2330411"/>
            <a:ext cx="7215283" cy="646331"/>
          </a:xfrm>
          <a:prstGeom prst="rect">
            <a:avLst/>
          </a:prstGeom>
          <a:noFill/>
        </p:spPr>
        <p:txBody>
          <a:bodyPr wrap="square">
            <a:spAutoFit/>
          </a:bodyPr>
          <a:lstStyle/>
          <a:p>
            <a:pPr lvl="0" algn="just"/>
            <a:r>
              <a:rPr lang="en-US" sz="3600" b="1" dirty="0" err="1">
                <a:solidFill>
                  <a:srgbClr val="000000"/>
                </a:solidFill>
              </a:rPr>
              <a:t>Kể</a:t>
            </a:r>
            <a:r>
              <a:rPr lang="en-US" sz="3600" b="1" dirty="0">
                <a:solidFill>
                  <a:srgbClr val="000000"/>
                </a:solidFill>
              </a:rPr>
              <a:t> </a:t>
            </a:r>
            <a:r>
              <a:rPr lang="en-US" sz="3600" b="1" dirty="0" err="1">
                <a:solidFill>
                  <a:srgbClr val="000000"/>
                </a:solidFill>
              </a:rPr>
              <a:t>lại</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ngày</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cảm</a:t>
            </a:r>
            <a:r>
              <a:rPr lang="en-US" sz="3600" b="1" dirty="0">
                <a:solidFill>
                  <a:srgbClr val="000000"/>
                </a:solidFill>
              </a:rPr>
              <a:t> </a:t>
            </a:r>
            <a:r>
              <a:rPr lang="en-US" sz="3600" b="1" dirty="0" err="1">
                <a:solidFill>
                  <a:srgbClr val="000000"/>
                </a:solidFill>
              </a:rPr>
              <a:t>thấy</a:t>
            </a:r>
            <a:r>
              <a:rPr lang="en-US" sz="3600" b="1" dirty="0">
                <a:solidFill>
                  <a:srgbClr val="000000"/>
                </a:solidFill>
              </a:rPr>
              <a:t> </a:t>
            </a:r>
            <a:r>
              <a:rPr lang="en-US" sz="3600" b="1" dirty="0" err="1">
                <a:solidFill>
                  <a:srgbClr val="000000"/>
                </a:solidFill>
              </a:rPr>
              <a:t>rất</a:t>
            </a:r>
            <a:r>
              <a:rPr lang="en-US" sz="3600" b="1" dirty="0">
                <a:solidFill>
                  <a:srgbClr val="000000"/>
                </a:solidFill>
              </a:rPr>
              <a:t> </a:t>
            </a:r>
            <a:r>
              <a:rPr lang="en-US" sz="3600" b="1" dirty="0" err="1">
                <a:solidFill>
                  <a:srgbClr val="000000"/>
                </a:solidFill>
              </a:rPr>
              <a:t>vui</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par>
                                <p:cTn id="22" presetID="16" presetClass="entr" presetSubtype="2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39968" y="419425"/>
            <a:ext cx="9133761" cy="507190"/>
            <a:chOff x="1508918" y="1888664"/>
            <a:chExt cx="11097737" cy="1136079"/>
          </a:xfrm>
        </p:grpSpPr>
        <p:sp>
          <p:nvSpPr>
            <p:cNvPr id="10" name="Rectangle 9"/>
            <p:cNvSpPr/>
            <p:nvPr/>
          </p:nvSpPr>
          <p:spPr>
            <a:xfrm>
              <a:off x="1508918" y="1888664"/>
              <a:ext cx="11097737" cy="1136079"/>
            </a:xfrm>
            <a:prstGeom prst="rect">
              <a:avLst/>
            </a:prstGeom>
          </p:spPr>
          <p:txBody>
            <a:bodyPr wrap="square">
              <a:spAutoFit/>
            </a:bodyPr>
            <a:lstStyle/>
            <a:p>
              <a:pPr defTabSz="684520" eaLnBrk="0" fontAlgn="base" hangingPunct="0">
                <a:spcBef>
                  <a:spcPct val="0"/>
                </a:spcBef>
                <a:spcAft>
                  <a:spcPct val="0"/>
                </a:spcAft>
              </a:pPr>
              <a:r>
                <a:rPr lang="en-US" sz="2696" b="1" dirty="0" err="1">
                  <a:solidFill>
                    <a:srgbClr val="FF0000"/>
                  </a:solidFill>
                  <a:latin typeface="Times New Roman" pitchFamily="18" charset="0"/>
                  <a:cs typeface="Times New Roman" pitchFamily="18" charset="0"/>
                </a:rPr>
                <a:t>Nói</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và</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nghe</a:t>
              </a:r>
              <a:r>
                <a:rPr lang="en-US" sz="2696" b="1" dirty="0">
                  <a:solidFill>
                    <a:srgbClr val="FF0000"/>
                  </a:solidFill>
                  <a:latin typeface="Times New Roman" pitchFamily="18" charset="0"/>
                  <a:cs typeface="Times New Roman" pitchFamily="18" charset="0"/>
                </a:rPr>
                <a:t>.        NGÀY NHƯ THẾ NÀO LÀ ĐẸP?</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16532" y="-99382"/>
            <a:ext cx="228310" cy="2280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61" tIns="34231" rIns="68461" bIns="34231" numCol="1" anchor="t" anchorCtr="0" compatLnSpc="1">
            <a:prstTxWarp prst="textNoShape">
              <a:avLst/>
            </a:prstTxWarp>
          </a:bodyPr>
          <a:lstStyle/>
          <a:p>
            <a:pPr defTabSz="684520" eaLnBrk="0" fontAlgn="base" hangingPunct="0">
              <a:spcBef>
                <a:spcPct val="0"/>
              </a:spcBef>
              <a:spcAft>
                <a:spcPct val="0"/>
              </a:spcAft>
            </a:pPr>
            <a:endParaRPr lang="en-US" sz="1348">
              <a:solidFill>
                <a:srgbClr val="000000"/>
              </a:solidFill>
              <a:latin typeface="Arial" charset="0"/>
            </a:endParaRPr>
          </a:p>
        </p:txBody>
      </p:sp>
      <p:sp>
        <p:nvSpPr>
          <p:cNvPr id="3" name="AutoShape 4" descr="Top 10 bài văn mẫu kể về kỳ nghỉ hè của em - Bài viết hay"/>
          <p:cNvSpPr>
            <a:spLocks noChangeAspect="1" noChangeArrowheads="1"/>
          </p:cNvSpPr>
          <p:nvPr/>
        </p:nvSpPr>
        <p:spPr bwMode="auto">
          <a:xfrm>
            <a:off x="230688" y="14629"/>
            <a:ext cx="228310" cy="2280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61" tIns="34231" rIns="68461" bIns="34231" numCol="1" anchor="t" anchorCtr="0" compatLnSpc="1">
            <a:prstTxWarp prst="textNoShape">
              <a:avLst/>
            </a:prstTxWarp>
          </a:bodyPr>
          <a:lstStyle/>
          <a:p>
            <a:pPr defTabSz="684520" eaLnBrk="0" fontAlgn="base" hangingPunct="0">
              <a:spcBef>
                <a:spcPct val="0"/>
              </a:spcBef>
              <a:spcAft>
                <a:spcPct val="0"/>
              </a:spcAft>
            </a:pPr>
            <a:endParaRPr lang="en-US" sz="1348">
              <a:solidFill>
                <a:srgbClr val="000000"/>
              </a:solidFill>
              <a:latin typeface="Arial" charset="0"/>
            </a:endParaRPr>
          </a:p>
        </p:txBody>
      </p:sp>
      <p:sp>
        <p:nvSpPr>
          <p:cNvPr id="19" name="Rectangle 18"/>
          <p:cNvSpPr/>
          <p:nvPr/>
        </p:nvSpPr>
        <p:spPr>
          <a:xfrm>
            <a:off x="627150" y="1410986"/>
            <a:ext cx="2625635" cy="523178"/>
          </a:xfrm>
          <a:prstGeom prst="rect">
            <a:avLst/>
          </a:prstGeom>
        </p:spPr>
        <p:txBody>
          <a:bodyPr wrap="square" lIns="91397" tIns="45699" rIns="91397" bIns="45699">
            <a:spAutoFit/>
          </a:bodyPr>
          <a:lstStyle/>
          <a:p>
            <a:r>
              <a:rPr lang="en-US" sz="2800" b="1" i="1" dirty="0">
                <a:solidFill>
                  <a:srgbClr val="0000CC"/>
                </a:solidFill>
                <a:latin typeface="Times New Roman" pitchFamily="18" charset="0"/>
                <a:cs typeface="Times New Roman" pitchFamily="18" charset="0"/>
              </a:rPr>
              <a:t>Nghe </a:t>
            </a:r>
            <a:r>
              <a:rPr lang="en-US" sz="2800" b="1" i="1" dirty="0" err="1">
                <a:solidFill>
                  <a:srgbClr val="0000CC"/>
                </a:solidFill>
                <a:latin typeface="Times New Roman" pitchFamily="18" charset="0"/>
                <a:cs typeface="Times New Roman" pitchFamily="18" charset="0"/>
              </a:rPr>
              <a:t>kể</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chuyện</a:t>
            </a:r>
            <a:endParaRPr lang="en-US" sz="2800" b="1" i="1" dirty="0">
              <a:solidFill>
                <a:srgbClr val="0000CC"/>
              </a:solidFill>
              <a:latin typeface="Times New Roman" panose="02020603050405020304" pitchFamily="18" charset="0"/>
              <a:cs typeface="Times New Roman" panose="02020603050405020304" pitchFamily="18" charset="0"/>
            </a:endParaRPr>
          </a:p>
        </p:txBody>
      </p:sp>
      <p:pic>
        <p:nvPicPr>
          <p:cNvPr id="6" name="Ngay the nao la de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52784" y="1102936"/>
            <a:ext cx="8312065" cy="5335639"/>
          </a:xfrm>
          <a:prstGeom prst="rect">
            <a:avLst/>
          </a:prstGeom>
        </p:spPr>
      </p:pic>
    </p:spTree>
    <p:extLst>
      <p:ext uri="{BB962C8B-B14F-4D97-AF65-F5344CB8AC3E}">
        <p14:creationId xmlns:p14="http://schemas.microsoft.com/office/powerpoint/2010/main" val="4027867364"/>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63449" y="791184"/>
            <a:ext cx="10578675" cy="507148"/>
          </a:xfrm>
          <a:prstGeom prst="rect">
            <a:avLst/>
          </a:prstGeom>
        </p:spPr>
        <p:txBody>
          <a:bodyPr wrap="square" lIns="91397" tIns="45699" rIns="91397" bIns="45699">
            <a:spAutoFit/>
          </a:bodyPr>
          <a:lstStyle/>
          <a:p>
            <a:pPr algn="just" defTabSz="684520" eaLnBrk="0" fontAlgn="base" hangingPunct="0">
              <a:spcBef>
                <a:spcPct val="0"/>
              </a:spcBef>
              <a:spcAft>
                <a:spcPct val="0"/>
              </a:spcAft>
            </a:pPr>
            <a:r>
              <a:rPr lang="en-US" sz="2696" b="1" i="1" dirty="0">
                <a:solidFill>
                  <a:srgbClr val="0000CC"/>
                </a:solidFill>
                <a:latin typeface="Times New Roman" pitchFamily="18" charset="0"/>
                <a:cs typeface="Times New Roman" pitchFamily="18" charset="0"/>
              </a:rPr>
              <a:t>2. </a:t>
            </a:r>
            <a:r>
              <a:rPr lang="en-US" sz="2696" b="1" i="1" dirty="0" err="1">
                <a:solidFill>
                  <a:srgbClr val="0000CC"/>
                </a:solidFill>
                <a:latin typeface="Times New Roman" pitchFamily="18" charset="0"/>
                <a:cs typeface="Times New Roman" pitchFamily="18" charset="0"/>
              </a:rPr>
              <a:t>Kể</a:t>
            </a:r>
            <a:r>
              <a:rPr lang="en-US" sz="2696" b="1" i="1" dirty="0">
                <a:solidFill>
                  <a:srgbClr val="0000CC"/>
                </a:solidFill>
                <a:latin typeface="Times New Roman" pitchFamily="18" charset="0"/>
                <a:cs typeface="Times New Roman" pitchFamily="18" charset="0"/>
              </a:rPr>
              <a:t> </a:t>
            </a:r>
            <a:r>
              <a:rPr lang="en-US" sz="2696" b="1" i="1" dirty="0" err="1">
                <a:solidFill>
                  <a:srgbClr val="0000CC"/>
                </a:solidFill>
                <a:latin typeface="Times New Roman" pitchFamily="18" charset="0"/>
                <a:cs typeface="Times New Roman" pitchFamily="18" charset="0"/>
              </a:rPr>
              <a:t>lại</a:t>
            </a:r>
            <a:r>
              <a:rPr lang="en-US" sz="2696" b="1" i="1" dirty="0">
                <a:solidFill>
                  <a:srgbClr val="0000CC"/>
                </a:solidFill>
                <a:latin typeface="Times New Roman" pitchFamily="18" charset="0"/>
                <a:cs typeface="Times New Roman" pitchFamily="18" charset="0"/>
              </a:rPr>
              <a:t> </a:t>
            </a:r>
            <a:r>
              <a:rPr lang="en-US" sz="2696" b="1" i="1" dirty="0" err="1">
                <a:solidFill>
                  <a:srgbClr val="0000CC"/>
                </a:solidFill>
                <a:latin typeface="Times New Roman" pitchFamily="18" charset="0"/>
                <a:cs typeface="Times New Roman" pitchFamily="18" charset="0"/>
              </a:rPr>
              <a:t>từng</a:t>
            </a:r>
            <a:r>
              <a:rPr lang="en-US" sz="2696" b="1" i="1" dirty="0">
                <a:solidFill>
                  <a:srgbClr val="0000CC"/>
                </a:solidFill>
                <a:latin typeface="Times New Roman" pitchFamily="18" charset="0"/>
                <a:cs typeface="Times New Roman" pitchFamily="18" charset="0"/>
              </a:rPr>
              <a:t> </a:t>
            </a:r>
            <a:r>
              <a:rPr lang="en-US" sz="2696" b="1" i="1" dirty="0" err="1">
                <a:solidFill>
                  <a:srgbClr val="0000CC"/>
                </a:solidFill>
                <a:latin typeface="Times New Roman" pitchFamily="18" charset="0"/>
                <a:cs typeface="Times New Roman" pitchFamily="18" charset="0"/>
              </a:rPr>
              <a:t>đoạn</a:t>
            </a:r>
            <a:r>
              <a:rPr lang="en-US" sz="2696" b="1" i="1" dirty="0">
                <a:solidFill>
                  <a:srgbClr val="0000CC"/>
                </a:solidFill>
                <a:latin typeface="Times New Roman" pitchFamily="18" charset="0"/>
                <a:cs typeface="Times New Roman" pitchFamily="18" charset="0"/>
              </a:rPr>
              <a:t> </a:t>
            </a:r>
            <a:r>
              <a:rPr lang="en-US" sz="2696" b="1" i="1" dirty="0" err="1">
                <a:solidFill>
                  <a:srgbClr val="0000CC"/>
                </a:solidFill>
                <a:latin typeface="Times New Roman" pitchFamily="18" charset="0"/>
                <a:cs typeface="Times New Roman" pitchFamily="18" charset="0"/>
              </a:rPr>
              <a:t>của</a:t>
            </a:r>
            <a:r>
              <a:rPr lang="en-US" sz="2696" b="1" i="1" dirty="0">
                <a:solidFill>
                  <a:srgbClr val="0000CC"/>
                </a:solidFill>
                <a:latin typeface="Times New Roman" pitchFamily="18" charset="0"/>
                <a:cs typeface="Times New Roman" pitchFamily="18" charset="0"/>
              </a:rPr>
              <a:t> </a:t>
            </a:r>
            <a:r>
              <a:rPr lang="en-US" sz="2696" b="1" i="1" dirty="0" err="1">
                <a:solidFill>
                  <a:srgbClr val="0000CC"/>
                </a:solidFill>
                <a:latin typeface="Times New Roman" pitchFamily="18" charset="0"/>
                <a:cs typeface="Times New Roman" pitchFamily="18" charset="0"/>
              </a:rPr>
              <a:t>câu</a:t>
            </a:r>
            <a:r>
              <a:rPr lang="en-US" sz="2696" b="1" i="1" dirty="0">
                <a:solidFill>
                  <a:srgbClr val="0000CC"/>
                </a:solidFill>
                <a:latin typeface="Times New Roman" pitchFamily="18" charset="0"/>
                <a:cs typeface="Times New Roman" pitchFamily="18" charset="0"/>
              </a:rPr>
              <a:t> </a:t>
            </a:r>
            <a:r>
              <a:rPr lang="en-US" sz="2696" b="1" i="1" dirty="0" err="1">
                <a:solidFill>
                  <a:srgbClr val="0000CC"/>
                </a:solidFill>
                <a:latin typeface="Times New Roman" pitchFamily="18" charset="0"/>
                <a:cs typeface="Times New Roman" pitchFamily="18" charset="0"/>
              </a:rPr>
              <a:t>chuyện</a:t>
            </a:r>
            <a:r>
              <a:rPr lang="en-US" sz="2696" b="1" i="1" dirty="0">
                <a:solidFill>
                  <a:srgbClr val="0000CC"/>
                </a:solidFill>
                <a:latin typeface="Times New Roman" pitchFamily="18" charset="0"/>
                <a:cs typeface="Times New Roman" pitchFamily="18" charset="0"/>
              </a:rPr>
              <a:t> </a:t>
            </a:r>
            <a:r>
              <a:rPr lang="en-US" sz="2696" b="1" i="1" dirty="0" err="1">
                <a:solidFill>
                  <a:srgbClr val="0000CC"/>
                </a:solidFill>
                <a:latin typeface="Times New Roman" pitchFamily="18" charset="0"/>
                <a:cs typeface="Times New Roman" pitchFamily="18" charset="0"/>
              </a:rPr>
              <a:t>theo</a:t>
            </a:r>
            <a:r>
              <a:rPr lang="en-US" sz="2696" b="1" i="1" dirty="0">
                <a:solidFill>
                  <a:srgbClr val="0000CC"/>
                </a:solidFill>
                <a:latin typeface="Times New Roman" pitchFamily="18" charset="0"/>
                <a:cs typeface="Times New Roman" pitchFamily="18" charset="0"/>
              </a:rPr>
              <a:t> </a:t>
            </a:r>
            <a:r>
              <a:rPr lang="en-US" sz="2696" b="1" i="1" dirty="0" err="1">
                <a:solidFill>
                  <a:srgbClr val="0000CC"/>
                </a:solidFill>
                <a:latin typeface="Times New Roman" pitchFamily="18" charset="0"/>
                <a:cs typeface="Times New Roman" pitchFamily="18" charset="0"/>
              </a:rPr>
              <a:t>tranh</a:t>
            </a:r>
            <a:r>
              <a:rPr lang="en-US" sz="2696" b="1" i="1" dirty="0">
                <a:solidFill>
                  <a:srgbClr val="0000CC"/>
                </a:solidFill>
                <a:latin typeface="Times New Roman" pitchFamily="18" charset="0"/>
                <a:cs typeface="Times New Roman" pitchFamily="18" charset="0"/>
              </a:rPr>
              <a:t>.</a:t>
            </a:r>
            <a:endParaRPr lang="en-US" sz="2696"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16532" y="-99382"/>
            <a:ext cx="228310" cy="2280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61" tIns="34231" rIns="68461" bIns="34231" numCol="1" anchor="t" anchorCtr="0" compatLnSpc="1">
            <a:prstTxWarp prst="textNoShape">
              <a:avLst/>
            </a:prstTxWarp>
          </a:bodyPr>
          <a:lstStyle/>
          <a:p>
            <a:pPr defTabSz="684520" eaLnBrk="0" fontAlgn="base" hangingPunct="0">
              <a:spcBef>
                <a:spcPct val="0"/>
              </a:spcBef>
              <a:spcAft>
                <a:spcPct val="0"/>
              </a:spcAft>
            </a:pPr>
            <a:endParaRPr lang="en-US" sz="1348">
              <a:solidFill>
                <a:srgbClr val="000000"/>
              </a:solidFill>
              <a:latin typeface="Arial" charset="0"/>
            </a:endParaRPr>
          </a:p>
        </p:txBody>
      </p:sp>
      <p:sp>
        <p:nvSpPr>
          <p:cNvPr id="3" name="AutoShape 4" descr="Top 10 bài văn mẫu kể về kỳ nghỉ hè của em - Bài viết hay"/>
          <p:cNvSpPr>
            <a:spLocks noChangeAspect="1" noChangeArrowheads="1"/>
          </p:cNvSpPr>
          <p:nvPr/>
        </p:nvSpPr>
        <p:spPr bwMode="auto">
          <a:xfrm>
            <a:off x="230688" y="14629"/>
            <a:ext cx="228310" cy="2280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61" tIns="34231" rIns="68461" bIns="34231" numCol="1" anchor="t" anchorCtr="0" compatLnSpc="1">
            <a:prstTxWarp prst="textNoShape">
              <a:avLst/>
            </a:prstTxWarp>
          </a:bodyPr>
          <a:lstStyle/>
          <a:p>
            <a:pPr defTabSz="684520" eaLnBrk="0" fontAlgn="base" hangingPunct="0">
              <a:spcBef>
                <a:spcPct val="0"/>
              </a:spcBef>
              <a:spcAft>
                <a:spcPct val="0"/>
              </a:spcAft>
            </a:pPr>
            <a:endParaRPr lang="en-US" sz="1348">
              <a:solidFill>
                <a:srgbClr val="000000"/>
              </a:solidFill>
              <a:latin typeface="Arial" charset="0"/>
            </a:endParaRPr>
          </a:p>
        </p:txBody>
      </p:sp>
      <p:grpSp>
        <p:nvGrpSpPr>
          <p:cNvPr id="21" name="Group 20"/>
          <p:cNvGrpSpPr/>
          <p:nvPr/>
        </p:nvGrpSpPr>
        <p:grpSpPr>
          <a:xfrm>
            <a:off x="976336" y="283673"/>
            <a:ext cx="9275398" cy="507190"/>
            <a:chOff x="1646078" y="1980553"/>
            <a:chExt cx="11269829" cy="1136079"/>
          </a:xfrm>
        </p:grpSpPr>
        <p:sp>
          <p:nvSpPr>
            <p:cNvPr id="23" name="Rectangle 22"/>
            <p:cNvSpPr/>
            <p:nvPr/>
          </p:nvSpPr>
          <p:spPr>
            <a:xfrm>
              <a:off x="1818170" y="1980553"/>
              <a:ext cx="11097737" cy="1136079"/>
            </a:xfrm>
            <a:prstGeom prst="rect">
              <a:avLst/>
            </a:prstGeom>
          </p:spPr>
          <p:txBody>
            <a:bodyPr wrap="square">
              <a:spAutoFit/>
            </a:bodyPr>
            <a:lstStyle/>
            <a:p>
              <a:pPr defTabSz="684520" eaLnBrk="0" fontAlgn="base" hangingPunct="0">
                <a:spcBef>
                  <a:spcPct val="0"/>
                </a:spcBef>
                <a:spcAft>
                  <a:spcPct val="0"/>
                </a:spcAft>
              </a:pPr>
              <a:r>
                <a:rPr lang="en-US" sz="2696" b="1" dirty="0" err="1">
                  <a:solidFill>
                    <a:srgbClr val="FF0000"/>
                  </a:solidFill>
                  <a:latin typeface="Times New Roman" pitchFamily="18" charset="0"/>
                  <a:cs typeface="Times New Roman" pitchFamily="18" charset="0"/>
                </a:rPr>
                <a:t>Nói</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và</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nghe</a:t>
              </a:r>
              <a:r>
                <a:rPr lang="en-US" sz="2696" b="1" dirty="0">
                  <a:solidFill>
                    <a:srgbClr val="FF0000"/>
                  </a:solidFill>
                  <a:latin typeface="Times New Roman" pitchFamily="18" charset="0"/>
                  <a:cs typeface="Times New Roman" pitchFamily="18" charset="0"/>
                </a:rPr>
                <a:t>.             NGÀY NHƯ THẾ NÀO LÀ ĐẸP?</a:t>
              </a:r>
            </a:p>
          </p:txBody>
        </p:sp>
        <p:cxnSp>
          <p:nvCxnSpPr>
            <p:cNvPr id="24" name="Straight Connector 2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30878" t="32332" r="29003" b="10576"/>
          <a:stretch/>
        </p:blipFill>
        <p:spPr>
          <a:xfrm>
            <a:off x="230688" y="1297731"/>
            <a:ext cx="11709265" cy="5371518"/>
          </a:xfrm>
          <a:prstGeom prst="rect">
            <a:avLst/>
          </a:prstGeom>
        </p:spPr>
      </p:pic>
    </p:spTree>
    <p:extLst>
      <p:ext uri="{BB962C8B-B14F-4D97-AF65-F5344CB8AC3E}">
        <p14:creationId xmlns:p14="http://schemas.microsoft.com/office/powerpoint/2010/main" val="4066652877"/>
      </p:ext>
    </p:extLst>
  </p:cSld>
  <p:clrMapOvr>
    <a:masterClrMapping/>
  </p:clrMapOvr>
  <p:transition spd="slow">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8" name="Picture 7">
            <a:extLst>
              <a:ext uri="{FF2B5EF4-FFF2-40B4-BE49-F238E27FC236}">
                <a16:creationId xmlns:a16="http://schemas.microsoft.com/office/drawing/2014/main" id="{0B28C623-B6C3-4033-8149-FA03D9F61E43}"/>
              </a:ext>
            </a:extLst>
          </p:cNvPr>
          <p:cNvPicPr>
            <a:picLocks noChangeAspect="1"/>
          </p:cNvPicPr>
          <p:nvPr/>
        </p:nvPicPr>
        <p:blipFill>
          <a:blip r:embed="rId3"/>
          <a:stretch>
            <a:fillRect/>
          </a:stretch>
        </p:blipFill>
        <p:spPr>
          <a:xfrm>
            <a:off x="3281222" y="2075096"/>
            <a:ext cx="6170382" cy="2359265"/>
          </a:xfrm>
          <a:prstGeom prst="rect">
            <a:avLst/>
          </a:prstGeom>
        </p:spPr>
      </p:pic>
      <p:pic>
        <p:nvPicPr>
          <p:cNvPr id="11" name="Picture 10">
            <a:extLst>
              <a:ext uri="{FF2B5EF4-FFF2-40B4-BE49-F238E27FC236}">
                <a16:creationId xmlns:a16="http://schemas.microsoft.com/office/drawing/2014/main" id="{73616DDA-602E-4CDC-BC46-C7557C779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419" y="2456427"/>
            <a:ext cx="4401573" cy="4401573"/>
          </a:xfrm>
          <a:prstGeom prst="rect">
            <a:avLst/>
          </a:prstGeom>
        </p:spPr>
      </p:pic>
      <p:pic>
        <p:nvPicPr>
          <p:cNvPr id="5" name="Picture 4">
            <a:extLst>
              <a:ext uri="{FF2B5EF4-FFF2-40B4-BE49-F238E27FC236}">
                <a16:creationId xmlns:a16="http://schemas.microsoft.com/office/drawing/2014/main" id="{020994EA-964B-4A0A-B280-87B590EE6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8483" y="-1717807"/>
            <a:ext cx="3478406" cy="3478406"/>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pic>
        <p:nvPicPr>
          <p:cNvPr id="7" name="Picture 6">
            <a:extLst>
              <a:ext uri="{FF2B5EF4-FFF2-40B4-BE49-F238E27FC236}">
                <a16:creationId xmlns:a16="http://schemas.microsoft.com/office/drawing/2014/main" id="{62A4B728-183A-400E-B702-162C142E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545748" y="-1717807"/>
            <a:ext cx="13549516" cy="7647542"/>
          </a:xfrm>
          <a:prstGeom prst="rect">
            <a:avLst/>
          </a:prstGeom>
        </p:spPr>
      </p:pic>
      <p:pic>
        <p:nvPicPr>
          <p:cNvPr id="12" name="Picture 11" descr="Map&#10;&#10;Description automatically generated">
            <a:extLst>
              <a:ext uri="{FF2B5EF4-FFF2-40B4-BE49-F238E27FC236}">
                <a16:creationId xmlns:a16="http://schemas.microsoft.com/office/drawing/2014/main" id="{65FA76D8-1AFE-4594-BB04-1B2B925134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8587" y="3831815"/>
            <a:ext cx="3548653" cy="3548653"/>
          </a:xfrm>
          <a:prstGeom prst="rect">
            <a:avLst/>
          </a:prstGeom>
        </p:spPr>
      </p:pic>
      <p:pic>
        <p:nvPicPr>
          <p:cNvPr id="13" name="Picture 12">
            <a:extLst>
              <a:ext uri="{FF2B5EF4-FFF2-40B4-BE49-F238E27FC236}">
                <a16:creationId xmlns:a16="http://schemas.microsoft.com/office/drawing/2014/main" id="{336BC2AD-3294-4EE6-A25E-75131341AD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 y="3274918"/>
            <a:ext cx="3857356" cy="3857356"/>
          </a:xfrm>
          <a:prstGeom prst="rect">
            <a:avLst/>
          </a:prstGeom>
        </p:spPr>
      </p:pic>
      <p:sp>
        <p:nvSpPr>
          <p:cNvPr id="33" name="Rectangle 32">
            <a:extLst>
              <a:ext uri="{FF2B5EF4-FFF2-40B4-BE49-F238E27FC236}">
                <a16:creationId xmlns:a16="http://schemas.microsoft.com/office/drawing/2014/main" id="{8D4645B5-F4A4-416A-A00D-2230AA84A770}"/>
              </a:ext>
            </a:extLst>
          </p:cNvPr>
          <p:cNvSpPr/>
          <p:nvPr/>
        </p:nvSpPr>
        <p:spPr>
          <a:xfrm>
            <a:off x="1353477" y="2133226"/>
            <a:ext cx="10024217" cy="1478418"/>
          </a:xfrm>
          <a:prstGeom prst="rect">
            <a:avLst/>
          </a:prstGeom>
        </p:spPr>
        <p:txBody>
          <a:bodyPr wrap="square">
            <a:spAutoFit/>
          </a:bodyPr>
          <a:lstStyle/>
          <a:p>
            <a:pPr algn="ctr">
              <a:lnSpc>
                <a:spcPct val="150000"/>
              </a:lnSpc>
            </a:pP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Đọc</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NGÀY NH</a:t>
            </a:r>
            <a:r>
              <a:rPr lang="vi-VN"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Ư</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THẾ NÀO LÀ ĐẸP?</a:t>
            </a:r>
          </a:p>
          <a:p>
            <a:pPr algn="ctr">
              <a:lnSpc>
                <a:spcPct val="150000"/>
              </a:lnSpc>
            </a:pPr>
            <a:endParaRPr lang="vi-VN" sz="3200" dirty="0">
              <a:solidFill>
                <a:srgbClr val="FF0000"/>
              </a:solidFill>
            </a:endParaRPr>
          </a:p>
        </p:txBody>
      </p:sp>
      <p:pic>
        <p:nvPicPr>
          <p:cNvPr id="9" name="Picture 8">
            <a:extLst>
              <a:ext uri="{FF2B5EF4-FFF2-40B4-BE49-F238E27FC236}">
                <a16:creationId xmlns:a16="http://schemas.microsoft.com/office/drawing/2014/main" id="{2BA18707-B10F-48BB-BBF2-8AF71F396B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8483" y="-1717807"/>
            <a:ext cx="3478406" cy="3478406"/>
          </a:xfrm>
          <a:prstGeom prst="rect">
            <a:avLst/>
          </a:prstGeom>
        </p:spPr>
      </p:pic>
    </p:spTree>
    <p:extLst>
      <p:ext uri="{BB962C8B-B14F-4D97-AF65-F5344CB8AC3E}">
        <p14:creationId xmlns:p14="http://schemas.microsoft.com/office/powerpoint/2010/main" val="36337060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grpSp>
        <p:nvGrpSpPr>
          <p:cNvPr id="15" name="组合 9">
            <a:extLst>
              <a:ext uri="{FF2B5EF4-FFF2-40B4-BE49-F238E27FC236}">
                <a16:creationId xmlns:a16="http://schemas.microsoft.com/office/drawing/2014/main" id="{2CA2CD7E-E524-41F3-A80F-BDC4A99181D5}"/>
              </a:ext>
            </a:extLst>
          </p:cNvPr>
          <p:cNvGrpSpPr/>
          <p:nvPr/>
        </p:nvGrpSpPr>
        <p:grpSpPr>
          <a:xfrm>
            <a:off x="1416648" y="0"/>
            <a:ext cx="8444638" cy="1080725"/>
            <a:chOff x="4064069" y="228560"/>
            <a:chExt cx="3788240" cy="1125565"/>
          </a:xfrm>
        </p:grpSpPr>
        <p:pic>
          <p:nvPicPr>
            <p:cNvPr id="16" name="图形 1">
              <a:extLst>
                <a:ext uri="{FF2B5EF4-FFF2-40B4-BE49-F238E27FC236}">
                  <a16:creationId xmlns:a16="http://schemas.microsoft.com/office/drawing/2014/main" id="{B97A3DC6-0406-40A3-BE6E-1227B4358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7983" y="228560"/>
              <a:ext cx="3354326" cy="1033905"/>
            </a:xfrm>
            <a:prstGeom prst="rect">
              <a:avLst/>
            </a:prstGeom>
            <a:effectLst>
              <a:outerShdw blurRad="63500" sx="102000" sy="102000" algn="ctr" rotWithShape="0">
                <a:prstClr val="black">
                  <a:alpha val="40000"/>
                </a:prstClr>
              </a:outerShdw>
            </a:effectLst>
          </p:spPr>
        </p:pic>
        <p:pic>
          <p:nvPicPr>
            <p:cNvPr id="17" name="图片 2">
              <a:extLst>
                <a:ext uri="{FF2B5EF4-FFF2-40B4-BE49-F238E27FC236}">
                  <a16:creationId xmlns:a16="http://schemas.microsoft.com/office/drawing/2014/main" id="{F7FBD224-33D1-48A7-B0FF-E449290E603E}"/>
                </a:ext>
              </a:extLst>
            </p:cNvPr>
            <p:cNvPicPr>
              <a:picLocks noChangeAspect="1"/>
            </p:cNvPicPr>
            <p:nvPr/>
          </p:nvPicPr>
          <p:blipFill>
            <a:blip r:embed="rId5"/>
            <a:stretch>
              <a:fillRect/>
            </a:stretch>
          </p:blipFill>
          <p:spPr>
            <a:xfrm>
              <a:off x="4064069" y="334402"/>
              <a:ext cx="589959" cy="1019723"/>
            </a:xfrm>
            <a:prstGeom prst="rect">
              <a:avLst/>
            </a:prstGeom>
          </p:spPr>
        </p:pic>
        <p:sp>
          <p:nvSpPr>
            <p:cNvPr id="18" name="文本框 4">
              <a:extLst>
                <a:ext uri="{FF2B5EF4-FFF2-40B4-BE49-F238E27FC236}">
                  <a16:creationId xmlns:a16="http://schemas.microsoft.com/office/drawing/2014/main" id="{C84CC594-07CF-4347-90B0-A384E9A14CE5}"/>
                </a:ext>
              </a:extLst>
            </p:cNvPr>
            <p:cNvSpPr txBox="1"/>
            <p:nvPr/>
          </p:nvSpPr>
          <p:spPr>
            <a:xfrm>
              <a:off x="4654028" y="349392"/>
              <a:ext cx="2953675" cy="569086"/>
            </a:xfrm>
            <a:prstGeom prst="rect">
              <a:avLst/>
            </a:prstGeom>
            <a:noFill/>
          </p:spPr>
          <p:txBody>
            <a:bodyPr wrap="square" rtlCol="0">
              <a:spAutoFit/>
            </a:bodyPr>
            <a:lstStyle/>
            <a:p>
              <a:pPr algn="ctr" defTabSz="1219170">
                <a:buClr>
                  <a:srgbClr val="000000"/>
                </a:buClr>
              </a:pPr>
              <a:r>
                <a:rPr lang="en-US" altLang="zh-CN" sz="4800" b="1" kern="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Arial"/>
                </a:rPr>
                <a:t>YÊU CẦU CẦN ĐẠT</a:t>
              </a:r>
              <a:endParaRPr lang="zh-CN" altLang="en-US" sz="4800" b="1" kern="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9" name="Rectangle: Rounded Corners 7">
            <a:extLst>
              <a:ext uri="{FF2B5EF4-FFF2-40B4-BE49-F238E27FC236}">
                <a16:creationId xmlns:a16="http://schemas.microsoft.com/office/drawing/2014/main" id="{A45CA841-7B07-4490-A546-CE61B7F08DF3}"/>
              </a:ext>
            </a:extLst>
          </p:cNvPr>
          <p:cNvSpPr/>
          <p:nvPr/>
        </p:nvSpPr>
        <p:spPr>
          <a:xfrm>
            <a:off x="530697" y="1222083"/>
            <a:ext cx="11252808" cy="1603531"/>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khó</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r>
              <a:rPr lang="vi-VN"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Ngắt nghỉ hợp lí.</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Biết</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lời</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đối</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thoại</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nhân</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phù</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hợp</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với</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ngữ</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điệu</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0" name="Rectangle: Rounded Corners 8">
            <a:extLst>
              <a:ext uri="{FF2B5EF4-FFF2-40B4-BE49-F238E27FC236}">
                <a16:creationId xmlns:a16="http://schemas.microsoft.com/office/drawing/2014/main" id="{A31C0A31-A8C6-4428-8BFC-B0AB4F8F8A73}"/>
              </a:ext>
            </a:extLst>
          </p:cNvPr>
          <p:cNvSpPr/>
          <p:nvPr/>
        </p:nvSpPr>
        <p:spPr>
          <a:xfrm>
            <a:off x="530696" y="2979426"/>
            <a:ext cx="11252808" cy="1729918"/>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a:t>
            </a:r>
            <a:r>
              <a:rPr lang="en-US" sz="4400" i="1" kern="0" dirty="0">
                <a:solidFill>
                  <a:schemeClr val="bg1">
                    <a:lumMod val="1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a:t>
            </a:r>
            <a:r>
              <a:rPr lang="nl-NL" sz="4000" dirty="0">
                <a:solidFill>
                  <a:schemeClr val="bg1">
                    <a:lumMod val="10000"/>
                  </a:schemeClr>
                </a:solidFill>
                <a:latin typeface="Times New Roman" panose="02020603050405020304" pitchFamily="18" charset="0"/>
                <a:cs typeface="Times New Roman" panose="02020603050405020304" pitchFamily="18" charset="0"/>
              </a:rPr>
              <a:t>Hiểu được ý nghĩa câu chuyện: Ngày đẹp là ngày mỗi người làm được nhiều việc tốt.</a:t>
            </a:r>
            <a:endParaRPr lang="en-US" sz="4000" dirty="0">
              <a:solidFill>
                <a:schemeClr val="bg1">
                  <a:lumMod val="10000"/>
                </a:schemeClr>
              </a:solidFill>
              <a:latin typeface="Times New Roman" panose="02020603050405020304" pitchFamily="18" charset="0"/>
              <a:cs typeface="Times New Roman" panose="02020603050405020304" pitchFamily="18" charset="0"/>
            </a:endParaRPr>
          </a:p>
          <a:p>
            <a:pPr algn="just" defTabSz="914377">
              <a:defRP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21" name="Rectangle: Rounded Corners 9">
            <a:extLst>
              <a:ext uri="{FF2B5EF4-FFF2-40B4-BE49-F238E27FC236}">
                <a16:creationId xmlns:a16="http://schemas.microsoft.com/office/drawing/2014/main" id="{D53EA539-9DCC-4014-B0CA-BF8D8EF567EE}"/>
              </a:ext>
            </a:extLst>
          </p:cNvPr>
          <p:cNvSpPr/>
          <p:nvPr/>
        </p:nvSpPr>
        <p:spPr>
          <a:xfrm>
            <a:off x="530696" y="4850702"/>
            <a:ext cx="11252808" cy="1659433"/>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vi-VN" sz="3600" kern="0" dirty="0">
                <a:solidFill>
                  <a:srgbClr val="000000"/>
                </a:solidFill>
                <a:latin typeface="+mj-lt"/>
                <a:ea typeface="Arial-Rounded" panose="020B0500000000000000" pitchFamily="34" charset="0"/>
                <a:cs typeface="Arial-Rounded" panose="020B0500000000000000" pitchFamily="34" charset="0"/>
                <a:sym typeface="Arial"/>
              </a:rPr>
              <a:t>3. </a:t>
            </a:r>
            <a:r>
              <a:rPr lang="nl-NL" sz="4000" dirty="0">
                <a:solidFill>
                  <a:schemeClr val="bg1">
                    <a:lumMod val="10000"/>
                  </a:schemeClr>
                </a:solidFill>
                <a:latin typeface="Times New Roman" panose="02020603050405020304" pitchFamily="18" charset="0"/>
                <a:cs typeface="Times New Roman" panose="02020603050405020304" pitchFamily="18" charset="0"/>
              </a:rPr>
              <a:t>Giáo dục học sinh ý thức chăm chỉ lao động, làm việc mỗi ngày để cuộc sống có ý nghĩa hơn.</a:t>
            </a:r>
            <a:endParaRPr lang="en-US" sz="40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42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250" fill="hold"/>
                                        <p:tgtEl>
                                          <p:spTgt spid="15"/>
                                        </p:tgtEl>
                                        <p:attrNameLst>
                                          <p:attrName>ppt_w</p:attrName>
                                        </p:attrNameLst>
                                      </p:cBhvr>
                                      <p:tavLst>
                                        <p:tav tm="0">
                                          <p:val>
                                            <p:fltVal val="0"/>
                                          </p:val>
                                        </p:tav>
                                        <p:tav tm="100000">
                                          <p:val>
                                            <p:strVal val="#ppt_w"/>
                                          </p:val>
                                        </p:tav>
                                      </p:tavLst>
                                    </p:anim>
                                    <p:anim calcmode="lin" valueType="num">
                                      <p:cBhvr>
                                        <p:cTn id="8" dur="125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D996E4-FE86-4FF4-985E-721725085FDB}"/>
              </a:ext>
            </a:extLst>
          </p:cNvPr>
          <p:cNvSpPr>
            <a:spLocks noGrp="1"/>
          </p:cNvSpPr>
          <p:nvPr>
            <p:ph idx="1"/>
          </p:nvPr>
        </p:nvSpPr>
        <p:spPr>
          <a:xfrm>
            <a:off x="838200" y="0"/>
            <a:ext cx="10515600" cy="4474845"/>
          </a:xfrm>
        </p:spPr>
        <p:txBody>
          <a:bodyPr/>
          <a:lstStyle/>
          <a:p>
            <a:pPr marL="0" indent="0">
              <a:buNone/>
            </a:pPr>
            <a:r>
              <a:rPr lang="en-US" dirty="0" err="1">
                <a:latin typeface="Times New Roman" panose="02020603050405020304" pitchFamily="18" charset="0"/>
                <a:cs typeface="Times New Roman" panose="02020603050405020304" pitchFamily="18" charset="0"/>
              </a:rPr>
              <a:t>Bức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899EB9F-A442-4374-9A1F-D243F34C014D}"/>
              </a:ext>
            </a:extLst>
          </p:cNvPr>
          <p:cNvPicPr>
            <a:picLocks noChangeAspect="1"/>
          </p:cNvPicPr>
          <p:nvPr/>
        </p:nvPicPr>
        <p:blipFill rotWithShape="1">
          <a:blip r:embed="rId2">
            <a:extLst>
              <a:ext uri="{28A0092B-C50C-407E-A947-70E740481C1C}">
                <a14:useLocalDpi xmlns:a14="http://schemas.microsoft.com/office/drawing/2010/main" val="0"/>
              </a:ext>
            </a:extLst>
          </a:blip>
          <a:srcRect l="25593" t="52350" r="26779" b="9706"/>
          <a:stretch/>
        </p:blipFill>
        <p:spPr>
          <a:xfrm>
            <a:off x="514065" y="631258"/>
            <a:ext cx="11163869" cy="58509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837069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1419577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1D5DAB-0BE5-4009-B9BF-35BCC7ECD952}"/>
              </a:ext>
            </a:extLst>
          </p:cNvPr>
          <p:cNvSpPr>
            <a:spLocks noGrp="1"/>
          </p:cNvSpPr>
          <p:nvPr>
            <p:ph idx="1"/>
          </p:nvPr>
        </p:nvSpPr>
        <p:spPr>
          <a:xfrm>
            <a:off x="330739" y="172278"/>
            <a:ext cx="11861261" cy="7182678"/>
          </a:xfrm>
        </p:spPr>
        <p:txBody>
          <a:bodyPr/>
          <a:lstStyle/>
          <a:p>
            <a:pPr marL="0" indent="0" algn="ctr">
              <a:buNone/>
            </a:pPr>
            <a:r>
              <a:rPr lang="en-US" sz="1900" b="1" dirty="0">
                <a:latin typeface="Times New Roman" panose="02020603050405020304" pitchFamily="18" charset="0"/>
                <a:cs typeface="Times New Roman" panose="02020603050405020304" pitchFamily="18" charset="0"/>
              </a:rPr>
              <a:t>N</a:t>
            </a:r>
            <a:r>
              <a:rPr lang="vi-VN" sz="1900" b="1" dirty="0">
                <a:latin typeface="Times New Roman" panose="02020603050405020304" pitchFamily="18" charset="0"/>
                <a:cs typeface="Times New Roman" panose="02020603050405020304" pitchFamily="18" charset="0"/>
              </a:rPr>
              <a:t>GÀY NHƯ THẾ NÀO LÀ ĐẸP?</a:t>
            </a:r>
            <a:endParaRPr lang="vi-VN" sz="1900" dirty="0">
              <a:latin typeface="Times New Roman" panose="02020603050405020304" pitchFamily="18" charset="0"/>
              <a:cs typeface="Times New Roman" panose="02020603050405020304" pitchFamily="18" charset="0"/>
            </a:endParaRP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Châu chấu nhảy lên gò, chìa cái lưng màu xanh ra phơi nắng. Nó búng chân tanh tách, cọ giũa đôi càng:</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Một ngày tuyệt đẹp!</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Thật khó chịu! – Giun đất thốt lên, cố rúc đầu sâu thêm vào lớp đất khô.</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Thế là thế nào? – Châu chấu nhảy lên. – Trên trời không một gợn mây, mặt trời tỏa nắng huy hoàng.</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Không! Mưa bụi và những vũng nước đục, đó mới là một ngày tuyệt đẹp! – Giun đất cãi lại.</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Châu chấu không đồng ý với giun đất. Chúng quyết định đi hỏi. Vừa hay lúc đó, kiến tha nhành thông đi qua, dừng lại nghỉ. Châu chấu hỏi kiến:</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Bác kiến ơi, bác hãy nói giúp xem hôm nay là một ngày tuyệt đẹp hay đáng ghét?</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Kiến lau mồ hôi, ngẫm nghĩ một lát rồi nói:</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Tôi sẽ trả lời câu hỏi của bạn sau khi mặt trời lặn nhé!</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Mặt trời lặn, chúng đi đến tổ kiến.</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Hôm nay là ngày thế nào hả bác kiến đáng kính?</a:t>
            </a: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 Hôm này là một ngày tuyệt đẹp! Tôi đã làm việc rất tốt và bây giờ có thể nghỉ ngơi thoải mái. </a:t>
            </a:r>
            <a:br>
              <a:rPr lang="vi-VN" sz="1900" dirty="0">
                <a:latin typeface="Times New Roman" panose="02020603050405020304" pitchFamily="18" charset="0"/>
                <a:cs typeface="Times New Roman" panose="02020603050405020304" pitchFamily="18" charset="0"/>
              </a:rPr>
            </a:br>
            <a:br>
              <a:rPr lang="vi-VN" sz="1800" dirty="0"/>
            </a:br>
            <a:endParaRPr lang="en-US" sz="1800" dirty="0"/>
          </a:p>
        </p:txBody>
      </p:sp>
    </p:spTree>
    <p:extLst>
      <p:ext uri="{BB962C8B-B14F-4D97-AF65-F5344CB8AC3E}">
        <p14:creationId xmlns:p14="http://schemas.microsoft.com/office/powerpoint/2010/main" val="829098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1D5DAB-0BE5-4009-B9BF-35BCC7ECD952}"/>
              </a:ext>
            </a:extLst>
          </p:cNvPr>
          <p:cNvSpPr>
            <a:spLocks noGrp="1"/>
          </p:cNvSpPr>
          <p:nvPr>
            <p:ph idx="1"/>
          </p:nvPr>
        </p:nvSpPr>
        <p:spPr>
          <a:xfrm>
            <a:off x="397565" y="172278"/>
            <a:ext cx="11887200" cy="7182678"/>
          </a:xfrm>
        </p:spPr>
        <p:txBody>
          <a:bodyPr/>
          <a:lstStyle/>
          <a:p>
            <a:pPr marL="0" indent="0" algn="ctr">
              <a:buNone/>
            </a:pPr>
            <a:r>
              <a:rPr lang="en-US" sz="1900" b="1" dirty="0">
                <a:latin typeface="Times New Roman" panose="02020603050405020304" pitchFamily="18" charset="0"/>
                <a:cs typeface="Times New Roman" panose="02020603050405020304" pitchFamily="18" charset="0"/>
              </a:rPr>
              <a:t>N</a:t>
            </a:r>
            <a:r>
              <a:rPr lang="vi-VN" sz="1900" b="1" dirty="0">
                <a:latin typeface="Times New Roman" panose="02020603050405020304" pitchFamily="18" charset="0"/>
                <a:cs typeface="Times New Roman" panose="02020603050405020304" pitchFamily="18" charset="0"/>
              </a:rPr>
              <a:t>GÀY NHƯ THẾ NÀO LÀ ĐẸP?</a:t>
            </a:r>
            <a:endParaRPr lang="vi-VN" sz="1900" dirty="0">
              <a:latin typeface="Times New Roman" panose="02020603050405020304" pitchFamily="18" charset="0"/>
              <a:cs typeface="Times New Roman" panose="02020603050405020304" pitchFamily="18" charset="0"/>
            </a:endParaRPr>
          </a:p>
          <a:p>
            <a:pPr marL="0" indent="0">
              <a:buNone/>
            </a:pPr>
            <a:r>
              <a:rPr lang="en-US" sz="1900" b="1" dirty="0">
                <a:solidFill>
                  <a:srgbClr val="C00000"/>
                </a:solidFill>
                <a:latin typeface="Times New Roman" panose="02020603050405020304" pitchFamily="18" charset="0"/>
                <a:cs typeface="Times New Roman" panose="02020603050405020304" pitchFamily="18" charset="0"/>
              </a:rPr>
              <a:t>  1.</a:t>
            </a:r>
            <a:r>
              <a:rPr lang="en-US" sz="1900" dirty="0">
                <a:solidFill>
                  <a:schemeClr val="tx1">
                    <a:lumMod val="50000"/>
                    <a:lumOff val="50000"/>
                  </a:schemeClr>
                </a:solidFill>
                <a:latin typeface="Times New Roman" panose="02020603050405020304" pitchFamily="18" charset="0"/>
                <a:cs typeface="Times New Roman" panose="02020603050405020304" pitchFamily="18" charset="0"/>
              </a:rPr>
              <a:t> </a:t>
            </a:r>
            <a:r>
              <a:rPr lang="vi-VN" sz="1900" dirty="0">
                <a:solidFill>
                  <a:srgbClr val="FF0000"/>
                </a:solidFill>
                <a:latin typeface="Times New Roman" panose="02020603050405020304" pitchFamily="18" charset="0"/>
                <a:cs typeface="Times New Roman" panose="02020603050405020304" pitchFamily="18" charset="0"/>
              </a:rPr>
              <a:t>Châu chấu nhảy lên gò, chìa cái lưng màu xanh ra phơi nắng. Nó búng chân tanh tách, cọ giũa đôi càng:</a:t>
            </a:r>
          </a:p>
          <a:p>
            <a:pPr marL="0" indent="0">
              <a:buNone/>
            </a:pPr>
            <a:r>
              <a:rPr lang="en-US" sz="1900" dirty="0">
                <a:solidFill>
                  <a:srgbClr val="FF0000"/>
                </a:solidFill>
                <a:latin typeface="Times New Roman" panose="02020603050405020304" pitchFamily="18" charset="0"/>
                <a:cs typeface="Times New Roman" panose="02020603050405020304" pitchFamily="18" charset="0"/>
              </a:rPr>
              <a:t>   </a:t>
            </a:r>
            <a:r>
              <a:rPr lang="vi-VN" sz="1900" dirty="0">
                <a:solidFill>
                  <a:srgbClr val="FF0000"/>
                </a:solidFill>
                <a:latin typeface="Times New Roman" panose="02020603050405020304" pitchFamily="18" charset="0"/>
                <a:cs typeface="Times New Roman" panose="02020603050405020304" pitchFamily="18" charset="0"/>
              </a:rPr>
              <a:t>- Một ngày tuyệt đẹp!</a:t>
            </a:r>
          </a:p>
          <a:p>
            <a:pPr marL="0" indent="0">
              <a:buNone/>
            </a:pPr>
            <a:r>
              <a:rPr lang="en-US" sz="1900" dirty="0">
                <a:solidFill>
                  <a:srgbClr val="FF0000"/>
                </a:solidFill>
                <a:latin typeface="Times New Roman" panose="02020603050405020304" pitchFamily="18" charset="0"/>
                <a:cs typeface="Times New Roman" panose="02020603050405020304" pitchFamily="18" charset="0"/>
              </a:rPr>
              <a:t>   </a:t>
            </a:r>
            <a:r>
              <a:rPr lang="vi-VN" sz="1900" dirty="0">
                <a:solidFill>
                  <a:srgbClr val="FF0000"/>
                </a:solidFill>
                <a:latin typeface="Times New Roman" panose="02020603050405020304" pitchFamily="18" charset="0"/>
                <a:cs typeface="Times New Roman" panose="02020603050405020304" pitchFamily="18" charset="0"/>
              </a:rPr>
              <a:t>- Thật khó chịu! – Giun đất thốt lên, cố rúc đầu sâu thêm vào lớp đất khô.</a:t>
            </a:r>
          </a:p>
          <a:p>
            <a:pPr marL="0" indent="0">
              <a:buNone/>
            </a:pPr>
            <a:r>
              <a:rPr lang="en-US" sz="1900" dirty="0">
                <a:solidFill>
                  <a:srgbClr val="FF0000"/>
                </a:solidFill>
                <a:latin typeface="Times New Roman" panose="02020603050405020304" pitchFamily="18" charset="0"/>
                <a:cs typeface="Times New Roman" panose="02020603050405020304" pitchFamily="18" charset="0"/>
              </a:rPr>
              <a:t>   </a:t>
            </a:r>
            <a:r>
              <a:rPr lang="vi-VN" sz="1900" dirty="0">
                <a:solidFill>
                  <a:srgbClr val="FF0000"/>
                </a:solidFill>
                <a:latin typeface="Times New Roman" panose="02020603050405020304" pitchFamily="18" charset="0"/>
                <a:cs typeface="Times New Roman" panose="02020603050405020304" pitchFamily="18" charset="0"/>
              </a:rPr>
              <a:t>- Thế là thế nào? – Châu chấu nhảy lên. – Trên trời không một gợn mây, mặt trời tỏa nắng huy hoàng.</a:t>
            </a:r>
          </a:p>
          <a:p>
            <a:pPr marL="0" indent="0">
              <a:buNone/>
            </a:pPr>
            <a:r>
              <a:rPr lang="en-US" sz="1900" dirty="0">
                <a:solidFill>
                  <a:srgbClr val="FF0000"/>
                </a:solidFill>
                <a:latin typeface="Times New Roman" panose="02020603050405020304" pitchFamily="18" charset="0"/>
                <a:cs typeface="Times New Roman" panose="02020603050405020304" pitchFamily="18" charset="0"/>
              </a:rPr>
              <a:t>   </a:t>
            </a:r>
            <a:r>
              <a:rPr lang="vi-VN" sz="1900" dirty="0">
                <a:solidFill>
                  <a:srgbClr val="FF0000"/>
                </a:solidFill>
                <a:latin typeface="Times New Roman" panose="02020603050405020304" pitchFamily="18" charset="0"/>
                <a:cs typeface="Times New Roman" panose="02020603050405020304" pitchFamily="18" charset="0"/>
              </a:rPr>
              <a:t>- Không! Mưa bụi và những vũng nước đục, đó mới là một ngày tuyệt đẹp! – Giun đất cãi lại.</a:t>
            </a:r>
          </a:p>
          <a:p>
            <a:pPr marL="0" indent="0">
              <a:buNone/>
            </a:pPr>
            <a:r>
              <a:rPr lang="en-US" sz="1900" dirty="0">
                <a:solidFill>
                  <a:srgbClr val="00B050"/>
                </a:solidFill>
                <a:latin typeface="Times New Roman" panose="02020603050405020304" pitchFamily="18" charset="0"/>
                <a:cs typeface="Times New Roman" panose="02020603050405020304" pitchFamily="18" charset="0"/>
              </a:rPr>
              <a:t>  </a:t>
            </a:r>
            <a:r>
              <a:rPr lang="en-US" sz="1900" b="1" dirty="0">
                <a:solidFill>
                  <a:srgbClr val="C00000"/>
                </a:solidFill>
                <a:latin typeface="Times New Roman" panose="02020603050405020304" pitchFamily="18" charset="0"/>
                <a:cs typeface="Times New Roman" panose="02020603050405020304" pitchFamily="18" charset="0"/>
              </a:rPr>
              <a:t>2.</a:t>
            </a:r>
            <a:r>
              <a:rPr lang="en-US" sz="1900" dirty="0">
                <a:solidFill>
                  <a:srgbClr val="00B050"/>
                </a:solidFill>
                <a:latin typeface="Times New Roman" panose="02020603050405020304" pitchFamily="18" charset="0"/>
                <a:cs typeface="Times New Roman" panose="02020603050405020304" pitchFamily="18" charset="0"/>
              </a:rPr>
              <a:t> </a:t>
            </a:r>
            <a:r>
              <a:rPr lang="vi-VN" sz="1900" dirty="0">
                <a:solidFill>
                  <a:srgbClr val="00B050"/>
                </a:solidFill>
                <a:latin typeface="Times New Roman" panose="02020603050405020304" pitchFamily="18" charset="0"/>
                <a:cs typeface="Times New Roman" panose="02020603050405020304" pitchFamily="18" charset="0"/>
              </a:rPr>
              <a:t>Châu chấu không đồng ý với giun đất. Chúng quyết định đi hỏi. Vừa hay lúc đó, kiến tha nhành thông đi qua, dừng lại nghỉ. Châu chấu hỏi kiến:</a:t>
            </a:r>
          </a:p>
          <a:p>
            <a:pPr marL="0" indent="0">
              <a:buNone/>
            </a:pPr>
            <a:r>
              <a:rPr lang="en-US" sz="1900" dirty="0">
                <a:solidFill>
                  <a:srgbClr val="00B050"/>
                </a:solidFill>
                <a:latin typeface="Times New Roman" panose="02020603050405020304" pitchFamily="18" charset="0"/>
                <a:cs typeface="Times New Roman" panose="02020603050405020304" pitchFamily="18" charset="0"/>
              </a:rPr>
              <a:t>   </a:t>
            </a:r>
            <a:r>
              <a:rPr lang="vi-VN" sz="1900" dirty="0">
                <a:solidFill>
                  <a:srgbClr val="00B050"/>
                </a:solidFill>
                <a:latin typeface="Times New Roman" panose="02020603050405020304" pitchFamily="18" charset="0"/>
                <a:cs typeface="Times New Roman" panose="02020603050405020304" pitchFamily="18" charset="0"/>
              </a:rPr>
              <a:t>- Bác kiến ơi, bác hãy nói giúp xem hôm nay là một ngày tuyệt đẹp hay đáng ghét?</a:t>
            </a:r>
          </a:p>
          <a:p>
            <a:pPr marL="0" indent="0">
              <a:buNone/>
            </a:pPr>
            <a:r>
              <a:rPr lang="en-US" sz="1900" dirty="0">
                <a:solidFill>
                  <a:srgbClr val="00B050"/>
                </a:solidFill>
                <a:latin typeface="Times New Roman" panose="02020603050405020304" pitchFamily="18" charset="0"/>
                <a:cs typeface="Times New Roman" panose="02020603050405020304" pitchFamily="18" charset="0"/>
              </a:rPr>
              <a:t>   </a:t>
            </a:r>
            <a:r>
              <a:rPr lang="vi-VN" sz="1900" dirty="0">
                <a:solidFill>
                  <a:srgbClr val="00B050"/>
                </a:solidFill>
                <a:latin typeface="Times New Roman" panose="02020603050405020304" pitchFamily="18" charset="0"/>
                <a:cs typeface="Times New Roman" panose="02020603050405020304" pitchFamily="18" charset="0"/>
              </a:rPr>
              <a:t>Kiến lau mồ hôi, ngẫm nghĩ một lát rồi nói:</a:t>
            </a:r>
          </a:p>
          <a:p>
            <a:pPr marL="0" indent="0">
              <a:buNone/>
            </a:pPr>
            <a:r>
              <a:rPr lang="en-US" sz="1900" dirty="0">
                <a:solidFill>
                  <a:srgbClr val="00B050"/>
                </a:solidFill>
                <a:latin typeface="Times New Roman" panose="02020603050405020304" pitchFamily="18" charset="0"/>
                <a:cs typeface="Times New Roman" panose="02020603050405020304" pitchFamily="18" charset="0"/>
              </a:rPr>
              <a:t>   </a:t>
            </a:r>
            <a:r>
              <a:rPr lang="vi-VN" sz="1900" dirty="0">
                <a:solidFill>
                  <a:srgbClr val="00B050"/>
                </a:solidFill>
                <a:latin typeface="Times New Roman" panose="02020603050405020304" pitchFamily="18" charset="0"/>
                <a:cs typeface="Times New Roman" panose="02020603050405020304" pitchFamily="18" charset="0"/>
              </a:rPr>
              <a:t>- Tôi sẽ trả lời câu hỏi của bạn sau khi mặt trời lặn nhé!</a:t>
            </a:r>
          </a:p>
          <a:p>
            <a:pPr marL="0" indent="0">
              <a:buNone/>
            </a:pPr>
            <a:r>
              <a:rPr lang="en-US" sz="1900" dirty="0">
                <a:solidFill>
                  <a:schemeClr val="accent6">
                    <a:lumMod val="50000"/>
                  </a:schemeClr>
                </a:solidFill>
                <a:latin typeface="Times New Roman" panose="02020603050405020304" pitchFamily="18" charset="0"/>
                <a:cs typeface="Times New Roman" panose="02020603050405020304" pitchFamily="18" charset="0"/>
              </a:rPr>
              <a:t>  </a:t>
            </a:r>
            <a:r>
              <a:rPr lang="en-US" sz="1900" b="1" dirty="0">
                <a:solidFill>
                  <a:srgbClr val="C00000"/>
                </a:solidFill>
                <a:latin typeface="Times New Roman" panose="02020603050405020304" pitchFamily="18" charset="0"/>
                <a:cs typeface="Times New Roman" panose="02020603050405020304" pitchFamily="18" charset="0"/>
              </a:rPr>
              <a:t>3. </a:t>
            </a:r>
            <a:r>
              <a:rPr lang="vi-VN" sz="1900" dirty="0">
                <a:solidFill>
                  <a:srgbClr val="002060"/>
                </a:solidFill>
                <a:latin typeface="Times New Roman" panose="02020603050405020304" pitchFamily="18" charset="0"/>
                <a:cs typeface="Times New Roman" panose="02020603050405020304" pitchFamily="18" charset="0"/>
              </a:rPr>
              <a:t>Mặt trời lặn, chúng đi đến tổ kiến.</a:t>
            </a:r>
          </a:p>
          <a:p>
            <a:pPr marL="0" indent="0">
              <a:buNone/>
            </a:pPr>
            <a:r>
              <a:rPr lang="en-US" sz="1900" dirty="0">
                <a:solidFill>
                  <a:srgbClr val="002060"/>
                </a:solidFill>
                <a:latin typeface="Times New Roman" panose="02020603050405020304" pitchFamily="18" charset="0"/>
                <a:cs typeface="Times New Roman" panose="02020603050405020304" pitchFamily="18" charset="0"/>
              </a:rPr>
              <a:t>   </a:t>
            </a:r>
            <a:r>
              <a:rPr lang="vi-VN" sz="1900" dirty="0">
                <a:solidFill>
                  <a:srgbClr val="002060"/>
                </a:solidFill>
                <a:latin typeface="Times New Roman" panose="02020603050405020304" pitchFamily="18" charset="0"/>
                <a:cs typeface="Times New Roman" panose="02020603050405020304" pitchFamily="18" charset="0"/>
              </a:rPr>
              <a:t>- Hôm nay là ngày thế nào hả bác kiến đáng kính?</a:t>
            </a:r>
          </a:p>
          <a:p>
            <a:pPr marL="0" indent="0">
              <a:buNone/>
            </a:pPr>
            <a:r>
              <a:rPr lang="en-US" sz="1900" dirty="0">
                <a:solidFill>
                  <a:srgbClr val="002060"/>
                </a:solidFill>
                <a:latin typeface="Times New Roman" panose="02020603050405020304" pitchFamily="18" charset="0"/>
                <a:cs typeface="Times New Roman" panose="02020603050405020304" pitchFamily="18" charset="0"/>
              </a:rPr>
              <a:t>   </a:t>
            </a:r>
            <a:r>
              <a:rPr lang="vi-VN" sz="1900" dirty="0">
                <a:solidFill>
                  <a:srgbClr val="002060"/>
                </a:solidFill>
                <a:latin typeface="Times New Roman" panose="02020603050405020304" pitchFamily="18" charset="0"/>
                <a:cs typeface="Times New Roman" panose="02020603050405020304" pitchFamily="18" charset="0"/>
              </a:rPr>
              <a:t>- Hôm này là một ngày tuyệt đẹp! Tôi đã làm việc rất tốt và bây giờ có thể nghỉ ngơi thoải mái. </a:t>
            </a:r>
            <a:br>
              <a:rPr lang="vi-VN" sz="1900" dirty="0">
                <a:solidFill>
                  <a:schemeClr val="accent6">
                    <a:lumMod val="50000"/>
                  </a:schemeClr>
                </a:solidFill>
                <a:latin typeface="Times New Roman" panose="02020603050405020304" pitchFamily="18" charset="0"/>
                <a:cs typeface="Times New Roman" panose="02020603050405020304" pitchFamily="18" charset="0"/>
              </a:rPr>
            </a:br>
            <a:br>
              <a:rPr lang="vi-VN" sz="1800" dirty="0"/>
            </a:br>
            <a:endParaRPr lang="en-US" sz="1800" dirty="0"/>
          </a:p>
        </p:txBody>
      </p:sp>
    </p:spTree>
    <p:extLst>
      <p:ext uri="{BB962C8B-B14F-4D97-AF65-F5344CB8AC3E}">
        <p14:creationId xmlns:p14="http://schemas.microsoft.com/office/powerpoint/2010/main" val="15480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2046</Words>
  <Application>Microsoft Office PowerPoint</Application>
  <PresentationFormat>Widescreen</PresentationFormat>
  <Paragraphs>141</Paragraphs>
  <Slides>32</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等线</vt:lpstr>
      <vt:lpstr>微软雅黑</vt:lpstr>
      <vt:lpstr>Arial</vt:lpstr>
      <vt:lpstr>Arial-Rounded</vt:lpstr>
      <vt:lpstr>Calibri</vt:lpstr>
      <vt:lpstr>Calibri Light</vt:lpstr>
      <vt:lpstr>Public Sans</vt:lpstr>
      <vt:lpstr>Tahoma</vt:lpstr>
      <vt:lpstr>Times New Roman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Bài đọc nói về cuộc tranh luận giữa châu chấu và giun đất về ngày đẹp hay không đẹp. Qua câu trả lời của bác kiến ta nhận ra những ngày vui vẻ và có ích là những ngày đẹp.</vt:lpstr>
      <vt:lpstr>PowerPoint Presentation</vt:lpstr>
      <vt:lpstr>PowerPoint Presentation</vt:lpstr>
      <vt:lpstr>   Đọc rõ ràng, diễn cảm. Đọc lời đối thoại của các nhân vật phù hợp với ngữ điệu.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 Dương Anh</cp:lastModifiedBy>
  <cp:revision>30</cp:revision>
  <dcterms:created xsi:type="dcterms:W3CDTF">2022-07-11T07:44:40Z</dcterms:created>
  <dcterms:modified xsi:type="dcterms:W3CDTF">2023-03-12T15:36:56Z</dcterms:modified>
</cp:coreProperties>
</file>