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60" r:id="rId4"/>
    <p:sldId id="261" r:id="rId5"/>
    <p:sldId id="305" r:id="rId6"/>
    <p:sldId id="266" r:id="rId7"/>
    <p:sldId id="289" r:id="rId8"/>
    <p:sldId id="262" r:id="rId9"/>
    <p:sldId id="296" r:id="rId10"/>
    <p:sldId id="267" r:id="rId11"/>
    <p:sldId id="292" r:id="rId12"/>
    <p:sldId id="293" r:id="rId13"/>
    <p:sldId id="290" r:id="rId14"/>
    <p:sldId id="294" r:id="rId15"/>
    <p:sldId id="295" r:id="rId16"/>
    <p:sldId id="270" r:id="rId17"/>
    <p:sldId id="273" r:id="rId18"/>
    <p:sldId id="271" r:id="rId19"/>
    <p:sldId id="279" r:id="rId20"/>
    <p:sldId id="272" r:id="rId21"/>
    <p:sldId id="297" r:id="rId22"/>
    <p:sldId id="275" r:id="rId23"/>
    <p:sldId id="298" r:id="rId24"/>
    <p:sldId id="276" r:id="rId25"/>
    <p:sldId id="281" r:id="rId26"/>
    <p:sldId id="277" r:id="rId27"/>
    <p:sldId id="299" r:id="rId28"/>
    <p:sldId id="278" r:id="rId29"/>
    <p:sldId id="285" r:id="rId30"/>
    <p:sldId id="286" r:id="rId31"/>
    <p:sldId id="300" r:id="rId32"/>
    <p:sldId id="301" r:id="rId33"/>
    <p:sldId id="302" r:id="rId34"/>
    <p:sldId id="303" r:id="rId35"/>
    <p:sldId id="304" r:id="rId36"/>
    <p:sldId id="283" r:id="rId37"/>
    <p:sldId id="2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4807"/>
    <a:srgbClr val="FFFF66"/>
    <a:srgbClr val="F7BBD5"/>
    <a:srgbClr val="F92D93"/>
    <a:srgbClr val="F7A9F1"/>
    <a:srgbClr val="F4BCD7"/>
    <a:srgbClr val="8CD7F7"/>
    <a:srgbClr val="EDA81F"/>
    <a:srgbClr val="BDDA8A"/>
    <a:srgbClr val="D3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7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4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1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3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88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3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9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8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82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30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41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78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17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22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42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34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2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5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51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5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18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35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4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48.png"/><Relationship Id="rId5" Type="http://schemas.openxmlformats.org/officeDocument/2006/relationships/image" Target="../media/image35.png"/><Relationship Id="rId10" Type="http://schemas.openxmlformats.org/officeDocument/2006/relationships/image" Target="../media/image47.pn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12" Type="http://schemas.openxmlformats.org/officeDocument/2006/relationships/image" Target="../media/image5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52.jpeg"/><Relationship Id="rId5" Type="http://schemas.openxmlformats.org/officeDocument/2006/relationships/image" Target="../media/image35.png"/><Relationship Id="rId10" Type="http://schemas.openxmlformats.org/officeDocument/2006/relationships/image" Target="../media/image51.jpeg"/><Relationship Id="rId4" Type="http://schemas.openxmlformats.org/officeDocument/2006/relationships/image" Target="../media/image34.sv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2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12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45.png"/><Relationship Id="rId5" Type="http://schemas.openxmlformats.org/officeDocument/2006/relationships/image" Target="../media/image11.svg"/><Relationship Id="rId10" Type="http://schemas.openxmlformats.org/officeDocument/2006/relationships/image" Target="../media/image75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png"/><Relationship Id="rId7" Type="http://schemas.openxmlformats.org/officeDocument/2006/relationships/image" Target="../media/image7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svg"/><Relationship Id="rId11" Type="http://schemas.microsoft.com/office/2007/relationships/hdphoto" Target="../media/hdphoto2.wdp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6" y="183483"/>
            <a:ext cx="11949196" cy="6684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48108" y="246354"/>
            <a:ext cx="1868959" cy="408181"/>
            <a:chOff x="0" y="0"/>
            <a:chExt cx="3737918" cy="81636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55210" y="175160"/>
              <a:ext cx="33086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841276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8" y="137660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2"/>
              <a:ext cx="298068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 dirty="0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336444" y="108594"/>
              <a:ext cx="560200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501"/>
                </a:lnSpc>
                <a:spcBef>
                  <a:spcPct val="0"/>
                </a:spcBef>
              </a:pPr>
              <a:r>
                <a:rPr lang="en-US" sz="2084">
                  <a:solidFill>
                    <a:srgbClr val="FFFEFE"/>
                  </a:solidFill>
                  <a:latin typeface="Sriracha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342702" y="3897652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239429" y="344584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15863" y="2912096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31513" y="1545293"/>
            <a:ext cx="554555" cy="554555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426433" y="654535"/>
            <a:ext cx="891231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Thứ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ngày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tháng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.... </a:t>
            </a:r>
            <a:r>
              <a:rPr lang="en-US" sz="4800" b="1" spc="-133" dirty="0" err="1">
                <a:solidFill>
                  <a:srgbClr val="00B050"/>
                </a:solidFill>
                <a:latin typeface="Gluten Black" pitchFamily="2" charset="0"/>
              </a:rPr>
              <a:t>năm</a:t>
            </a:r>
            <a:r>
              <a:rPr lang="en-US" sz="4800" b="1" spc="-133" dirty="0">
                <a:solidFill>
                  <a:srgbClr val="00B050"/>
                </a:solidFill>
                <a:latin typeface="Gluten Black" pitchFamily="2" charset="0"/>
              </a:rPr>
              <a:t> 2022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0962" y="1447111"/>
            <a:ext cx="1591288" cy="16756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1" y="1270996"/>
            <a:ext cx="1317813" cy="1797231"/>
          </a:xfrm>
          <a:prstGeom prst="rect">
            <a:avLst/>
          </a:prstGeom>
        </p:spPr>
      </p:pic>
      <p:sp>
        <p:nvSpPr>
          <p:cNvPr id="35" name="TextBox 29"/>
          <p:cNvSpPr txBox="1"/>
          <p:nvPr/>
        </p:nvSpPr>
        <p:spPr>
          <a:xfrm>
            <a:off x="4049531" y="1382425"/>
            <a:ext cx="3530913" cy="8207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spcBef>
                <a:spcPct val="0"/>
              </a:spcBef>
            </a:pP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Công</a:t>
            </a:r>
            <a:r>
              <a:rPr lang="en-US" sz="4800" b="1" spc="-133" dirty="0">
                <a:solidFill>
                  <a:srgbClr val="00B0F0"/>
                </a:solidFill>
                <a:latin typeface="Gluten Black" pitchFamily="2" charset="0"/>
              </a:rPr>
              <a:t> </a:t>
            </a:r>
            <a:r>
              <a:rPr lang="en-US" sz="4800" b="1" spc="-133" dirty="0" err="1">
                <a:solidFill>
                  <a:srgbClr val="00B0F0"/>
                </a:solidFill>
                <a:latin typeface="Gluten Black" pitchFamily="2" charset="0"/>
              </a:rPr>
              <a:t>nghệ</a:t>
            </a:r>
            <a:endParaRPr lang="en-US" sz="4800" b="1" spc="-133" dirty="0">
              <a:solidFill>
                <a:srgbClr val="00B0F0"/>
              </a:solidFill>
              <a:latin typeface="Gluten Black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10711" y="2259053"/>
            <a:ext cx="6320251" cy="887623"/>
            <a:chOff x="3611335" y="2109975"/>
            <a:chExt cx="5608555" cy="887623"/>
          </a:xfrm>
        </p:grpSpPr>
        <p:sp>
          <p:nvSpPr>
            <p:cNvPr id="36" name="Rounded Rectangle 35"/>
            <p:cNvSpPr/>
            <p:nvPr/>
          </p:nvSpPr>
          <p:spPr>
            <a:xfrm>
              <a:off x="3891436" y="2109975"/>
              <a:ext cx="5183554" cy="842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3611335" y="2176860"/>
              <a:ext cx="5608555" cy="82073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6400"/>
                </a:lnSpc>
                <a:spcBef>
                  <a:spcPct val="0"/>
                </a:spcBef>
              </a:pP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Bài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3: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Sử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dụng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quạt</a:t>
              </a:r>
              <a:r>
                <a:rPr lang="en-US" sz="4800" b="1" spc="-133" dirty="0">
                  <a:solidFill>
                    <a:srgbClr val="FF0000"/>
                  </a:solidFill>
                  <a:latin typeface="Gluten Black" pitchFamily="2" charset="0"/>
                </a:rPr>
                <a:t> </a:t>
              </a:r>
              <a:r>
                <a:rPr lang="en-US" sz="4800" b="1" spc="-133" dirty="0" err="1">
                  <a:solidFill>
                    <a:srgbClr val="FF0000"/>
                  </a:solidFill>
                  <a:latin typeface="Gluten Black" pitchFamily="2" charset="0"/>
                </a:rPr>
                <a:t>điện</a:t>
              </a:r>
              <a:endParaRPr lang="en-US" sz="4800" b="1" spc="-133" dirty="0">
                <a:solidFill>
                  <a:srgbClr val="FF0000"/>
                </a:solidFill>
                <a:latin typeface="Gluten Black" pitchFamily="2" charset="0"/>
              </a:endParaRPr>
            </a:p>
          </p:txBody>
        </p:sp>
      </p:grpSp>
      <p:pic>
        <p:nvPicPr>
          <p:cNvPr id="1026" name="Picture 2" descr="รูปCute Characters Summer Summer Fan PNG , ตัวละครน่ารัก, ฤดูร้อน, แฟนภาพ  PNG และ PSD สำหรับดาวน์โหลดฟรี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8750" l="9667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66" y="2883584"/>
            <a:ext cx="4186689" cy="396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0222" y1="43162" x2="22667" y2="61538"/>
                        <a14:foregroundMark x1="25333" y1="45085" x2="25333" y2="45085"/>
                        <a14:foregroundMark x1="32000" y1="28632" x2="33778" y2="32906"/>
                        <a14:foregroundMark x1="42000" y1="50427" x2="51333" y2="65598"/>
                        <a14:foregroundMark x1="66889" y1="49359" x2="76000" y2="65385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694" y="2724424"/>
            <a:ext cx="5312114" cy="552459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3247" r="93506">
                        <a14:foregroundMark x1="29545" y1="8088" x2="54870" y2="9191"/>
                        <a14:foregroundMark x1="29870" y1="11397" x2="53896" y2="14338"/>
                        <a14:foregroundMark x1="33766" y1="2206" x2="58766" y2="9191"/>
                        <a14:foregroundMark x1="64286" y1="76838" x2="75000" y2="9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00" y="3701600"/>
            <a:ext cx="3154387" cy="27856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87996" y="183482"/>
            <a:ext cx="907576" cy="8900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36549" y="4174930"/>
            <a:ext cx="55478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782107" y="1567138"/>
            <a:ext cx="7917243" cy="1055608"/>
          </a:xfrm>
          <a:prstGeom prst="roundRect">
            <a:avLst/>
          </a:prstGeom>
          <a:solidFill>
            <a:srgbClr val="FFFF66"/>
          </a:solidFill>
          <a:ln w="38100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mát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kiểu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49" y="854234"/>
            <a:ext cx="1854792" cy="1905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47" b="87626" l="3188" r="98750">
                        <a14:foregroundMark x1="18250" y1="38899" x2="25625" y2="57667"/>
                        <a14:foregroundMark x1="22125" y1="35524" x2="28750" y2="40557"/>
                        <a14:foregroundMark x1="33188" y1="41326" x2="42438" y2="38070"/>
                        <a14:foregroundMark x1="34938" y1="46004" x2="46438" y2="45293"/>
                        <a14:foregroundMark x1="35813" y1="50622" x2="45875" y2="51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3669" y="2353021"/>
            <a:ext cx="4737066" cy="50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929043" y="372960"/>
            <a:ext cx="3959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897" y="1112741"/>
            <a:ext cx="1715294" cy="34404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9059" y="1199925"/>
            <a:ext cx="1750097" cy="3407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2827" y="1307054"/>
            <a:ext cx="2875198" cy="3246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8991" y="1106699"/>
            <a:ext cx="1707751" cy="359409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941561" y="4936637"/>
            <a:ext cx="1720958" cy="510778"/>
          </a:xfrm>
          <a:prstGeom prst="roundRect">
            <a:avLst/>
          </a:prstGeom>
          <a:solidFill>
            <a:srgbClr val="FFFF66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cây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2944025" y="4921028"/>
            <a:ext cx="2917681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nghiệp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095999" y="4911310"/>
            <a:ext cx="2554450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hơi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8986525" y="4904755"/>
            <a:ext cx="2486432" cy="5107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Quạt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hoà</a:t>
            </a:r>
            <a:endParaRPr lang="en-US" sz="2400" b="1" dirty="0">
              <a:solidFill>
                <a:srgbClr val="FF000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8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76020" y="535320"/>
            <a:ext cx="3948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28674" name="Picture 2" descr="Quạt trần 5 cánh màu gỗ sồi - Quạt trần HT - Tiết kiệm 50% điện nă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2" y="1958735"/>
            <a:ext cx="2864212" cy="2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5 mẫu quạt trần đèn hiện đại được ưa chuộng nhất 20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20" y="1667171"/>
            <a:ext cx="3513004" cy="26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712"/>
          <a:stretch/>
        </p:blipFill>
        <p:spPr>
          <a:xfrm>
            <a:off x="7936727" y="1442803"/>
            <a:ext cx="3651577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8477" y="4466341"/>
            <a:ext cx="2810267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4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Hoạt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  <a:ea typeface="+mj-ea"/>
                <a:cs typeface="+mj-cs"/>
              </a:rPr>
              <a:t> 2</a:t>
            </a:r>
          </a:p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32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2283" y="1013309"/>
            <a:ext cx="9547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 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quan sát Hình 3 và gọi tên các bộ phận tương ứng của quạt điện theo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thẻ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dưới đây.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151" y="1731017"/>
            <a:ext cx="5190681" cy="464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583" y="2033900"/>
            <a:ext cx="3400900" cy="158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901" y="3854044"/>
            <a:ext cx="3639058" cy="1619476"/>
          </a:xfrm>
          <a:prstGeom prst="rect">
            <a:avLst/>
          </a:prstGeom>
        </p:spPr>
      </p:pic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8352" y="5041000"/>
            <a:ext cx="2186890" cy="1817000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1886239" y="5473520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4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17"/>
            <a:ext cx="12192000" cy="6893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46663" y="364964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93" y="1079581"/>
            <a:ext cx="6213869" cy="5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91902" y="2744034"/>
            <a:ext cx="1459054" cy="615636"/>
            <a:chOff x="814089" y="3132499"/>
            <a:chExt cx="1459054" cy="615636"/>
          </a:xfrm>
        </p:grpSpPr>
        <p:sp>
          <p:nvSpPr>
            <p:cNvPr id="2" name="Rounded Rectangle 1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14089" y="3219437"/>
              <a:ext cx="145905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Cánh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6565" y="1417280"/>
            <a:ext cx="1457608" cy="615636"/>
            <a:chOff x="814812" y="3132499"/>
            <a:chExt cx="1457608" cy="615636"/>
          </a:xfrm>
        </p:grpSpPr>
        <p:sp>
          <p:nvSpPr>
            <p:cNvPr id="21" name="Rounded Rectangle 20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0502" y="3219437"/>
              <a:ext cx="14462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Lồng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179548" y="4103890"/>
            <a:ext cx="1457608" cy="615636"/>
            <a:chOff x="814812" y="3132499"/>
            <a:chExt cx="1457608" cy="615636"/>
          </a:xfrm>
        </p:grpSpPr>
        <p:sp>
          <p:nvSpPr>
            <p:cNvPr id="24" name="Rounded Rectangle 23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9699" y="3219437"/>
              <a:ext cx="14478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Thân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87484" y="5416233"/>
            <a:ext cx="1171001" cy="615636"/>
            <a:chOff x="957872" y="3132499"/>
            <a:chExt cx="1171001" cy="615636"/>
          </a:xfrm>
        </p:grpSpPr>
        <p:sp>
          <p:nvSpPr>
            <p:cNvPr id="27" name="Rounded Rectangle 26"/>
            <p:cNvSpPr/>
            <p:nvPr/>
          </p:nvSpPr>
          <p:spPr>
            <a:xfrm>
              <a:off x="957872" y="3132499"/>
              <a:ext cx="1171001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360" y="3219437"/>
              <a:ext cx="11705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Đế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06962" y="5445973"/>
            <a:ext cx="1524776" cy="615636"/>
            <a:chOff x="781230" y="3132499"/>
            <a:chExt cx="1524776" cy="615636"/>
          </a:xfrm>
        </p:grpSpPr>
        <p:sp>
          <p:nvSpPr>
            <p:cNvPr id="30" name="Rounded Rectangle 29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1230" y="3219437"/>
              <a:ext cx="15247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Dây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nguồn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953" y="4119724"/>
            <a:ext cx="2472152" cy="615636"/>
            <a:chOff x="254315" y="3132499"/>
            <a:chExt cx="2472152" cy="615636"/>
          </a:xfrm>
        </p:grpSpPr>
        <p:sp>
          <p:nvSpPr>
            <p:cNvPr id="33" name="Rounded Rectangle 32"/>
            <p:cNvSpPr/>
            <p:nvPr/>
          </p:nvSpPr>
          <p:spPr>
            <a:xfrm>
              <a:off x="263563" y="3132499"/>
              <a:ext cx="2453657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4315" y="3224428"/>
              <a:ext cx="24721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Các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nút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điều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khiển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98663" y="1444957"/>
            <a:ext cx="1471878" cy="615636"/>
            <a:chOff x="807680" y="3132499"/>
            <a:chExt cx="1471878" cy="615636"/>
          </a:xfrm>
        </p:grpSpPr>
        <p:sp>
          <p:nvSpPr>
            <p:cNvPr id="36" name="Rounded Rectangle 35"/>
            <p:cNvSpPr/>
            <p:nvPr/>
          </p:nvSpPr>
          <p:spPr>
            <a:xfrm>
              <a:off x="814812" y="3132499"/>
              <a:ext cx="1457608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7680" y="3219437"/>
              <a:ext cx="1471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Tuốc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năng</a:t>
              </a:r>
              <a:endParaRPr lang="en-US" sz="2000" dirty="0">
                <a:latin typeface="Nunito Black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98663" y="2830972"/>
            <a:ext cx="2393606" cy="615636"/>
            <a:chOff x="346817" y="3132499"/>
            <a:chExt cx="2393606" cy="615636"/>
          </a:xfrm>
        </p:grpSpPr>
        <p:sp>
          <p:nvSpPr>
            <p:cNvPr id="39" name="Rounded Rectangle 38"/>
            <p:cNvSpPr/>
            <p:nvPr/>
          </p:nvSpPr>
          <p:spPr>
            <a:xfrm>
              <a:off x="346817" y="3132499"/>
              <a:ext cx="2366255" cy="61563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  <a:latin typeface="Nunito Black" pitchFamily="2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6818" y="3219437"/>
              <a:ext cx="23936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err="1">
                  <a:latin typeface="Nunito Black" pitchFamily="2" charset="0"/>
                </a:rPr>
                <a:t>Hộp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động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cơ</a:t>
              </a:r>
              <a:r>
                <a:rPr lang="en-US" sz="2000" dirty="0">
                  <a:latin typeface="Nunito Black" pitchFamily="2" charset="0"/>
                </a:rPr>
                <a:t> </a:t>
              </a:r>
              <a:r>
                <a:rPr lang="en-US" sz="2000" dirty="0" err="1">
                  <a:latin typeface="Nunito Black" pitchFamily="2" charset="0"/>
                </a:rPr>
                <a:t>quạt</a:t>
              </a:r>
              <a:endParaRPr lang="en-US" sz="2000" dirty="0"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9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4811" y="1515095"/>
            <a:ext cx="4957402" cy="919401"/>
            <a:chOff x="764129" y="1703353"/>
            <a:chExt cx="4957402" cy="9194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8CD7F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Bật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tắt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tốc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rgbClr val="8CD7F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53518" y="2621088"/>
            <a:ext cx="4957402" cy="919401"/>
            <a:chOff x="707521" y="2809346"/>
            <a:chExt cx="4957402" cy="9194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4BC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Chứa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53518" y="3762116"/>
            <a:ext cx="4957402" cy="919401"/>
            <a:chOff x="707521" y="2809346"/>
            <a:chExt cx="4957402" cy="91940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D3B5D7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Nối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nguồn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điện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853518" y="4904535"/>
            <a:ext cx="4957402" cy="919401"/>
            <a:chOff x="707521" y="2809346"/>
            <a:chExt cx="4957402" cy="9194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Thay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đổi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6208512" y="1507299"/>
            <a:ext cx="4957402" cy="919401"/>
            <a:chOff x="764129" y="1703353"/>
            <a:chExt cx="4957402" cy="91940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957402" cy="919401"/>
            </a:xfrm>
            <a:prstGeom prst="roundRect">
              <a:avLst/>
            </a:prstGeom>
            <a:solidFill>
              <a:srgbClr val="BDDA8A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vệ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an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toàn</a:t>
              </a:r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                                        </a:t>
              </a:r>
              <a:r>
                <a:rPr lang="en-US" sz="2400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217219" y="2613292"/>
            <a:ext cx="4957402" cy="919401"/>
            <a:chOff x="707521" y="2809346"/>
            <a:chExt cx="4957402" cy="9194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rgbClr val="FFC000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Tạo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ra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gió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17219" y="3754320"/>
            <a:ext cx="4957402" cy="919401"/>
            <a:chOff x="707521" y="2809346"/>
            <a:chExt cx="4957402" cy="91940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07521" y="2809346"/>
              <a:ext cx="4957402" cy="91940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Giữ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đứng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vững</a:t>
              </a:r>
              <a:endParaRPr lang="en-US" sz="2400" dirty="0">
                <a:solidFill>
                  <a:schemeClr val="tx1"/>
                </a:solidFill>
                <a:latin typeface="OpenSans"/>
              </a:endParaRPr>
            </a:p>
            <a:p>
              <a:pPr algn="ctr"/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34940" y="2917909"/>
              <a:ext cx="488910" cy="461665"/>
              <a:chOff x="934940" y="2970161"/>
              <a:chExt cx="488910" cy="461665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934940" y="2996288"/>
                <a:ext cx="488910" cy="4355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05767" y="2970161"/>
                <a:ext cx="2874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217218" y="4873267"/>
            <a:ext cx="4957403" cy="1328023"/>
            <a:chOff x="764129" y="1703353"/>
            <a:chExt cx="4801234" cy="1328023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DB2DD22-29B2-C4C4-DD77-80D26F326D35}"/>
                </a:ext>
              </a:extLst>
            </p:cNvPr>
            <p:cNvSpPr txBox="1"/>
            <p:nvPr/>
          </p:nvSpPr>
          <p:spPr>
            <a:xfrm>
              <a:off x="764129" y="1703353"/>
              <a:ext cx="4801234" cy="1328023"/>
            </a:xfrm>
            <a:prstGeom prst="roundRect">
              <a:avLst/>
            </a:prstGeom>
            <a:solidFill>
              <a:srgbClr val="F7BBD5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OpenSans"/>
                </a:rPr>
                <a:t>       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động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cơ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cánh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thể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điều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chỉnh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cao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rgbClr val="F4BCD7"/>
                  </a:solidFill>
                  <a:latin typeface="OpenSans"/>
                </a:rPr>
                <a:t>jjjjjjjjjj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quạt</a:t>
              </a:r>
              <a:r>
                <a:rPr lang="en-US" sz="2400" dirty="0">
                  <a:solidFill>
                    <a:srgbClr val="8CD7F7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sử</a:t>
              </a:r>
              <a:r>
                <a:rPr lang="en-US" sz="2400" dirty="0">
                  <a:solidFill>
                    <a:schemeClr val="tx1"/>
                  </a:solidFill>
                  <a:latin typeface="OpenSans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OpenSans"/>
                </a:rPr>
                <a:t>dụng</a:t>
              </a:r>
              <a:endPara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908815" y="1920240"/>
              <a:ext cx="488910" cy="4355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979642" y="1894113"/>
              <a:ext cx="28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2" name="Rectangle 81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75134"/>
              </p:ext>
            </p:extLst>
          </p:nvPr>
        </p:nvGraphicFramePr>
        <p:xfrm>
          <a:off x="2311804" y="1440955"/>
          <a:ext cx="7854172" cy="482537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540528">
                  <a:extLst>
                    <a:ext uri="{9D8B030D-6E8A-4147-A177-3AD203B41FA5}">
                      <a16:colId xmlns:a16="http://schemas.microsoft.com/office/drawing/2014/main" val="1579416127"/>
                    </a:ext>
                  </a:extLst>
                </a:gridCol>
                <a:gridCol w="3927086">
                  <a:extLst>
                    <a:ext uri="{9D8B030D-6E8A-4147-A177-3AD203B41FA5}">
                      <a16:colId xmlns:a16="http://schemas.microsoft.com/office/drawing/2014/main" val="787793578"/>
                    </a:ext>
                  </a:extLst>
                </a:gridCol>
                <a:gridCol w="2386558">
                  <a:extLst>
                    <a:ext uri="{9D8B030D-6E8A-4147-A177-3AD203B41FA5}">
                      <a16:colId xmlns:a16="http://schemas.microsoft.com/office/drawing/2014/main" val="170979644"/>
                    </a:ext>
                  </a:extLst>
                </a:gridCol>
              </a:tblGrid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Hình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Chức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năng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bộ</a:t>
                      </a:r>
                      <a:r>
                        <a:rPr lang="en-US" sz="20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phận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20954660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Bật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chỉnh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quay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nút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khiển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614920627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Bảo vệ cánh quạt an toàn cho người sử dụng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Lồng quạt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321805680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Chứa động cơ của quạt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Hộp động cơ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39166872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Tạo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gió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Cánh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814106407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Nối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điện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Dây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nguồn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457097774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BR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Giữ cho quạt đứng vững</a:t>
                      </a:r>
                      <a:endParaRPr lang="pt-BR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Đế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1320125173"/>
                  </a:ext>
                </a:extLst>
              </a:tr>
              <a:tr h="4331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Giúp thay đổi hướng gió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Tuốc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năng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237378773"/>
                  </a:ext>
                </a:extLst>
              </a:tr>
              <a:tr h="742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</a:t>
                      </a:r>
                      <a:endParaRPr lang="en-US" sz="2000" b="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0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Đỡ động cơ và cánh quạt, có thể điều chỉnh độ cao của quạt</a:t>
                      </a:r>
                      <a:endParaRPr lang="vi-VN" sz="200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quạt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1301" marR="61301" marT="61301" marB="61301"/>
                </a:tc>
                <a:extLst>
                  <a:ext uri="{0D108BD9-81ED-4DB2-BD59-A6C34878D82A}">
                    <a16:rowId xmlns:a16="http://schemas.microsoft.com/office/drawing/2014/main" val="2175864252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489165" y="725316"/>
            <a:ext cx="9954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Những mô tả về tác dụng sau đây tương ứng với bộ phận nào của quạt điện?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2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839" y="4396293"/>
            <a:ext cx="1662979" cy="2409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98495" y="807154"/>
            <a:ext cx="9856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cùng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gọi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tên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bộ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phận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chính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chiếc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46663" y="190153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Một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số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bộ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phận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chính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4577" y="4101150"/>
            <a:ext cx="1895446" cy="2637143"/>
          </a:xfrm>
          <a:prstGeom prst="rect">
            <a:avLst/>
          </a:prstGeom>
        </p:spPr>
      </p:pic>
      <p:pic>
        <p:nvPicPr>
          <p:cNvPr id="3074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8930241" y="4266618"/>
            <a:ext cx="1845049" cy="23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2492110"/>
            <a:ext cx="1537147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Cánh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1703326"/>
            <a:ext cx="1537148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Lồng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2521232"/>
            <a:ext cx="2418345" cy="442674"/>
          </a:xfrm>
          <a:prstGeom prst="roundRect">
            <a:avLst/>
          </a:prstGeom>
          <a:solidFill>
            <a:srgbClr val="8CD7F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nút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điều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khiển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21267" y="3202281"/>
            <a:ext cx="1537147" cy="442674"/>
          </a:xfrm>
          <a:prstGeom prst="roundRect">
            <a:avLst/>
          </a:prstGeom>
          <a:solidFill>
            <a:srgbClr val="FFFF0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Đế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3268829"/>
            <a:ext cx="1537147" cy="442674"/>
          </a:xfrm>
          <a:prstGeom prst="roundRect">
            <a:avLst/>
          </a:prstGeom>
          <a:solidFill>
            <a:srgbClr val="92D050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Tuốc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năng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066636" y="1679131"/>
            <a:ext cx="2426298" cy="4426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Hộp động cơ quạt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2422594"/>
            <a:ext cx="1717425" cy="4426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Thân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quạt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4253813" y="1648552"/>
            <a:ext cx="1717425" cy="442674"/>
          </a:xfrm>
          <a:prstGeom prst="roundRect">
            <a:avLst/>
          </a:prstGeom>
          <a:solidFill>
            <a:srgbClr val="F4BCD7"/>
          </a:solidFill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Dây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nguồn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057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3172439" y="1813683"/>
            <a:ext cx="8192996" cy="15323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    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thường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đế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quạt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phận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khiển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</a:rPr>
              <a:t>nguồn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661" y="1224018"/>
            <a:ext cx="2227499" cy="2288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9699" y="2852579"/>
            <a:ext cx="4422157" cy="46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17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1" y="280617"/>
            <a:ext cx="1034898" cy="1199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774" y="3787438"/>
            <a:ext cx="1931222" cy="265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3288" y="3848508"/>
            <a:ext cx="2107918" cy="259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457609" y="587051"/>
            <a:ext cx="5167024" cy="30306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OpenSans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2009,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kĩ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Đai-sơn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james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Dyson)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cứu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thiết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kiểu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dáng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7123797" y="1479784"/>
            <a:ext cx="4046899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quạt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phận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khiển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tốc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xa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8" y="5785598"/>
            <a:ext cx="1675541" cy="87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056207" y="1295973"/>
            <a:ext cx="5655380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3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11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295" y="493771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3753" y="1016991"/>
            <a:ext cx="10018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648" y="1906801"/>
            <a:ext cx="4905459" cy="4699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1" y="0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7689" y="451648"/>
            <a:ext cx="7547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3.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cách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và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435" y="1111855"/>
            <a:ext cx="108738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Em hãy sắp xếp các bước trong Hình 4 theo thứ tự hợp lí khi sử dụng quạt điện</a:t>
            </a:r>
            <a:endParaRPr lang="en-US" sz="2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1753" y="4893448"/>
            <a:ext cx="2186890" cy="1817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56" y="1993921"/>
            <a:ext cx="4441558" cy="4254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1858424"/>
            <a:ext cx="6826818" cy="9194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1: Đặt quạt điện trên bề mặt bằng phẳng, chắc chắn (Hình a)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2905006"/>
            <a:ext cx="6331895" cy="919401"/>
          </a:xfrm>
          <a:prstGeom prst="roundRect">
            <a:avLst/>
          </a:prstGeom>
          <a:solidFill>
            <a:srgbClr val="F7A9F1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2: Bật quạt và chọn tốc độ quay của cánh quạt (Hình c)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3951588"/>
            <a:ext cx="4894923" cy="919401"/>
          </a:xfrm>
          <a:prstGeom prst="roundRect">
            <a:avLst/>
          </a:prstGeom>
          <a:solidFill>
            <a:srgbClr val="92D050"/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3: Điều chỉnh hướng gió 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(Hình d)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5321539" y="4998170"/>
            <a:ext cx="5364920" cy="9194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Bước 4: Tắt quạt khi không sử dụng</a:t>
            </a:r>
            <a:endParaRPr lang="en-US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(Hình b)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93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" y="-35975"/>
            <a:ext cx="12192000" cy="689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34" y="224138"/>
            <a:ext cx="1029889" cy="1168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2570" y="623806"/>
            <a:ext cx="9137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cùng bạn thực hành các bước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0842" y="3151130"/>
            <a:ext cx="2170779" cy="31450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9" b="98295" l="9091" r="100000">
                        <a14:backgroundMark x1="89723" y1="43466" x2="89723" y2="43466"/>
                        <a14:backgroundMark x1="79447" y1="46591" x2="79447" y2="46591"/>
                        <a14:backgroundMark x1="82213" y1="59943" x2="82213" y2="59943"/>
                        <a14:backgroundMark x1="81818" y1="55398" x2="81818" y2="55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342" y="3126924"/>
            <a:ext cx="2474230" cy="3442409"/>
          </a:xfrm>
          <a:prstGeom prst="rect">
            <a:avLst/>
          </a:prstGeom>
        </p:spPr>
      </p:pic>
      <p:pic>
        <p:nvPicPr>
          <p:cNvPr id="18" name="Picture 2" descr="Hình ảnh Dùng Kính Lúp để Quan Sát Mọi Thứ Cô Gái PNG , Kính Lúp, Cô Gái,  Nghiêm Túc đấy Cô Gái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89375" l="26563" r="88594">
                        <a14:backgroundMark x1="70781" y1="15625" x2="70781" y2="15625"/>
                        <a14:backgroundMark x1="82969" y1="22813" x2="82969" y2="2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6591" r="10660" b="10967"/>
          <a:stretch/>
        </p:blipFill>
        <p:spPr bwMode="auto">
          <a:xfrm>
            <a:off x="7366676" y="3179424"/>
            <a:ext cx="2408445" cy="308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5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80231">
            <a:off x="383199" y="1687731"/>
            <a:ext cx="554555" cy="5545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0231">
            <a:off x="1836399" y="500436"/>
            <a:ext cx="574944" cy="58776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82344">
            <a:off x="157071" y="704987"/>
            <a:ext cx="1565616" cy="51238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90699" y="1237692"/>
            <a:ext cx="8610600" cy="43926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      </a:t>
            </a:r>
            <a:r>
              <a:rPr lang="vi-VN" sz="2800" b="1" dirty="0">
                <a:solidFill>
                  <a:srgbClr val="FF0000"/>
                </a:solidFill>
                <a:latin typeface="Nunito Black" pitchFamily="2" charset="0"/>
              </a:rPr>
              <a:t>Các bước sử dụng quạt điện là: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  <a:p>
            <a:pPr lvl="0">
              <a:defRPr/>
            </a:pPr>
            <a:endParaRPr lang="en-US" sz="2800" b="1" dirty="0">
              <a:solidFill>
                <a:srgbClr val="FF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  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4756" y="2217562"/>
            <a:ext cx="6409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Open Sans" panose="020B0606030504020204" pitchFamily="34" charset="0"/>
              </a:rPr>
              <a:t>*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unito Black" pitchFamily="2" charset="0"/>
              </a:rPr>
              <a:t>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9787" y="3100645"/>
            <a:ext cx="6649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84807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</a:rPr>
              <a:t>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84807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30165" y="409533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*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</a:rPr>
              <a:t>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30165" y="4736018"/>
            <a:ext cx="5689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*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17" y="1967264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2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3753" y="414880"/>
            <a:ext cx="9778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Em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hãy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cho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biết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tại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sao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?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320" y="1656686"/>
            <a:ext cx="5277393" cy="458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00" r="98286">
                        <a14:foregroundMark x1="28000" y1="78571" x2="28000" y2="78571"/>
                        <a14:foregroundMark x1="18857" y1="37143" x2="18857" y2="37143"/>
                        <a14:foregroundMark x1="37714" y1="41429" x2="37714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3881" y="4800813"/>
            <a:ext cx="2186890" cy="1817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9983C60C-E901-DAA5-AC1C-ABD9B76BCFAC}"/>
              </a:ext>
            </a:extLst>
          </p:cNvPr>
          <p:cNvSpPr/>
          <p:nvPr/>
        </p:nvSpPr>
        <p:spPr>
          <a:xfrm>
            <a:off x="9202846" y="3446986"/>
            <a:ext cx="2480360" cy="948980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luận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</a:rPr>
              <a:t>nhóm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99" y="1563463"/>
            <a:ext cx="3895899" cy="3545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Hình a: Đặt quạt chênh vênh trên ghế rất dễ đổ quạt vào người.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9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18" y="1807095"/>
            <a:ext cx="3518871" cy="311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Các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huống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trong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Hình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5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là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mất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an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toàn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vì</a:t>
            </a:r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7699" y="5558575"/>
            <a:ext cx="5946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b: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Ngồi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tóc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cuốn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603365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48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03644" y="5558575"/>
            <a:ext cx="8044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c: Cho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ngón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vào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lồng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hoạt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động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sẽ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khiến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kẹp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tay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,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rất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hiểm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1729310" y="5773080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651" y="1748798"/>
            <a:ext cx="3998737" cy="328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02" y="109440"/>
            <a:ext cx="11949196" cy="6639119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945308" y="169825"/>
            <a:ext cx="7948230" cy="75049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Nghe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bài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F92D93"/>
                </a:solidFill>
                <a:latin typeface="Sigmar One" panose="00000500000000000000" pitchFamily="2" charset="0"/>
              </a:rPr>
              <a:t>hát</a:t>
            </a:r>
            <a:r>
              <a:rPr lang="en-US" sz="3200" dirty="0">
                <a:solidFill>
                  <a:srgbClr val="F92D93"/>
                </a:solidFill>
                <a:latin typeface="Sigmar One" panose="00000500000000000000" pitchFamily="2" charset="0"/>
              </a:rPr>
              <a:t>: 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đồ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dùng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bé</a:t>
            </a:r>
            <a:r>
              <a:rPr lang="en-US" sz="32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igmar One" panose="00000500000000000000" pitchFamily="2" charset="0"/>
              </a:rPr>
              <a:t>yêu</a:t>
            </a:r>
            <a:endParaRPr lang="en-US" sz="32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Bài hát Đồ dùng bé yêu_480p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0615" y="920324"/>
            <a:ext cx="9117615" cy="52523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39" y="4895066"/>
            <a:ext cx="2347163" cy="1908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1995" y="4459436"/>
            <a:ext cx="2594674" cy="2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58187" y="414880"/>
            <a:ext cx="9112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14631" y="5531681"/>
            <a:ext cx="70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d: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Tắt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bằng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cách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giật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dây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nguồn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vi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phạm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an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toàn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khi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thiết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bị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240296" y="5746186"/>
            <a:ext cx="533400" cy="3286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738" y="1656686"/>
            <a:ext cx="4371291" cy="3425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1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C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355599" y="358648"/>
            <a:ext cx="11549019" cy="6238096"/>
            <a:chOff x="0" y="0"/>
            <a:chExt cx="3899707" cy="2214804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903920" cy="2214804"/>
            </a:xfrm>
            <a:custGeom>
              <a:avLst/>
              <a:gdLst/>
              <a:ahLst/>
              <a:cxnLst/>
              <a:rect l="l" t="t" r="r" b="b"/>
              <a:pathLst>
                <a:path w="3903920" h="2214804">
                  <a:moveTo>
                    <a:pt x="278431" y="16918"/>
                  </a:moveTo>
                  <a:cubicBezTo>
                    <a:pt x="278431" y="16918"/>
                    <a:pt x="604014" y="12258"/>
                    <a:pt x="939603" y="12454"/>
                  </a:cubicBezTo>
                  <a:cubicBezTo>
                    <a:pt x="2771746" y="12671"/>
                    <a:pt x="3629851" y="0"/>
                    <a:pt x="3629851" y="0"/>
                  </a:cubicBezTo>
                  <a:cubicBezTo>
                    <a:pt x="3697315" y="0"/>
                    <a:pt x="3773252" y="0"/>
                    <a:pt x="3852025" y="85073"/>
                  </a:cubicBezTo>
                  <a:cubicBezTo>
                    <a:pt x="3895003" y="131488"/>
                    <a:pt x="3896071" y="240224"/>
                    <a:pt x="3896476" y="320281"/>
                  </a:cubicBezTo>
                  <a:cubicBezTo>
                    <a:pt x="3896476" y="320281"/>
                    <a:pt x="3894772" y="1210032"/>
                    <a:pt x="3894772" y="1452220"/>
                  </a:cubicBezTo>
                  <a:cubicBezTo>
                    <a:pt x="3894772" y="1666379"/>
                    <a:pt x="3903920" y="1965558"/>
                    <a:pt x="3903920" y="1965558"/>
                  </a:cubicBezTo>
                  <a:cubicBezTo>
                    <a:pt x="3903920" y="2094227"/>
                    <a:pt x="3899750" y="2214804"/>
                    <a:pt x="3646912" y="2206670"/>
                  </a:cubicBezTo>
                  <a:cubicBezTo>
                    <a:pt x="3646912" y="2206670"/>
                    <a:pt x="3270440" y="2186372"/>
                    <a:pt x="2837360" y="2193970"/>
                  </a:cubicBezTo>
                  <a:cubicBezTo>
                    <a:pt x="1290440" y="2202104"/>
                    <a:pt x="304023" y="2214804"/>
                    <a:pt x="304023" y="2214804"/>
                  </a:cubicBezTo>
                  <a:cubicBezTo>
                    <a:pt x="132548" y="2214804"/>
                    <a:pt x="4213" y="2113735"/>
                    <a:pt x="8532" y="1911188"/>
                  </a:cubicBezTo>
                  <a:cubicBezTo>
                    <a:pt x="8532" y="1911188"/>
                    <a:pt x="9630" y="1412647"/>
                    <a:pt x="4815" y="97984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  <a:ln>
              <a:solidFill>
                <a:srgbClr val="FFFFFF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5037" y="245550"/>
            <a:ext cx="740398" cy="8260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65435" y="1141838"/>
            <a:ext cx="554555" cy="5545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394" y="5444951"/>
            <a:ext cx="1093789" cy="1151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91" y="5388754"/>
            <a:ext cx="803848" cy="116463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0829" y="5501148"/>
            <a:ext cx="1093789" cy="11517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7426" y="5444951"/>
            <a:ext cx="803848" cy="11646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307096" y="2425358"/>
            <a:ext cx="9317941" cy="24857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				      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nếu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kêu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khác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rung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lắc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chóng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quạt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				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lớn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đảm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an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978" y="2498350"/>
            <a:ext cx="3448873" cy="218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7" b="96000" l="6164" r="96575">
                        <a14:foregroundMark x1="68493" y1="68000" x2="68493" y2="68000"/>
                        <a14:foregroundMark x1="68493" y1="68000" x2="68493" y2="6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034" y="158371"/>
            <a:ext cx="2454248" cy="25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Vận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dụng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-152408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2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3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939" y="5601908"/>
            <a:ext cx="1107550" cy="116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chia sẻ với bạn: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404" y="1139786"/>
            <a:ext cx="868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Trong gia đình em có những loại quạt điện nào? Mỗi loại quạt được dùng ở đâu và trong trường hợp nào?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5404" y="2170735"/>
            <a:ext cx="7205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131" y="3657211"/>
            <a:ext cx="4196813" cy="23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46"/>
            <a:ext cx="12192000" cy="6893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655426"/>
            <a:ext cx="811459" cy="11756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404" y="422752"/>
            <a:ext cx="4184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Em hãy chia sẻ với bạn: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" y="293611"/>
            <a:ext cx="1368653" cy="1208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66" y="902403"/>
            <a:ext cx="8688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- Trong gia đình em có những loại quạt điện nào? Mỗi loại quạt được dùng ở đâu và trong trường hợp nào?</a:t>
            </a:r>
            <a:endParaRPr lang="en-US" sz="20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9266" y="1711270"/>
            <a:ext cx="6040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-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sử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dụng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quạt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điện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đúng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cách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và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 an </a:t>
            </a:r>
            <a:r>
              <a:rPr lang="en-US" sz="2000" b="0" i="0" dirty="0" err="1">
                <a:solidFill>
                  <a:srgbClr val="984807"/>
                </a:solidFill>
                <a:effectLst/>
                <a:latin typeface="Nunito Black" pitchFamily="2" charset="0"/>
              </a:rPr>
              <a:t>toàn</a:t>
            </a:r>
            <a:r>
              <a:rPr lang="en-US" sz="20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.</a:t>
            </a:r>
            <a:endParaRPr lang="en-US" sz="20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4979" y="3696479"/>
            <a:ext cx="6452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 dirty="0">
                <a:solidFill>
                  <a:srgbClr val="7030A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Gia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có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bàn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trần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9861" y="4485414"/>
            <a:ext cx="87396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để bàn được đặt ở bàn học, dùng khi em học bài.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9497" y="5148260"/>
            <a:ext cx="847513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984807"/>
                </a:solidFill>
                <a:effectLst/>
                <a:latin typeface="Nunito Black" pitchFamily="2" charset="0"/>
              </a:rPr>
              <a:t>+ Quạt trần được treo ở phòng khách, dùng khi cả nhà ngồi xem ti vi hoặc chơi cùng nhau.</a:t>
            </a:r>
            <a:endParaRPr lang="en-US" sz="2400" dirty="0">
              <a:solidFill>
                <a:srgbClr val="984807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8119" y="5655426"/>
            <a:ext cx="1940399" cy="10757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8412" y="3165322"/>
            <a:ext cx="1093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Ví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021" y="655671"/>
            <a:ext cx="3912238" cy="37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3523488" y="7"/>
            <a:ext cx="8668512" cy="685799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52400" y="1651000"/>
            <a:ext cx="7366000" cy="3204134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152408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1029" y="3284375"/>
            <a:ext cx="2029968" cy="19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33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92" y="1745991"/>
            <a:ext cx="9286208" cy="3651196"/>
          </a:xfrm>
          <a:prstGeom prst="rect">
            <a:avLst/>
          </a:prstGeom>
        </p:spPr>
      </p:pic>
      <p:pic>
        <p:nvPicPr>
          <p:cNvPr id="9222" name="Picture 6" descr="Stt về nắng nóng bá đạo nhất - QuanTriMa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" y="5043573"/>
            <a:ext cx="1875391" cy="16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757726" y="4802768"/>
            <a:ext cx="2351543" cy="19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516128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0819" y="4191791"/>
            <a:ext cx="925530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Nunito Black" pitchFamily="2" charset="0"/>
              </a:rPr>
              <a:t>- Bước 1: Đặt quạt điện trên bề mặt bằng phẳng, chắc chắn.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2D93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0819" y="4824572"/>
            <a:ext cx="8079456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</a:rPr>
              <a:t>- Bước 2: Bật quạt và chọn tốc độ quay của cánh quạt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4255" y="5477457"/>
            <a:ext cx="506273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- Bước 3: Điều chỉnh hướng 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44255" y="6110238"/>
            <a:ext cx="6090471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 Black" pitchFamily="2" charset="0"/>
              </a:rPr>
              <a:t>- Bước 4: Tắt quạt khi không sử 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4" y="589787"/>
            <a:ext cx="7619414" cy="299583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3273" y="219262"/>
            <a:ext cx="1354667" cy="13093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505274" y="215679"/>
            <a:ext cx="2399931" cy="52546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 fontScale="40000" lnSpcReduction="20000"/>
          </a:bodyPr>
          <a:lstStyle/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Khởi</a:t>
            </a:r>
            <a:r>
              <a:rPr lang="en-US" sz="6400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6400" dirty="0" err="1">
                <a:solidFill>
                  <a:srgbClr val="F92D93"/>
                </a:solidFill>
                <a:latin typeface="Sigmar One" panose="00000500000000000000" pitchFamily="2" charset="0"/>
              </a:rPr>
              <a:t>động</a:t>
            </a:r>
            <a:endParaRPr lang="en-US" sz="6400" dirty="0">
              <a:solidFill>
                <a:srgbClr val="F92D93"/>
              </a:solidFill>
              <a:latin typeface="Sigmar One" panose="00000500000000000000" pitchFamily="2" charset="0"/>
            </a:endParaRPr>
          </a:p>
        </p:txBody>
      </p:sp>
      <p:pic>
        <p:nvPicPr>
          <p:cNvPr id="20" name="Picture 10" descr="11 Cách Chống Nóng Mùa Hè Vô Cùng Hiệu Quả Mà Không Cần Máy Lạ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3" b="89904" l="2821" r="100000">
                        <a14:foregroundMark x1="16154" y1="54487" x2="16154" y2="54487"/>
                        <a14:foregroundMark x1="16154" y1="54487" x2="16154" y2="54487"/>
                        <a14:foregroundMark x1="16154" y1="54487" x2="16154" y2="54487"/>
                        <a14:foregroundMark x1="23974" y1="54487" x2="23974" y2="54487"/>
                        <a14:foregroundMark x1="23974" y1="54487" x2="23974" y2="54487"/>
                        <a14:foregroundMark x1="29615" y1="53686" x2="29615" y2="53686"/>
                        <a14:foregroundMark x1="29615" y1="53686" x2="29615" y2="53686"/>
                        <a14:foregroundMark x1="35256" y1="52724" x2="35256" y2="52724"/>
                        <a14:foregroundMark x1="38718" y1="46635" x2="38718" y2="46635"/>
                        <a14:foregroundMark x1="19744" y1="70353" x2="19744" y2="70353"/>
                        <a14:foregroundMark x1="42949" y1="47436" x2="42949" y2="47436"/>
                        <a14:foregroundMark x1="44359" y1="43109" x2="44359" y2="43109"/>
                        <a14:foregroundMark x1="23974" y1="47436" x2="23974" y2="47436"/>
                        <a14:foregroundMark x1="29359" y1="49519" x2="29359" y2="49519"/>
                        <a14:foregroundMark x1="36282" y1="47756" x2="36282" y2="47276"/>
                        <a14:foregroundMark x1="39487" y1="51763" x2="39487" y2="51763"/>
                        <a14:foregroundMark x1="39487" y1="51282" x2="39487" y2="51282"/>
                        <a14:foregroundMark x1="39872" y1="50160" x2="39872" y2="50160"/>
                        <a14:foregroundMark x1="33974" y1="58654" x2="33974" y2="58654"/>
                        <a14:foregroundMark x1="34487" y1="58654" x2="34487" y2="58654"/>
                        <a14:foregroundMark x1="32564" y1="51282" x2="32564" y2="51282"/>
                        <a14:foregroundMark x1="32564" y1="49519" x2="32564" y2="49519"/>
                        <a14:foregroundMark x1="18077" y1="68269" x2="18077" y2="68269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5769" y1="54647" x2="35769" y2="54647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8077" y1="45513" x2="38077" y2="45513"/>
                        <a14:foregroundMark x1="35769" y1="45032" x2="35769" y2="45032"/>
                        <a14:foregroundMark x1="31667" y1="45032" x2="31667" y2="45032"/>
                        <a14:foregroundMark x1="31667" y1="45032" x2="31667" y2="45032"/>
                        <a14:foregroundMark x1="31667" y1="45032" x2="31667" y2="45032"/>
                        <a14:foregroundMark x1="17564" y1="52404" x2="17564" y2="52404"/>
                        <a14:foregroundMark x1="27564" y1="50641" x2="27564" y2="5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9" b="16698"/>
          <a:stretch/>
        </p:blipFill>
        <p:spPr bwMode="auto">
          <a:xfrm>
            <a:off x="9961299" y="5110868"/>
            <a:ext cx="2037806" cy="16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976369" y="3579330"/>
            <a:ext cx="6279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H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ướng dẫn cách sử dụng quạt điện.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1" y="5000057"/>
            <a:ext cx="1169469" cy="1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67324" y="-39887"/>
            <a:ext cx="12196243" cy="68579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0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20" y="753377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975736" y="1770051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Khám</a:t>
            </a:r>
            <a:r>
              <a:rPr lang="en-US" sz="5867" dirty="0">
                <a:solidFill>
                  <a:srgbClr val="F92D93"/>
                </a:solidFill>
                <a:latin typeface="Sigmar One" panose="00000500000000000000" pitchFamily="2" charset="0"/>
              </a:rPr>
              <a:t> </a:t>
            </a:r>
            <a:r>
              <a:rPr lang="en-US" sz="5867" dirty="0" err="1">
                <a:solidFill>
                  <a:srgbClr val="F92D93"/>
                </a:solidFill>
                <a:latin typeface="Sigmar One" panose="00000500000000000000" pitchFamily="2" charset="0"/>
              </a:rPr>
              <a:t>phá</a:t>
            </a:r>
            <a:endParaRPr lang="en-US" sz="5867" dirty="0">
              <a:solidFill>
                <a:srgbClr val="F92D93"/>
              </a:solidFill>
              <a:latin typeface="Sigmar One" panose="00000500000000000000" pitchFamily="2" charset="0"/>
            </a:endParaRPr>
          </a:p>
          <a:p>
            <a:pPr indent="-152408"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3600" dirty="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951583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4" y="5609070"/>
            <a:ext cx="780053" cy="74728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85868" y="6047146"/>
            <a:ext cx="1636826" cy="818413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3429000"/>
            <a:ext cx="2149149" cy="234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0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7246" y="3656687"/>
            <a:ext cx="3987625" cy="2075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6186553" y="1585684"/>
            <a:ext cx="4248318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92D93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1</a:t>
            </a:r>
          </a:p>
          <a:p>
            <a:pPr marL="0" marR="0" lvl="0" indent="-152408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0AFB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4417" y="2455817"/>
            <a:ext cx="5401790" cy="293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7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15" y="5540188"/>
            <a:ext cx="1157294" cy="1218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82" y="5535945"/>
            <a:ext cx="850518" cy="1232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6862" y="424767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1.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Tác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của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1" i="0" dirty="0" err="1">
                <a:solidFill>
                  <a:srgbClr val="00B050"/>
                </a:solidFill>
                <a:effectLst/>
                <a:latin typeface="Nunito Black" pitchFamily="2" charset="0"/>
              </a:rPr>
              <a:t>điện</a:t>
            </a:r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0272" y="974755"/>
            <a:ext cx="1007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70C0"/>
                </a:solidFill>
                <a:effectLst/>
                <a:latin typeface="Nunito Black" pitchFamily="2" charset="0"/>
              </a:rPr>
              <a:t>-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 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Em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hãy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và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cho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biết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nhỏ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sử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dụng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quạt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điện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để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làm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24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gì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2026" y="5776595"/>
            <a:ext cx="8026956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Bạn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đang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sử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dụng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quạt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Nunito Black" pitchFamily="2" charset="0"/>
              </a:rPr>
              <a:t>mát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787" y="1857663"/>
            <a:ext cx="4363488" cy="37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172" y="2299960"/>
            <a:ext cx="1738827" cy="26387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43" y="2478949"/>
            <a:ext cx="1974082" cy="250556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23481" y="127181"/>
            <a:ext cx="11945037" cy="6641011"/>
          </a:xfrm>
          <a:custGeom>
            <a:avLst/>
            <a:gdLst/>
            <a:ahLst/>
            <a:cxnLst/>
            <a:rect l="l" t="t" r="r" b="b"/>
            <a:pathLst>
              <a:path w="22098868" h="12286175">
                <a:moveTo>
                  <a:pt x="21974409" y="59690"/>
                </a:moveTo>
                <a:cubicBezTo>
                  <a:pt x="22009968" y="59690"/>
                  <a:pt x="22039179" y="88900"/>
                  <a:pt x="22039179" y="124460"/>
                </a:cubicBezTo>
                <a:lnTo>
                  <a:pt x="22039179" y="12161715"/>
                </a:lnTo>
                <a:cubicBezTo>
                  <a:pt x="22039179" y="12197275"/>
                  <a:pt x="22009968" y="12226485"/>
                  <a:pt x="21974409" y="12226485"/>
                </a:cubicBezTo>
                <a:lnTo>
                  <a:pt x="124460" y="12226485"/>
                </a:lnTo>
                <a:cubicBezTo>
                  <a:pt x="88900" y="12226485"/>
                  <a:pt x="59690" y="12197275"/>
                  <a:pt x="59690" y="1216171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1974409" y="59690"/>
                </a:lnTo>
                <a:moveTo>
                  <a:pt x="21974409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2161715"/>
                </a:lnTo>
                <a:cubicBezTo>
                  <a:pt x="0" y="12230295"/>
                  <a:pt x="55880" y="12286175"/>
                  <a:pt x="124460" y="12286175"/>
                </a:cubicBezTo>
                <a:lnTo>
                  <a:pt x="21974409" y="12286175"/>
                </a:lnTo>
                <a:cubicBezTo>
                  <a:pt x="22042989" y="12286175"/>
                  <a:pt x="22098868" y="12230295"/>
                  <a:pt x="22098868" y="12161715"/>
                </a:cubicBezTo>
                <a:lnTo>
                  <a:pt x="22098868" y="124460"/>
                </a:lnTo>
                <a:cubicBezTo>
                  <a:pt x="22098868" y="55880"/>
                  <a:pt x="22042989" y="0"/>
                  <a:pt x="21974409" y="0"/>
                </a:cubicBezTo>
                <a:close/>
              </a:path>
            </a:pathLst>
          </a:custGeom>
          <a:solidFill>
            <a:srgbClr val="C7D0D8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10963" y="196595"/>
            <a:ext cx="888142" cy="888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407548" y="5829208"/>
            <a:ext cx="1591558" cy="8651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0272" y="988732"/>
            <a:ext cx="10089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Em hãy sắp xếp các thẻ tên dưới đây tương ứng với mỗi loại quạt có trong Hình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62" y="196595"/>
            <a:ext cx="964110" cy="125824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11144" y="459036"/>
            <a:ext cx="4628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1" l="6818" r="893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111" y="5522769"/>
            <a:ext cx="1157294" cy="1218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457" l="1575" r="960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78" y="5518526"/>
            <a:ext cx="850518" cy="1232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052" y="2349498"/>
            <a:ext cx="3348164" cy="263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979" y="1889752"/>
            <a:ext cx="2055816" cy="689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/>
          <a:srcRect b="695"/>
          <a:stretch/>
        </p:blipFill>
        <p:spPr>
          <a:xfrm>
            <a:off x="6653234" y="2508191"/>
            <a:ext cx="1955987" cy="2430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4346" y="1899791"/>
            <a:ext cx="2377804" cy="7085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4758" y="1843807"/>
            <a:ext cx="1986549" cy="708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3942" y="1828128"/>
            <a:ext cx="2062649" cy="7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66276 0.4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3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3034 0.449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19206 0.460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19297 0.46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1251</Words>
  <Application>Microsoft Office PowerPoint</Application>
  <PresentationFormat>Widescreen</PresentationFormat>
  <Paragraphs>157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#9Slide03 AmpleSoft Bold</vt:lpstr>
      <vt:lpstr>Arial</vt:lpstr>
      <vt:lpstr>Calibri</vt:lpstr>
      <vt:lpstr>Gluten Black</vt:lpstr>
      <vt:lpstr>Nunito Black</vt:lpstr>
      <vt:lpstr>Open Sans</vt:lpstr>
      <vt:lpstr>OpenSans</vt:lpstr>
      <vt:lpstr>Sigmar One</vt:lpstr>
      <vt:lpstr>Sriracha</vt:lpstr>
      <vt:lpstr>Tahoma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 Dương Anh</cp:lastModifiedBy>
  <cp:revision>58</cp:revision>
  <dcterms:created xsi:type="dcterms:W3CDTF">2022-07-17T22:20:46Z</dcterms:created>
  <dcterms:modified xsi:type="dcterms:W3CDTF">2023-10-01T15:40:27Z</dcterms:modified>
</cp:coreProperties>
</file>