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8" r:id="rId4"/>
    <p:sldMasterId id="2147483690" r:id="rId5"/>
    <p:sldMasterId id="2147483702" r:id="rId6"/>
  </p:sldMasterIdLst>
  <p:notesMasterIdLst>
    <p:notesMasterId r:id="rId17"/>
  </p:notesMasterIdLst>
  <p:sldIdLst>
    <p:sldId id="257" r:id="rId7"/>
    <p:sldId id="474" r:id="rId8"/>
    <p:sldId id="294" r:id="rId9"/>
    <p:sldId id="480" r:id="rId10"/>
    <p:sldId id="483" r:id="rId11"/>
    <p:sldId id="485" r:id="rId12"/>
    <p:sldId id="486" r:id="rId13"/>
    <p:sldId id="489" r:id="rId14"/>
    <p:sldId id="490" r:id="rId15"/>
    <p:sldId id="51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00" d="100"/>
          <a:sy n="100" d="100"/>
        </p:scale>
        <p:origin x="18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B6BAD-D7BE-42FE-94F6-9D4136C2E501}"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E7D557-49EE-431B-9A84-BB132B690296}" type="slidenum">
              <a:rPr lang="en-US" smtClean="0"/>
              <a:t>‹#›</a:t>
            </a:fld>
            <a:endParaRPr lang="en-US"/>
          </a:p>
        </p:txBody>
      </p:sp>
    </p:spTree>
    <p:extLst>
      <p:ext uri="{BB962C8B-B14F-4D97-AF65-F5344CB8AC3E}">
        <p14:creationId xmlns:p14="http://schemas.microsoft.com/office/powerpoint/2010/main" val="3682502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04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20281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0F275-14AB-431B-9FA7-6659835EF1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265A1-5237-44AB-9CF8-73B3684D4C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B4559C-18B1-47A7-B5CA-5FFB9CC93C2C}"/>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5" name="Footer Placeholder 4">
            <a:extLst>
              <a:ext uri="{FF2B5EF4-FFF2-40B4-BE49-F238E27FC236}">
                <a16:creationId xmlns:a16="http://schemas.microsoft.com/office/drawing/2014/main" id="{E2D93392-A4DA-40C1-A7CE-DC36B166E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825F29-F62A-49D8-BA76-D24D67E92F42}"/>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2193259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DFE0-1831-4A42-AD05-A8D3960DED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672BB9-FBD5-447B-8233-9E9A3DF4D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03EE31-76A3-469A-9367-38E06D8C68BC}"/>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5" name="Footer Placeholder 4">
            <a:extLst>
              <a:ext uri="{FF2B5EF4-FFF2-40B4-BE49-F238E27FC236}">
                <a16:creationId xmlns:a16="http://schemas.microsoft.com/office/drawing/2014/main" id="{4B9AAAAD-0AA9-432E-B8F8-B1004A23B7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7FBC0-6932-495B-9B6E-78EEFB31239E}"/>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220613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D4A802-9BC5-4305-9CD0-E7557BE3E2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A50472-5575-459A-88B4-D0F3DDABEE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D2192-9D5A-4E01-9C0F-7B109E89F529}"/>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5" name="Footer Placeholder 4">
            <a:extLst>
              <a:ext uri="{FF2B5EF4-FFF2-40B4-BE49-F238E27FC236}">
                <a16:creationId xmlns:a16="http://schemas.microsoft.com/office/drawing/2014/main" id="{E2A6A7C8-1F73-4A5E-A3B6-136B2D933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2E381-942F-4110-9F78-12441076BEC5}"/>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2499163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028767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81820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4524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7593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99370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82412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10895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3117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90D48-195B-43DC-808F-B98097066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CAAB55-6651-44EF-B6D8-2F2BDE367F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5F23D5-5C6D-48B4-A989-2DA5A9277885}"/>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5" name="Footer Placeholder 4">
            <a:extLst>
              <a:ext uri="{FF2B5EF4-FFF2-40B4-BE49-F238E27FC236}">
                <a16:creationId xmlns:a16="http://schemas.microsoft.com/office/drawing/2014/main" id="{6808C303-F21B-441A-851C-A05A48095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2C1B10-BD0F-4BED-BDA0-72032E2D52CE}"/>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15215497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5461057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18801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2908766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5937835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11/19/2023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978865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11/19/2023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2480509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11/19/2023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27568276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11/19/2023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18191073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11/19/2023</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1753479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11/19/2023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550525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E7B18-0D8F-4936-AD0F-E9D783085B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990E52-5B84-42B6-B745-05F7B4060E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179C7-0190-47BA-A46F-FAD94A48CA4B}"/>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5" name="Footer Placeholder 4">
            <a:extLst>
              <a:ext uri="{FF2B5EF4-FFF2-40B4-BE49-F238E27FC236}">
                <a16:creationId xmlns:a16="http://schemas.microsoft.com/office/drawing/2014/main" id="{F1B87A62-5AAF-436D-8F4D-833334452D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EF0D99-88CA-4202-A57F-070703FC9EB8}"/>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1237169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11/19/2023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42200861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11/19/2023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248174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11/19/2023</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8849287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11/19/2023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2756071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11/19/2023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30288296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39268576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140285862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1715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5755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3789302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55B41-4BA1-4163-9054-299162F038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F2DECC-6579-4559-A6BF-B751B1CD20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BE4D63-C7CA-45F7-A9E7-6930EF5D57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AE5ECC-4066-4030-B42B-5AD37FBA229E}"/>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6" name="Footer Placeholder 5">
            <a:extLst>
              <a:ext uri="{FF2B5EF4-FFF2-40B4-BE49-F238E27FC236}">
                <a16:creationId xmlns:a16="http://schemas.microsoft.com/office/drawing/2014/main" id="{112A3BC2-AAF0-4A2D-BFCF-3C7DD527CD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FA0C9E-01ED-4E9F-B359-06838C49C92D}"/>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19953463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2035788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159224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3417857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43357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03532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5849339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44339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493428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11/19/2023</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458456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7037216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09A63-6E6B-4339-81B7-580A8A28B7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F99491-8A7A-476C-A105-99A2852D3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D3C23-4D7B-4C53-8180-241FACEC7C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AE750C-3F7E-44F9-A532-C349D8E90C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4D9B6-C652-4FDB-8FEF-BBA1693D4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C91F45-C425-431F-87C9-D86C45D2E648}"/>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8" name="Footer Placeholder 7">
            <a:extLst>
              <a:ext uri="{FF2B5EF4-FFF2-40B4-BE49-F238E27FC236}">
                <a16:creationId xmlns:a16="http://schemas.microsoft.com/office/drawing/2014/main" id="{52CC90B2-7850-4812-A3C8-E41EC20353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299274-4A8B-4A4B-BBFE-116C4C69223E}"/>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7608970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397050"/>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16858569"/>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167214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692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557541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493390"/>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56594664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5241436"/>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813151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0505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D7DA-1A86-4F3A-A576-587323C883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61C9E0-5C78-4B2F-8316-E26BA6357C5A}"/>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4" name="Footer Placeholder 3">
            <a:extLst>
              <a:ext uri="{FF2B5EF4-FFF2-40B4-BE49-F238E27FC236}">
                <a16:creationId xmlns:a16="http://schemas.microsoft.com/office/drawing/2014/main" id="{9B77B6FB-484E-4744-8E4A-BB2F21014D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4B969-9DDA-4A02-956C-E34BCB155FCD}"/>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39808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6088D-E11D-4D54-A0FA-C5FA0B35A069}"/>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3" name="Footer Placeholder 2">
            <a:extLst>
              <a:ext uri="{FF2B5EF4-FFF2-40B4-BE49-F238E27FC236}">
                <a16:creationId xmlns:a16="http://schemas.microsoft.com/office/drawing/2014/main" id="{703A05EB-9F04-4576-807B-D263D0B3FF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EFCB9D-7E52-4671-B5AC-18FF2DE645F0}"/>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3670042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EAEB-E12A-4C51-869F-23A838640D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9FFE11-EE1A-4740-B534-F66C54AAC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6DCF11-A9B0-48EA-89A8-94005F7283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AC5D6-4F6B-4461-AB4E-6DA49FE6FCFF}"/>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6" name="Footer Placeholder 5">
            <a:extLst>
              <a:ext uri="{FF2B5EF4-FFF2-40B4-BE49-F238E27FC236}">
                <a16:creationId xmlns:a16="http://schemas.microsoft.com/office/drawing/2014/main" id="{3A3D2E37-DC25-4ED1-90F5-5FCBE928F5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6A561-80B9-491F-B29F-F17748A7B7A5}"/>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260840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C5CBC-2581-4FA1-B8A0-094F7532AF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C7B576-42D8-41C2-8754-7B8B3C7597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501B92-0C82-4410-AB44-C71F180838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6D1C-29A9-4DAE-AA73-A83D28B59E2B}"/>
              </a:ext>
            </a:extLst>
          </p:cNvPr>
          <p:cNvSpPr>
            <a:spLocks noGrp="1"/>
          </p:cNvSpPr>
          <p:nvPr>
            <p:ph type="dt" sz="half" idx="10"/>
          </p:nvPr>
        </p:nvSpPr>
        <p:spPr/>
        <p:txBody>
          <a:bodyPr/>
          <a:lstStyle/>
          <a:p>
            <a:fld id="{0FB368D6-B906-4AFB-B534-95CF2E4787B4}" type="datetimeFigureOut">
              <a:rPr lang="en-US" smtClean="0"/>
              <a:t>11/19/2023</a:t>
            </a:fld>
            <a:endParaRPr lang="en-US"/>
          </a:p>
        </p:txBody>
      </p:sp>
      <p:sp>
        <p:nvSpPr>
          <p:cNvPr id="6" name="Footer Placeholder 5">
            <a:extLst>
              <a:ext uri="{FF2B5EF4-FFF2-40B4-BE49-F238E27FC236}">
                <a16:creationId xmlns:a16="http://schemas.microsoft.com/office/drawing/2014/main" id="{31CED31E-93C8-47ED-8114-A765B20F32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ED134-F0D8-4A3D-B820-506B2757A03B}"/>
              </a:ext>
            </a:extLst>
          </p:cNvPr>
          <p:cNvSpPr>
            <a:spLocks noGrp="1"/>
          </p:cNvSpPr>
          <p:nvPr>
            <p:ph type="sldNum" sz="quarter" idx="12"/>
          </p:nvPr>
        </p:nvSpPr>
        <p:spPr/>
        <p:txBody>
          <a:bodyPr/>
          <a:lstStyle/>
          <a:p>
            <a:fld id="{41B637A3-1F91-44B1-8F0C-3130B435A4B6}" type="slidenum">
              <a:rPr lang="en-US" smtClean="0"/>
              <a:t>‹#›</a:t>
            </a:fld>
            <a:endParaRPr lang="en-US"/>
          </a:p>
        </p:txBody>
      </p:sp>
    </p:spTree>
    <p:extLst>
      <p:ext uri="{BB962C8B-B14F-4D97-AF65-F5344CB8AC3E}">
        <p14:creationId xmlns:p14="http://schemas.microsoft.com/office/powerpoint/2010/main" val="582470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6.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8.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FC28E5-5AE9-4759-A4BE-C7DF5BF9E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8CF677-DDFB-42B2-8E15-467E500508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67FD3F-F6E6-4DBF-9459-04606230B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B368D6-B906-4AFB-B534-95CF2E4787B4}" type="datetimeFigureOut">
              <a:rPr lang="en-US" smtClean="0"/>
              <a:t>11/19/2023</a:t>
            </a:fld>
            <a:endParaRPr lang="en-US"/>
          </a:p>
        </p:txBody>
      </p:sp>
      <p:sp>
        <p:nvSpPr>
          <p:cNvPr id="5" name="Footer Placeholder 4">
            <a:extLst>
              <a:ext uri="{FF2B5EF4-FFF2-40B4-BE49-F238E27FC236}">
                <a16:creationId xmlns:a16="http://schemas.microsoft.com/office/drawing/2014/main" id="{234D521A-E5CA-432D-9F8F-90C16CF43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C24CBB-07E9-4723-97AE-51A43EE6BC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637A3-1F91-44B1-8F0C-3130B435A4B6}" type="slidenum">
              <a:rPr lang="en-US" smtClean="0"/>
              <a:t>‹#›</a:t>
            </a:fld>
            <a:endParaRPr lang="en-US"/>
          </a:p>
        </p:txBody>
      </p:sp>
    </p:spTree>
    <p:extLst>
      <p:ext uri="{BB962C8B-B14F-4D97-AF65-F5344CB8AC3E}">
        <p14:creationId xmlns:p14="http://schemas.microsoft.com/office/powerpoint/2010/main" val="445379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11/19/2023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327326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11/19/2023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346303465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82246"/>
      </p:ext>
    </p:extLst>
  </p:cSld>
  <p:clrMap bg1="lt1" tx1="dk1" bg2="lt2" tx2="dk2" accent1="accent1" accent2="accent2" accent3="accent3" accent4="accent4" accent5="accent5" accent6="accent6" hlink="hlink" folHlink="folHlink"/>
  <p:sldLayoutIdLst>
    <p:sldLayoutId id="2147483689"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11/19/2023</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6752171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8162242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55.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68B899-0A8F-46AB-9CB9-424A92978CB4}"/>
              </a:ext>
            </a:extLst>
          </p:cNvPr>
          <p:cNvSpPr>
            <a:spLocks noGrp="1"/>
          </p:cNvSpPr>
          <p:nvPr>
            <p:ph type="subTitle" idx="1"/>
          </p:nvPr>
        </p:nvSpPr>
        <p:spPr/>
        <p:txBody>
          <a:bodyPr/>
          <a:lstStyle/>
          <a:p>
            <a:endParaRPr lang="en-US"/>
          </a:p>
        </p:txBody>
      </p:sp>
      <p:pic>
        <p:nvPicPr>
          <p:cNvPr id="4" name="图片 8">
            <a:extLst>
              <a:ext uri="{FF2B5EF4-FFF2-40B4-BE49-F238E27FC236}">
                <a16:creationId xmlns:a16="http://schemas.microsoft.com/office/drawing/2014/main" id="{44592CBB-C897-4E15-9F28-47C255C2F8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7386" y="2186357"/>
            <a:ext cx="7088512" cy="4785943"/>
          </a:xfrm>
          <a:prstGeom prst="rect">
            <a:avLst/>
          </a:prstGeom>
        </p:spPr>
      </p:pic>
      <p:sp>
        <p:nvSpPr>
          <p:cNvPr id="5" name="TextBox 4">
            <a:extLst>
              <a:ext uri="{FF2B5EF4-FFF2-40B4-BE49-F238E27FC236}">
                <a16:creationId xmlns:a16="http://schemas.microsoft.com/office/drawing/2014/main" id="{EC9A2E71-2E57-49E5-A4C9-12F82B3B6A02}"/>
              </a:ext>
            </a:extLst>
          </p:cNvPr>
          <p:cNvSpPr txBox="1"/>
          <p:nvPr/>
        </p:nvSpPr>
        <p:spPr>
          <a:xfrm>
            <a:off x="1362075" y="1932523"/>
            <a:ext cx="1065847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Bài</a:t>
            </a:r>
            <a:r>
              <a:rPr kumimoji="0" lang="en-US" sz="8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4: </a:t>
            </a:r>
            <a:r>
              <a:rPr kumimoji="0" lang="en-US" sz="8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Yêu</a:t>
            </a:r>
            <a:r>
              <a:rPr kumimoji="0" lang="en-US" sz="8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8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quý</a:t>
            </a:r>
            <a:r>
              <a:rPr kumimoji="0" lang="en-US" sz="8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8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bạn</a:t>
            </a:r>
            <a:r>
              <a:rPr kumimoji="0" lang="en-US" sz="8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8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bè</a:t>
            </a:r>
            <a:endParaRPr kumimoji="0" lang="en-US" sz="8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5146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1511" y="3927336"/>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28241" y="4782626"/>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344495" y="4204133"/>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16" name="图片 15"/>
          <p:cNvPicPr>
            <a:picLocks noChangeAspect="1"/>
          </p:cNvPicPr>
          <p:nvPr/>
        </p:nvPicPr>
        <p:blipFill>
          <a:blip r:embed="rId7"/>
          <a:stretch>
            <a:fillRect/>
          </a:stretch>
        </p:blipFill>
        <p:spPr>
          <a:xfrm>
            <a:off x="1118804" y="295458"/>
            <a:ext cx="1525010" cy="2729768"/>
          </a:xfrm>
          <a:prstGeom prst="rect">
            <a:avLst/>
          </a:prstGeom>
        </p:spPr>
      </p:pic>
      <p:sp>
        <p:nvSpPr>
          <p:cNvPr id="8" name="TextBox 7"/>
          <p:cNvSpPr txBox="1"/>
          <p:nvPr/>
        </p:nvSpPr>
        <p:spPr>
          <a:xfrm>
            <a:off x="2415841" y="945067"/>
            <a:ext cx="7937199"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sz="8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rPr>
              <a:t>Củng cố bài học</a:t>
            </a:r>
            <a:endParaRPr kumimoji="0" lang="en-US" sz="80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iCiel Mijas" panose="02000506000000020004" pitchFamily="50"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750"/>
                                        <p:tgtEl>
                                          <p:spTgt spid="15"/>
                                        </p:tgtEl>
                                      </p:cBhvr>
                                    </p:animEffect>
                                    <p:anim calcmode="lin" valueType="num">
                                      <p:cBhvr>
                                        <p:cTn id="29" dur="750" fill="hold"/>
                                        <p:tgtEl>
                                          <p:spTgt spid="15"/>
                                        </p:tgtEl>
                                        <p:attrNameLst>
                                          <p:attrName>ppt_x</p:attrName>
                                        </p:attrNameLst>
                                      </p:cBhvr>
                                      <p:tavLst>
                                        <p:tav tm="0">
                                          <p:val>
                                            <p:strVal val="#ppt_x"/>
                                          </p:val>
                                        </p:tav>
                                        <p:tav tm="100000">
                                          <p:val>
                                            <p:strVal val="#ppt_x"/>
                                          </p:val>
                                        </p:tav>
                                      </p:tavLst>
                                    </p:anim>
                                    <p:anim calcmode="lin" valueType="num">
                                      <p:cBhvr>
                                        <p:cTn id="30"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3"/>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240654" y="3006461"/>
            <a:ext cx="4152249"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Khởi</a:t>
            </a:r>
            <a:r>
              <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 </a:t>
            </a:r>
            <a:r>
              <a:rPr kumimoji="0" lang="en-US" sz="6600" b="1" i="0" u="none" strike="noStrike" kern="1200" cap="none" spc="0" normalizeH="0" baseline="0" noProof="0" dirty="0" err="1">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rPr>
              <a:t>động</a:t>
            </a:r>
            <a:endParaRPr kumimoji="0" lang="en-US" sz="6600" b="1" i="0" u="none" strike="noStrike" kern="1200" cap="none" spc="0" normalizeH="0" baseline="0" noProof="0" dirty="0">
              <a:ln>
                <a:noFill/>
              </a:ln>
              <a:solidFill>
                <a:srgbClr val="FF0000"/>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804072" y="3089328"/>
            <a:ext cx="7818554" cy="40437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AD8B444-CCD1-4B84-8DB5-06547BECBF40}"/>
              </a:ext>
            </a:extLst>
          </p:cNvPr>
          <p:cNvPicPr>
            <a:picLocks noChangeAspect="1"/>
          </p:cNvPicPr>
          <p:nvPr/>
        </p:nvPicPr>
        <p:blipFill>
          <a:blip r:embed="rId8"/>
          <a:stretch>
            <a:fillRect/>
          </a:stretch>
        </p:blipFill>
        <p:spPr>
          <a:xfrm>
            <a:off x="0" y="80640"/>
            <a:ext cx="2275008" cy="669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26" presetClass="emph" presetSubtype="0" repeatCount="indefinite" fill="hold" grpId="1" nodeType="withEffect">
                                  <p:stCondLst>
                                    <p:cond delay="0"/>
                                  </p:stCondLst>
                                  <p:endCondLst>
                                    <p:cond evt="onNext" delay="0">
                                      <p:tgtEl>
                                        <p:sldTgt/>
                                      </p:tgtEl>
                                    </p:cond>
                                  </p:endCondLst>
                                  <p:childTnLst>
                                    <p:animEffect transition="out" filter="fade">
                                      <p:cBhvr>
                                        <p:cTn id="45" dur="1000" tmFilter="0, 0; .2, .5; .8, .5; 1, 0"/>
                                        <p:tgtEl>
                                          <p:spTgt spid="22"/>
                                        </p:tgtEl>
                                      </p:cBhvr>
                                    </p:animEffect>
                                    <p:animScale>
                                      <p:cBhvr>
                                        <p:cTn id="46" dur="500" autoRev="1" fill="hold"/>
                                        <p:tgtEl>
                                          <p:spTgt spid="22"/>
                                        </p:tgtEl>
                                      </p:cBhvr>
                                      <p:by x="105000" y="105000"/>
                                    </p:animScale>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3"/>
                                        </p:tgtEl>
                                      </p:cBhvr>
                                    </p:animEffect>
                                    <p:animScale>
                                      <p:cBhvr>
                                        <p:cTn id="49" dur="500" autoRev="1" fill="hold"/>
                                        <p:tgtEl>
                                          <p:spTgt spid="23"/>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6"/>
                                        </p:tgtEl>
                                      </p:cBhvr>
                                    </p:animEffect>
                                    <p:animScale>
                                      <p:cBhvr>
                                        <p:cTn id="52" dur="500" autoRev="1" fill="hold"/>
                                        <p:tgtEl>
                                          <p:spTgt spid="6"/>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10"/>
                                        </p:tgtEl>
                                      </p:cBhvr>
                                    </p:animEffect>
                                    <p:animScale>
                                      <p:cBhvr>
                                        <p:cTn id="55" dur="500" autoRev="1" fill="hold"/>
                                        <p:tgtEl>
                                          <p:spTgt spid="10"/>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4"/>
                                        </p:tgtEl>
                                      </p:cBhvr>
                                    </p:animEffect>
                                    <p:animScale>
                                      <p:cBhvr>
                                        <p:cTn id="58" dur="500" autoRev="1" fill="hold"/>
                                        <p:tgtEl>
                                          <p:spTgt spid="4"/>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5"/>
                                        </p:tgtEl>
                                      </p:cBhvr>
                                    </p:animEffect>
                                    <p:animScale>
                                      <p:cBhvr>
                                        <p:cTn id="61" dur="500" autoRev="1" fill="hold"/>
                                        <p:tgtEl>
                                          <p:spTgt spid="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6FB30559-A1E4-4656-B527-8E3943A134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75" y="2734697"/>
            <a:ext cx="5348762" cy="3774303"/>
          </a:xfrm>
          <a:prstGeom prst="rect">
            <a:avLst/>
          </a:prstGeom>
        </p:spPr>
      </p:pic>
      <p:sp>
        <p:nvSpPr>
          <p:cNvPr id="21" name="Thought Bubble: Cloud 20">
            <a:extLst>
              <a:ext uri="{FF2B5EF4-FFF2-40B4-BE49-F238E27FC236}">
                <a16:creationId xmlns:a16="http://schemas.microsoft.com/office/drawing/2014/main" id="{5E382366-295A-4F11-9FB0-2AE1B8B647D8}"/>
              </a:ext>
            </a:extLst>
          </p:cNvPr>
          <p:cNvSpPr/>
          <p:nvPr/>
        </p:nvSpPr>
        <p:spPr>
          <a:xfrm>
            <a:off x="3666476" y="659718"/>
            <a:ext cx="6178859" cy="2261035"/>
          </a:xfrm>
          <a:prstGeom prst="cloudCallout">
            <a:avLst>
              <a:gd name="adj1" fmla="val -61837"/>
              <a:gd name="adj2" fmla="val 658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a:ea typeface="+mn-ea"/>
                <a:cs typeface="+mn-cs"/>
              </a:rPr>
              <a:t>Tình</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cảm</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của</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các</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nhỏ</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trong</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bài</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hát</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được</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thể</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hiện</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như</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thế</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nào</a:t>
            </a:r>
            <a:r>
              <a:rPr kumimoji="0" lang="en-US" sz="32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3" name="Picture 2" descr="A picture containing text&#10;&#10;Description automatically generated">
            <a:extLst>
              <a:ext uri="{FF2B5EF4-FFF2-40B4-BE49-F238E27FC236}">
                <a16:creationId xmlns:a16="http://schemas.microsoft.com/office/drawing/2014/main" id="{3440B2A4-EFAD-4D9D-A801-75608547B8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22195" y="5099874"/>
            <a:ext cx="1993650" cy="1843186"/>
          </a:xfrm>
          <a:prstGeom prst="rect">
            <a:avLst/>
          </a:prstGeom>
        </p:spPr>
      </p:pic>
    </p:spTree>
    <p:extLst>
      <p:ext uri="{BB962C8B-B14F-4D97-AF65-F5344CB8AC3E}">
        <p14:creationId xmlns:p14="http://schemas.microsoft.com/office/powerpoint/2010/main" val="39732712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a:extLst>
              <a:ext uri="{FF2B5EF4-FFF2-40B4-BE49-F238E27FC236}">
                <a16:creationId xmlns:a16="http://schemas.microsoft.com/office/drawing/2014/main" id="{BB9BF4F1-0998-404D-B991-9FA42CC3CE3A}"/>
              </a:ext>
            </a:extLst>
          </p:cNvPr>
          <p:cNvSpPr/>
          <p:nvPr/>
        </p:nvSpPr>
        <p:spPr>
          <a:xfrm>
            <a:off x="188076" y="662474"/>
            <a:ext cx="11821672" cy="6026986"/>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Trong khu rừng kia, chú Sẻ và chú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Sẻ ở trong tổ ăn hạt kê một mình. Khi kê hết, chú ta quẳng hộp đi. Những hạt kê còn sót lại văng ra khỏi hộp. Cô Gió đưa chúng đến một đám cỏ non xanh dưới một gốc cây xa lạ. Chim Chích đi kiếm mồi, tìm được những hạt kê ngon lành ấy, bèn gói lại thật cẩn thận vào chiếc lá, rồi mừng rỡ chạy đi tìm người bạn thân thiết của mình. Vừa gặp Sẻ, Chích đã reo lên: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Chào bạn Sẻ thân mến! Mình vừa kiếm được mười hạt kê rất ngon! Đây này, chúng mình chia đôi: cậu năm hạt, mình năm hạt.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          ...... Nghe Chích nói, Sẻ rất xấu hổ quá. Chú ta đã nhận được từ bạn mình một bài học quý.</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a:ln>
                  <a:noFill/>
                </a:ln>
                <a:solidFill>
                  <a:prstClr val="white"/>
                </a:solidFill>
                <a:effectLst/>
                <a:uLnTx/>
                <a:uFillTx/>
                <a:latin typeface="Arial" panose="020B0604020202020204" pitchFamily="34" charset="0"/>
                <a:ea typeface="Arial-Rounded" panose="020B0604020202020204" pitchFamily="34" charset="0"/>
                <a:cs typeface="Arial-Rounded" panose="020B0604020202020204" pitchFamily="34" charset="0"/>
                <a:sym typeface="+mn-lt"/>
              </a:rPr>
              <a:t>Xem thêm tại: https://loigiaihay.com/giai-vo-bai-tap-dao-duc-5-bai-5-tinh-ban-trang-15-a76383.html#ixzz6yCKXd4fq</a:t>
            </a: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Arial-Rounded" panose="020B0604020202020204" pitchFamily="34" charset="0"/>
              <a:cs typeface="Arial-Rounded" panose="020B0604020202020204" pitchFamily="34" charset="0"/>
              <a:sym typeface="+mn-lt"/>
            </a:endParaRPr>
          </a:p>
        </p:txBody>
      </p:sp>
      <p:sp>
        <p:nvSpPr>
          <p:cNvPr id="13" name="TextBox 12">
            <a:extLst>
              <a:ext uri="{FF2B5EF4-FFF2-40B4-BE49-F238E27FC236}">
                <a16:creationId xmlns:a16="http://schemas.microsoft.com/office/drawing/2014/main" id="{CF4B6D55-9414-4DD7-8435-0D9B28C98F2C}"/>
              </a:ext>
            </a:extLst>
          </p:cNvPr>
          <p:cNvSpPr txBox="1"/>
          <p:nvPr/>
        </p:nvSpPr>
        <p:spPr>
          <a:xfrm>
            <a:off x="3011858" y="0"/>
            <a:ext cx="616828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Bài</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học</a:t>
            </a:r>
            <a:r>
              <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 </a:t>
            </a:r>
            <a:r>
              <a:rPr kumimoji="0" lang="en-US" sz="4400" b="0" i="0" u="none" strike="noStrike" kern="1200" cap="none" spc="0" normalizeH="0" baseline="0" noProof="0" dirty="0" err="1">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rPr>
              <a:t>quý</a:t>
            </a:r>
            <a:endParaRPr kumimoji="0" lang="en-US" sz="4400" b="0" i="0" u="none" strike="noStrike" kern="1200" cap="none" spc="0" normalizeH="0" baseline="0" noProof="0" dirty="0">
              <a:ln>
                <a:noFill/>
              </a:ln>
              <a:solidFill>
                <a:prstClr val="black">
                  <a:lumMod val="85000"/>
                  <a:lumOff val="15000"/>
                </a:prstClr>
              </a:solidFill>
              <a:effectLst>
                <a:outerShdw blurRad="50800" dist="38100" dir="8100000" algn="tr" rotWithShape="0">
                  <a:prstClr val="black">
                    <a:alpha val="40000"/>
                  </a:prstClr>
                </a:outerShdw>
              </a:effectLst>
              <a:uLnTx/>
              <a:uFillTx/>
              <a:latin typeface="Calibri" panose="020F0502020204030204"/>
              <a:ea typeface="Arial-Rounded" panose="020B0604020202020204" pitchFamily="34" charset="0"/>
              <a:cs typeface="Arial-Rounded" panose="020B0604020202020204" pitchFamily="34" charset="0"/>
            </a:endParaRPr>
          </a:p>
        </p:txBody>
      </p:sp>
      <p:pic>
        <p:nvPicPr>
          <p:cNvPr id="17" name="Picture 16">
            <a:extLst>
              <a:ext uri="{FF2B5EF4-FFF2-40B4-BE49-F238E27FC236}">
                <a16:creationId xmlns:a16="http://schemas.microsoft.com/office/drawing/2014/main" id="{7E5AC1C6-BEB8-4DA5-81D6-2484B18A5DDB}"/>
              </a:ext>
            </a:extLst>
          </p:cNvPr>
          <p:cNvPicPr>
            <a:picLocks noChangeAspect="1"/>
          </p:cNvPicPr>
          <p:nvPr/>
        </p:nvPicPr>
        <p:blipFill>
          <a:blip r:embed="rId3"/>
          <a:stretch>
            <a:fillRect/>
          </a:stretch>
        </p:blipFill>
        <p:spPr>
          <a:xfrm>
            <a:off x="10953750" y="0"/>
            <a:ext cx="1238250" cy="828675"/>
          </a:xfrm>
          <a:prstGeom prst="rect">
            <a:avLst/>
          </a:prstGeom>
        </p:spPr>
      </p:pic>
      <p:sp>
        <p:nvSpPr>
          <p:cNvPr id="18" name="TextBox 17">
            <a:extLst>
              <a:ext uri="{FF2B5EF4-FFF2-40B4-BE49-F238E27FC236}">
                <a16:creationId xmlns:a16="http://schemas.microsoft.com/office/drawing/2014/main" id="{916A0AAF-4EF9-4089-89AC-41B49CF6205D}"/>
              </a:ext>
            </a:extLst>
          </p:cNvPr>
          <p:cNvSpPr txBox="1"/>
          <p:nvPr/>
        </p:nvSpPr>
        <p:spPr>
          <a:xfrm>
            <a:off x="309058" y="872178"/>
            <a:ext cx="11125925" cy="5113644"/>
          </a:xfrm>
          <a:prstGeom prst="rect">
            <a:avLst/>
          </a:prstGeom>
          <a:noFill/>
        </p:spPr>
        <p:txBody>
          <a:bodyPr wrap="square" numCol="1"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Trong khu rừng kia, chú Sẻ và chú Chích chơi với nhau rất thân. Một hôm, Sẻ nhận được món quà của bà ngoại gửi đến. Đó là một chiếc hộp đựng toàn hạt kê. Sẻ không hề nói với bạn một lời nào về món quà lớn ấy cả. “Nếu cho cả Chích nữa thì chẳng còn lại là bao!”</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Sẻ ở trong tổ ăn hạt kê một mình. Khi kê hết, chú ta quẳng hộp đi. Những hạt kê còn sót lại văng ra khỏi hộp. Cô Gió đưa chúng đến một đám cỏ non xanh dưới một gốc cây xa lạ. Chim Chích đi kiếm mồi, tìm được những hạt kê ngon lành ấy, bèn gói lại thật cẩn thận vào chiếc lá, rồi mừng rỡ chạy đi tìm người bạn thân thiết của mình. Vừa gặp Sẻ, Chích đã reo lên: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Chào bạn Sẻ thân mến! Mình vừa kiếm được mười hạt kê rất ngon! Đây này, chúng mình chia đôi: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C</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ậu năm hạt, mình năm hạt.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Nghe Chích nói, Sẻ rất xấu hổ quá. Chú ta đã nhận được từ bạn mình một bài học quý.</a:t>
            </a: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a:p>
            <a:pPr marL="0" marR="0" lvl="0" indent="0" algn="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M.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Pla-cốp-xki</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Nguyễn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Thị</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Xuyến</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dịch</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Rounded" panose="020B0604020202020204" pitchFamily="34" charset="0"/>
              <a:cs typeface="Arial-Rounded" panose="020B0604020202020204" pitchFamily="34" charset="0"/>
            </a:endParaRPr>
          </a:p>
        </p:txBody>
      </p:sp>
    </p:spTree>
    <p:extLst>
      <p:ext uri="{BB962C8B-B14F-4D97-AF65-F5344CB8AC3E}">
        <p14:creationId xmlns:p14="http://schemas.microsoft.com/office/powerpoint/2010/main" val="21608531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D5717-7B33-4309-B19D-321DBBA152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3E1F3C-8C2D-43BF-A74F-7925AB84AF9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AC43A6A-A5B8-41B0-8DFE-7589B1FE2225}"/>
              </a:ext>
            </a:extLst>
          </p:cNvPr>
          <p:cNvPicPr>
            <a:picLocks noChangeAspect="1"/>
          </p:cNvPicPr>
          <p:nvPr/>
        </p:nvPicPr>
        <p:blipFill>
          <a:blip r:embed="rId2"/>
          <a:stretch>
            <a:fillRect/>
          </a:stretch>
        </p:blipFill>
        <p:spPr>
          <a:xfrm>
            <a:off x="0" y="0"/>
            <a:ext cx="12192000" cy="6858000"/>
          </a:xfrm>
          <a:prstGeom prst="rect">
            <a:avLst/>
          </a:prstGeom>
        </p:spPr>
      </p:pic>
      <p:sp>
        <p:nvSpPr>
          <p:cNvPr id="5" name="2">
            <a:extLst>
              <a:ext uri="{FF2B5EF4-FFF2-40B4-BE49-F238E27FC236}">
                <a16:creationId xmlns:a16="http://schemas.microsoft.com/office/drawing/2014/main" id="{9DEA67EE-0F4C-4BB1-B6EA-6649893BF315}"/>
              </a:ext>
            </a:extLst>
          </p:cNvPr>
          <p:cNvSpPr/>
          <p:nvPr/>
        </p:nvSpPr>
        <p:spPr>
          <a:xfrm>
            <a:off x="2698812" y="843379"/>
            <a:ext cx="8809608" cy="4910900"/>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7" name="Group 6">
            <a:extLst>
              <a:ext uri="{FF2B5EF4-FFF2-40B4-BE49-F238E27FC236}">
                <a16:creationId xmlns:a16="http://schemas.microsoft.com/office/drawing/2014/main" id="{4287C5C8-8777-4FC5-B922-0A733E366D3C}"/>
              </a:ext>
            </a:extLst>
          </p:cNvPr>
          <p:cNvGrpSpPr/>
          <p:nvPr/>
        </p:nvGrpSpPr>
        <p:grpSpPr>
          <a:xfrm>
            <a:off x="2760981" y="781236"/>
            <a:ext cx="8747439" cy="2370338"/>
            <a:chOff x="156834" y="1116018"/>
            <a:chExt cx="2109019" cy="2986082"/>
          </a:xfrm>
        </p:grpSpPr>
        <p:sp>
          <p:nvSpPr>
            <p:cNvPr id="8" name="Hexagon 7">
              <a:extLst>
                <a:ext uri="{FF2B5EF4-FFF2-40B4-BE49-F238E27FC236}">
                  <a16:creationId xmlns:a16="http://schemas.microsoft.com/office/drawing/2014/main" id="{2EC2650E-07DC-4513-ABA8-FE5F232CC945}"/>
                </a:ext>
              </a:extLst>
            </p:cNvPr>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12A39FC5-F907-47D3-B4D1-B7CCDB1F6819}"/>
                </a:ext>
              </a:extLst>
            </p:cNvPr>
            <p:cNvSpPr txBox="1"/>
            <p:nvPr/>
          </p:nvSpPr>
          <p:spPr>
            <a:xfrm>
              <a:off x="183635" y="1477334"/>
              <a:ext cx="1913403" cy="912583"/>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3" name="TextBox 12">
            <a:extLst>
              <a:ext uri="{FF2B5EF4-FFF2-40B4-BE49-F238E27FC236}">
                <a16:creationId xmlns:a16="http://schemas.microsoft.com/office/drawing/2014/main" id="{1F4A8938-1CBA-4239-AC81-205D2C610E1F}"/>
              </a:ext>
            </a:extLst>
          </p:cNvPr>
          <p:cNvSpPr txBox="1"/>
          <p:nvPr/>
        </p:nvSpPr>
        <p:spPr>
          <a:xfrm>
            <a:off x="3277815" y="852257"/>
            <a:ext cx="79360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Sẻ đã làm gì khi nhận hộp kê. Chích đã làm gì khi nhặt được những hạt kê?</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16F8B24-2D90-4C2F-9F13-4CD9CB43DAA0}"/>
              </a:ext>
            </a:extLst>
          </p:cNvPr>
          <p:cNvSpPr txBox="1"/>
          <p:nvPr/>
        </p:nvSpPr>
        <p:spPr>
          <a:xfrm>
            <a:off x="3333394" y="1792451"/>
            <a:ext cx="7936095" cy="1384995"/>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Sẻ ở trong tổ ăn hạt kê một mình.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Chích khi nhặt được những hạt kê đã mang về chia đôi cho sẻ. </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D36370-AE14-45BE-BEFD-91333F7B13A2}"/>
              </a:ext>
            </a:extLst>
          </p:cNvPr>
          <p:cNvGrpSpPr/>
          <p:nvPr/>
        </p:nvGrpSpPr>
        <p:grpSpPr>
          <a:xfrm>
            <a:off x="2816560" y="3279209"/>
            <a:ext cx="8747439" cy="2370338"/>
            <a:chOff x="156834" y="1116018"/>
            <a:chExt cx="2109019" cy="2986082"/>
          </a:xfrm>
        </p:grpSpPr>
        <p:sp>
          <p:nvSpPr>
            <p:cNvPr id="16" name="Hexagon 15">
              <a:extLst>
                <a:ext uri="{FF2B5EF4-FFF2-40B4-BE49-F238E27FC236}">
                  <a16:creationId xmlns:a16="http://schemas.microsoft.com/office/drawing/2014/main" id="{48500403-380A-49E0-B834-1F8B5C14FAA9}"/>
                </a:ext>
              </a:extLst>
            </p:cNvPr>
            <p:cNvSpPr/>
            <p:nvPr/>
          </p:nvSpPr>
          <p:spPr>
            <a:xfrm>
              <a:off x="156834" y="1116018"/>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TextBox 16">
              <a:extLst>
                <a:ext uri="{FF2B5EF4-FFF2-40B4-BE49-F238E27FC236}">
                  <a16:creationId xmlns:a16="http://schemas.microsoft.com/office/drawing/2014/main" id="{DA7F72BB-0753-43D5-9936-4623AA08EBFE}"/>
                </a:ext>
              </a:extLst>
            </p:cNvPr>
            <p:cNvSpPr txBox="1"/>
            <p:nvPr/>
          </p:nvSpPr>
          <p:spPr>
            <a:xfrm>
              <a:off x="183635" y="1477334"/>
              <a:ext cx="1913403" cy="912583"/>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8" name="TextBox 17">
            <a:extLst>
              <a:ext uri="{FF2B5EF4-FFF2-40B4-BE49-F238E27FC236}">
                <a16:creationId xmlns:a16="http://schemas.microsoft.com/office/drawing/2014/main" id="{606EF0F1-FD83-4235-822B-7F08DF14EE36}"/>
              </a:ext>
            </a:extLst>
          </p:cNvPr>
          <p:cNvSpPr txBox="1"/>
          <p:nvPr/>
        </p:nvSpPr>
        <p:spPr>
          <a:xfrm>
            <a:off x="3333393" y="3448715"/>
            <a:ext cx="793609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Arial" panose="020B0604020202020204" pitchFamily="34" charset="0"/>
                <a:ea typeface="+mn-ea"/>
                <a:cs typeface="+mn-cs"/>
              </a:rPr>
              <a:t>Sẻ học được từ chích bài học về sự chia sẻ với nhau trong tình bạn.</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CF298C49-4A41-4800-9A46-6FF44BAA131C}"/>
              </a:ext>
            </a:extLst>
          </p:cNvPr>
          <p:cNvSpPr txBox="1"/>
          <p:nvPr/>
        </p:nvSpPr>
        <p:spPr>
          <a:xfrm>
            <a:off x="3222233" y="4504221"/>
            <a:ext cx="7936095" cy="954107"/>
          </a:xfrm>
          <a:prstGeom prst="rect">
            <a:avLst/>
          </a:prstGeom>
          <a:noFill/>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Sẻ học được bài học quý về sự chia sẻ với nhau trong tình bạn.</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0" name="Picture 19" descr="A picture containing text&#10;&#10;Description automatically generated">
            <a:extLst>
              <a:ext uri="{FF2B5EF4-FFF2-40B4-BE49-F238E27FC236}">
                <a16:creationId xmlns:a16="http://schemas.microsoft.com/office/drawing/2014/main" id="{FC79408B-7C27-49B6-BAB4-4DFC0E594C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29" y="5229887"/>
            <a:ext cx="1796902" cy="1661287"/>
          </a:xfrm>
          <a:prstGeom prst="rect">
            <a:avLst/>
          </a:prstGeom>
        </p:spPr>
      </p:pic>
    </p:spTree>
    <p:extLst>
      <p:ext uri="{BB962C8B-B14F-4D97-AF65-F5344CB8AC3E}">
        <p14:creationId xmlns:p14="http://schemas.microsoft.com/office/powerpoint/2010/main" val="30795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8925A4-1BCD-4775-8ED9-3BEB72F93511}"/>
              </a:ext>
            </a:extLst>
          </p:cNvPr>
          <p:cNvSpPr txBox="1"/>
          <p:nvPr/>
        </p:nvSpPr>
        <p:spPr>
          <a:xfrm>
            <a:off x="2459116" y="0"/>
            <a:ext cx="85403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2. Quan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sát</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tranh</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và</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trả</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lời</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câu</a:t>
            </a:r>
            <a:r>
              <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 </a:t>
            </a:r>
            <a:r>
              <a:rPr kumimoji="0" lang="en-US" sz="4000" b="0" i="0" u="none" strike="noStrike" kern="1200" cap="none" spc="0" normalizeH="0" baseline="0" noProof="0" dirty="0" err="1">
                <a:ln>
                  <a:noFill/>
                </a:ln>
                <a:solidFill>
                  <a:prstClr val="black"/>
                </a:solidFill>
                <a:effectLst/>
                <a:highlight>
                  <a:srgbClr val="FFFF00"/>
                </a:highlight>
                <a:uLnTx/>
                <a:uFillTx/>
                <a:latin typeface="Calibri" panose="020F0502020204030204"/>
                <a:ea typeface="+mn-ea"/>
                <a:cs typeface="+mn-cs"/>
              </a:rPr>
              <a:t>hỏi</a:t>
            </a:r>
            <a:endParaRPr kumimoji="0" lang="en-US" sz="4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AA07320-38D8-44FB-90E7-D9F2188D0ADB}"/>
              </a:ext>
            </a:extLst>
          </p:cNvPr>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6F37C2-13A5-48EB-83D0-F9D2A257B438}"/>
              </a:ext>
            </a:extLst>
          </p:cNvPr>
          <p:cNvSpPr txBox="1"/>
          <p:nvPr/>
        </p:nvSpPr>
        <p:spPr>
          <a:xfrm>
            <a:off x="958789" y="826775"/>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8" name="Picture 7">
            <a:extLst>
              <a:ext uri="{FF2B5EF4-FFF2-40B4-BE49-F238E27FC236}">
                <a16:creationId xmlns:a16="http://schemas.microsoft.com/office/drawing/2014/main" id="{CE00C681-8B83-4305-A0CD-16B616FDF630}"/>
              </a:ext>
            </a:extLst>
          </p:cNvPr>
          <p:cNvPicPr>
            <a:picLocks noChangeAspect="1"/>
          </p:cNvPicPr>
          <p:nvPr/>
        </p:nvPicPr>
        <p:blipFill>
          <a:blip r:embed="rId3"/>
          <a:stretch>
            <a:fillRect/>
          </a:stretch>
        </p:blipFill>
        <p:spPr>
          <a:xfrm>
            <a:off x="395241" y="1530439"/>
            <a:ext cx="4535718" cy="4044738"/>
          </a:xfrm>
          <a:prstGeom prst="rect">
            <a:avLst/>
          </a:prstGeom>
        </p:spPr>
      </p:pic>
      <p:pic>
        <p:nvPicPr>
          <p:cNvPr id="10" name="Picture 9">
            <a:extLst>
              <a:ext uri="{FF2B5EF4-FFF2-40B4-BE49-F238E27FC236}">
                <a16:creationId xmlns:a16="http://schemas.microsoft.com/office/drawing/2014/main" id="{DEF91637-5FA3-41A7-971F-8E760B33A2F5}"/>
              </a:ext>
            </a:extLst>
          </p:cNvPr>
          <p:cNvPicPr>
            <a:picLocks noChangeAspect="1"/>
          </p:cNvPicPr>
          <p:nvPr/>
        </p:nvPicPr>
        <p:blipFill>
          <a:blip r:embed="rId4"/>
          <a:stretch>
            <a:fillRect/>
          </a:stretch>
        </p:blipFill>
        <p:spPr>
          <a:xfrm>
            <a:off x="6178858" y="1765451"/>
            <a:ext cx="4739785" cy="3431407"/>
          </a:xfrm>
          <a:prstGeom prst="rect">
            <a:avLst/>
          </a:prstGeom>
        </p:spPr>
      </p:pic>
      <p:sp>
        <p:nvSpPr>
          <p:cNvPr id="11" name="Rectangle: Rounded Corners 10">
            <a:extLst>
              <a:ext uri="{FF2B5EF4-FFF2-40B4-BE49-F238E27FC236}">
                <a16:creationId xmlns:a16="http://schemas.microsoft.com/office/drawing/2014/main" id="{9B816790-3CAC-48FD-999D-F89986CC7ED0}"/>
              </a:ext>
            </a:extLst>
          </p:cNvPr>
          <p:cNvSpPr/>
          <p:nvPr/>
        </p:nvSpPr>
        <p:spPr>
          <a:xfrm>
            <a:off x="550415" y="5690585"/>
            <a:ext cx="4380543"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Chỉ</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dẫn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cho</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những</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bài</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panose="020F0502020204030204"/>
                <a:ea typeface="+mn-ea"/>
                <a:cs typeface="+mn-cs"/>
              </a:rPr>
              <a:t>khó</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2" name="Rectangle: Rounded Corners 11">
            <a:extLst>
              <a:ext uri="{FF2B5EF4-FFF2-40B4-BE49-F238E27FC236}">
                <a16:creationId xmlns:a16="http://schemas.microsoft.com/office/drawing/2014/main" id="{C6EBF9FD-4A45-442B-889E-BE5A91CC4A42}"/>
              </a:ext>
            </a:extLst>
          </p:cNvPr>
          <p:cNvSpPr/>
          <p:nvPr/>
        </p:nvSpPr>
        <p:spPr>
          <a:xfrm>
            <a:off x="6538100" y="5550759"/>
            <a:ext cx="4380543"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Chơi trò chơi cùng các bạn trong lớp.</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568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AA07320-38D8-44FB-90E7-D9F2188D0ADB}"/>
              </a:ext>
            </a:extLst>
          </p:cNvPr>
          <p:cNvSpPr txBox="1"/>
          <p:nvPr/>
        </p:nvSpPr>
        <p:spPr>
          <a:xfrm>
            <a:off x="2441359" y="843379"/>
            <a:ext cx="7022237" cy="5681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6F37C2-13A5-48EB-83D0-F9D2A257B438}"/>
              </a:ext>
            </a:extLst>
          </p:cNvPr>
          <p:cNvSpPr txBox="1"/>
          <p:nvPr/>
        </p:nvSpPr>
        <p:spPr>
          <a:xfrm>
            <a:off x="825624" y="81653"/>
            <a:ext cx="1107045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Các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bạn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trong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tranh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đang</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Việc</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đó</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thể</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hiện</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điều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gì</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5" name="Picture 4">
            <a:extLst>
              <a:ext uri="{FF2B5EF4-FFF2-40B4-BE49-F238E27FC236}">
                <a16:creationId xmlns:a16="http://schemas.microsoft.com/office/drawing/2014/main" id="{730D7F9A-67C4-4848-9937-122AA2950D1F}"/>
              </a:ext>
            </a:extLst>
          </p:cNvPr>
          <p:cNvPicPr>
            <a:picLocks noChangeAspect="1"/>
          </p:cNvPicPr>
          <p:nvPr/>
        </p:nvPicPr>
        <p:blipFill>
          <a:blip r:embed="rId3"/>
          <a:stretch>
            <a:fillRect/>
          </a:stretch>
        </p:blipFill>
        <p:spPr>
          <a:xfrm>
            <a:off x="417251" y="1411550"/>
            <a:ext cx="4864408" cy="3621578"/>
          </a:xfrm>
          <a:prstGeom prst="rect">
            <a:avLst/>
          </a:prstGeom>
        </p:spPr>
      </p:pic>
      <p:pic>
        <p:nvPicPr>
          <p:cNvPr id="9" name="Picture 8">
            <a:extLst>
              <a:ext uri="{FF2B5EF4-FFF2-40B4-BE49-F238E27FC236}">
                <a16:creationId xmlns:a16="http://schemas.microsoft.com/office/drawing/2014/main" id="{5E099DE6-DB13-4707-A233-2FCF8969746D}"/>
              </a:ext>
            </a:extLst>
          </p:cNvPr>
          <p:cNvPicPr>
            <a:picLocks noChangeAspect="1"/>
          </p:cNvPicPr>
          <p:nvPr/>
        </p:nvPicPr>
        <p:blipFill>
          <a:blip r:embed="rId4"/>
          <a:stretch>
            <a:fillRect/>
          </a:stretch>
        </p:blipFill>
        <p:spPr>
          <a:xfrm>
            <a:off x="6711518" y="1295033"/>
            <a:ext cx="4225633" cy="3690460"/>
          </a:xfrm>
          <a:prstGeom prst="rect">
            <a:avLst/>
          </a:prstGeom>
        </p:spPr>
      </p:pic>
      <p:sp>
        <p:nvSpPr>
          <p:cNvPr id="13" name="Rectangle: Rounded Corners 12">
            <a:extLst>
              <a:ext uri="{FF2B5EF4-FFF2-40B4-BE49-F238E27FC236}">
                <a16:creationId xmlns:a16="http://schemas.microsoft.com/office/drawing/2014/main" id="{09D560C1-72A3-43B8-A026-C9A190F7209B}"/>
              </a:ext>
            </a:extLst>
          </p:cNvPr>
          <p:cNvSpPr/>
          <p:nvPr/>
        </p:nvSpPr>
        <p:spPr>
          <a:xfrm>
            <a:off x="221942" y="5255579"/>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Quyên góp cho những bạn có hoàn cảnh khó khăn.</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4705AE9D-D54F-4313-9C2C-A6C288DFE550}"/>
              </a:ext>
            </a:extLst>
          </p:cNvPr>
          <p:cNvSpPr/>
          <p:nvPr/>
        </p:nvSpPr>
        <p:spPr>
          <a:xfrm>
            <a:off x="6551721" y="5197874"/>
            <a:ext cx="5059717" cy="88776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prstClr val="white"/>
                </a:solidFill>
                <a:effectLst/>
                <a:uLnTx/>
                <a:uFillTx/>
                <a:latin typeface="Arial" panose="020B0604020202020204" pitchFamily="34" charset="0"/>
                <a:ea typeface="+mn-ea"/>
                <a:cs typeface="+mn-cs"/>
              </a:rPr>
              <a:t>Nhặt giúp bạn chiếc khăn khi bạn bị đánh rơi.</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1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6FB30559-A1E4-4656-B527-8E3943A134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675" y="2734697"/>
            <a:ext cx="5348762" cy="3774303"/>
          </a:xfrm>
          <a:prstGeom prst="rect">
            <a:avLst/>
          </a:prstGeom>
        </p:spPr>
      </p:pic>
      <p:sp>
        <p:nvSpPr>
          <p:cNvPr id="21" name="Thought Bubble: Cloud 20">
            <a:extLst>
              <a:ext uri="{FF2B5EF4-FFF2-40B4-BE49-F238E27FC236}">
                <a16:creationId xmlns:a16="http://schemas.microsoft.com/office/drawing/2014/main" id="{5E382366-295A-4F11-9FB0-2AE1B8B647D8}"/>
              </a:ext>
            </a:extLst>
          </p:cNvPr>
          <p:cNvSpPr/>
          <p:nvPr/>
        </p:nvSpPr>
        <p:spPr>
          <a:xfrm>
            <a:off x="3169328" y="659718"/>
            <a:ext cx="6676007" cy="2261035"/>
          </a:xfrm>
          <a:prstGeom prst="cloudCallout">
            <a:avLst>
              <a:gd name="adj1" fmla="val -56784"/>
              <a:gd name="adj2" fmla="val 599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Calibri"/>
                <a:ea typeface="+mn-ea"/>
                <a:cs typeface="+mn-cs"/>
              </a:rPr>
              <a:t>Em</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hãy</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kể</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thêm</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những</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việc</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cần</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làm</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để</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thể</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hiện</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sự</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yêu</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quý</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bạn</a:t>
            </a:r>
            <a:r>
              <a:rPr kumimoji="0" lang="en-US" sz="3200" b="0" i="0" u="none" strike="noStrike" kern="1200" cap="none" spc="0" normalizeH="0" baseline="0" noProof="0" dirty="0">
                <a:ln>
                  <a:noFill/>
                </a:ln>
                <a:solidFill>
                  <a:prstClr val="white"/>
                </a:solidFill>
                <a:effectLst/>
                <a:uLnTx/>
                <a:uFillTx/>
                <a:latin typeface="Calibri"/>
                <a:ea typeface="+mn-ea"/>
                <a:cs typeface="+mn-cs"/>
              </a:rPr>
              <a:t> </a:t>
            </a:r>
            <a:r>
              <a:rPr kumimoji="0" lang="en-US" sz="3200" b="0" i="0" u="none" strike="noStrike" kern="1200" cap="none" spc="0" normalizeH="0" baseline="0" noProof="0" dirty="0" err="1">
                <a:ln>
                  <a:noFill/>
                </a:ln>
                <a:solidFill>
                  <a:prstClr val="white"/>
                </a:solidFill>
                <a:effectLst/>
                <a:uLnTx/>
                <a:uFillTx/>
                <a:latin typeface="Calibri"/>
                <a:ea typeface="+mn-ea"/>
                <a:cs typeface="+mn-cs"/>
              </a:rPr>
              <a:t>bè</a:t>
            </a:r>
            <a:r>
              <a:rPr kumimoji="0" lang="en-US" sz="3200" b="0" i="0" u="none" strike="noStrike" kern="1200" cap="none" spc="0" normalizeH="0" baseline="0" noProof="0" dirty="0">
                <a:ln>
                  <a:noFill/>
                </a:ln>
                <a:solidFill>
                  <a:prstClr val="white"/>
                </a:solidFill>
                <a:effectLst/>
                <a:uLnTx/>
                <a:uFillTx/>
                <a:latin typeface="Calibri"/>
                <a:ea typeface="+mn-ea"/>
                <a:cs typeface="+mn-cs"/>
              </a:rPr>
              <a:t>?</a:t>
            </a:r>
          </a:p>
        </p:txBody>
      </p:sp>
      <p:pic>
        <p:nvPicPr>
          <p:cNvPr id="4" name="Picture 3" descr="A picture containing text&#10;&#10;Description automatically generated">
            <a:extLst>
              <a:ext uri="{FF2B5EF4-FFF2-40B4-BE49-F238E27FC236}">
                <a16:creationId xmlns:a16="http://schemas.microsoft.com/office/drawing/2014/main" id="{173643B0-4C36-47ED-A221-B09180E2F6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307"/>
            <a:ext cx="1796902" cy="1661287"/>
          </a:xfrm>
          <a:prstGeom prst="rect">
            <a:avLst/>
          </a:prstGeom>
        </p:spPr>
      </p:pic>
    </p:spTree>
    <p:extLst>
      <p:ext uri="{BB962C8B-B14F-4D97-AF65-F5344CB8AC3E}">
        <p14:creationId xmlns:p14="http://schemas.microsoft.com/office/powerpoint/2010/main" val="32018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ppt_x"/>
                                          </p:val>
                                        </p:tav>
                                        <p:tav tm="100000">
                                          <p:val>
                                            <p:strVal val="#ppt_x"/>
                                          </p:val>
                                        </p:tav>
                                      </p:tavLst>
                                    </p:anim>
                                    <p:anim calcmode="lin" valueType="num">
                                      <p:cBhvr additive="base">
                                        <p:cTn id="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3"/>
          <a:stretch>
            <a:fillRect/>
          </a:stretch>
        </p:blipFill>
        <p:spPr>
          <a:xfrm>
            <a:off x="-101600" y="-450849"/>
            <a:ext cx="12187767" cy="6849533"/>
          </a:xfrm>
          <a:prstGeom prst="rect">
            <a:avLst/>
          </a:prstGeom>
          <a:noFill/>
          <a:ln w="9525">
            <a:noFill/>
          </a:ln>
        </p:spPr>
      </p:pic>
      <p:sp>
        <p:nvSpPr>
          <p:cNvPr id="53252" name="Rectangle 4"/>
          <p:cNvSpPr/>
          <p:nvPr/>
        </p:nvSpPr>
        <p:spPr>
          <a:xfrm>
            <a:off x="1606867" y="2290855"/>
            <a:ext cx="8978265" cy="1754326"/>
          </a:xfrm>
          <a:prstGeom prst="rect">
            <a:avLst/>
          </a:prstGeom>
          <a:noFill/>
          <a:ln w="9525">
            <a:no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Em cần đối xử tốt với các bạn trong lớp, không ganh đua, đố kị. Giúp đỡ khi các bạn gặp khó khăn, và trong học tập.</a:t>
            </a:r>
            <a:endParaRPr kumimoji="0" lang="en-US" sz="3600" b="0" i="0" u="none" strike="noStrike" kern="1200" cap="none" spc="0" normalizeH="0" baseline="0" noProof="0" dirty="0">
              <a:ln>
                <a:noFill/>
              </a:ln>
              <a:solidFill>
                <a:srgbClr val="4F81BD"/>
              </a:solidFill>
              <a:effectLst>
                <a:outerShdw blurRad="38100" dist="25400" dir="5400000" algn="ctr" rotWithShape="0">
                  <a:srgbClr val="6E747A">
                    <a:alpha val="43000"/>
                  </a:srgbClr>
                </a:outerShdw>
              </a:effectLst>
              <a:uLnTx/>
              <a:uFillTx/>
              <a:latin typeface="Calibri" panose="020F0502020204030204" pitchFamily="34" charset="0"/>
              <a:ea typeface="+mn-ea"/>
              <a:cs typeface="Calibri" panose="020F0502020204030204" pitchFamily="34" charset="0"/>
            </a:endParaRPr>
          </a:p>
        </p:txBody>
      </p:sp>
      <p:sp>
        <p:nvSpPr>
          <p:cNvPr id="2" name="Text Box 1"/>
          <p:cNvSpPr txBox="1"/>
          <p:nvPr/>
        </p:nvSpPr>
        <p:spPr>
          <a:xfrm>
            <a:off x="1875367" y="939307"/>
            <a:ext cx="808291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Kết</a:t>
            </a:r>
            <a:r>
              <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 </a:t>
            </a:r>
            <a:r>
              <a:rPr kumimoji="0" lang="en-US" sz="5400" b="0"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rPr>
              <a:t>luận</a:t>
            </a:r>
            <a:endParaRPr kumimoji="0" lang="en-US" sz="5400" b="0"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Calibri" panose="020F0502020204030204"/>
              <a:ea typeface="+mn-ea"/>
              <a:cs typeface="+mn-cs"/>
              <a:sym typeface="+mn-ea"/>
            </a:endParaRPr>
          </a:p>
        </p:txBody>
      </p:sp>
      <p:pic>
        <p:nvPicPr>
          <p:cNvPr id="5" name="Picture 4" descr="A picture containing text&#10;&#10;Description automatically generated">
            <a:extLst>
              <a:ext uri="{FF2B5EF4-FFF2-40B4-BE49-F238E27FC236}">
                <a16:creationId xmlns:a16="http://schemas.microsoft.com/office/drawing/2014/main" id="{0A061D6F-671D-4FEE-8DEE-00E7EF959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0297" y="629568"/>
            <a:ext cx="1796902" cy="1661287"/>
          </a:xfrm>
          <a:prstGeom prst="rect">
            <a:avLst/>
          </a:prstGeom>
        </p:spPr>
      </p:pic>
    </p:spTree>
    <p:extLst>
      <p:ext uri="{BB962C8B-B14F-4D97-AF65-F5344CB8AC3E}">
        <p14:creationId xmlns:p14="http://schemas.microsoft.com/office/powerpoint/2010/main" val="354128902"/>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1"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arn(inVertic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2" grpId="1"/>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TotalTime>
  <Words>761</Words>
  <Application>Microsoft Office PowerPoint</Application>
  <PresentationFormat>Widescreen</PresentationFormat>
  <Paragraphs>41</Paragraphs>
  <Slides>10</Slides>
  <Notes>4</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10</vt:i4>
      </vt:variant>
    </vt:vector>
  </HeadingPairs>
  <TitlesOfParts>
    <vt:vector size="22" baseType="lpstr">
      <vt:lpstr>Microsoft YaHei</vt:lpstr>
      <vt:lpstr>Arial</vt:lpstr>
      <vt:lpstr>Arial-Rounded</vt:lpstr>
      <vt:lpstr>Calibri</vt:lpstr>
      <vt:lpstr>Calibri Light</vt:lpstr>
      <vt:lpstr>iCiel Mijas</vt:lpstr>
      <vt:lpstr>Office Theme</vt:lpstr>
      <vt:lpstr>5_Office Theme</vt:lpstr>
      <vt:lpstr>3_Office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LY</cp:lastModifiedBy>
  <cp:revision>8</cp:revision>
  <dcterms:created xsi:type="dcterms:W3CDTF">2021-06-18T09:26:44Z</dcterms:created>
  <dcterms:modified xsi:type="dcterms:W3CDTF">2023-11-19T08:58:55Z</dcterms:modified>
</cp:coreProperties>
</file>