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9"/>
  </p:notesMasterIdLst>
  <p:sldIdLst>
    <p:sldId id="348" r:id="rId2"/>
    <p:sldId id="350" r:id="rId3"/>
    <p:sldId id="352" r:id="rId4"/>
    <p:sldId id="365" r:id="rId5"/>
    <p:sldId id="353" r:id="rId6"/>
    <p:sldId id="361" r:id="rId7"/>
    <p:sldId id="362" r:id="rId8"/>
    <p:sldId id="366" r:id="rId9"/>
    <p:sldId id="367" r:id="rId10"/>
    <p:sldId id="368" r:id="rId11"/>
    <p:sldId id="363" r:id="rId12"/>
    <p:sldId id="355" r:id="rId13"/>
    <p:sldId id="364" r:id="rId14"/>
    <p:sldId id="357" r:id="rId15"/>
    <p:sldId id="359" r:id="rId16"/>
    <p:sldId id="358" r:id="rId17"/>
    <p:sldId id="360" r:id="rId18"/>
  </p:sldIdLst>
  <p:sldSz cx="12192000" cy="6858000"/>
  <p:notesSz cx="6858000" cy="9144000"/>
  <p:custDataLst>
    <p:tags r:id="rId20"/>
  </p:custData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311D1"/>
    <a:srgbClr val="00FF00"/>
    <a:srgbClr val="B1A7F7"/>
    <a:srgbClr val="FF6600"/>
    <a:srgbClr val="FF0000"/>
    <a:srgbClr val="FFFF9B"/>
    <a:srgbClr val="FFFFCC"/>
    <a:srgbClr val="FF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603" autoAdjust="0"/>
    <p:restoredTop sz="82944" autoAdjust="0"/>
  </p:normalViewPr>
  <p:slideViewPr>
    <p:cSldViewPr>
      <p:cViewPr varScale="1">
        <p:scale>
          <a:sx n="62" d="100"/>
          <a:sy n="62" d="100"/>
        </p:scale>
        <p:origin x="870" y="24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gs" Target="tags/tag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5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4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panose="020B0604020202020204" pitchFamily="34" charset="0"/>
              </a:defRPr>
            </a:lvl1pPr>
          </a:lstStyle>
          <a:p>
            <a:fld id="{0B7AE634-6023-4F2E-8CF8-45E43DC8A67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849935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B7AE634-6023-4F2E-8CF8-45E43DC8A674}" type="slidenum">
              <a:rPr lang="en-US" altLang="en-US" smtClean="0"/>
              <a:pPr/>
              <a:t>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1871756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- </a:t>
            </a:r>
            <a:r>
              <a:rPr lang="en-US" dirty="0" err="1"/>
              <a:t>Giải</a:t>
            </a:r>
            <a:r>
              <a:rPr lang="en-US" dirty="0"/>
              <a:t> </a:t>
            </a:r>
            <a:r>
              <a:rPr lang="en-US" dirty="0" err="1"/>
              <a:t>thích</a:t>
            </a:r>
            <a:r>
              <a:rPr lang="en-US" dirty="0"/>
              <a:t> </a:t>
            </a:r>
            <a:r>
              <a:rPr lang="en-US" dirty="0" err="1"/>
              <a:t>cách</a:t>
            </a:r>
            <a:r>
              <a:rPr lang="en-US" dirty="0"/>
              <a:t> </a:t>
            </a:r>
            <a:r>
              <a:rPr lang="en-US" dirty="0" err="1"/>
              <a:t>viết</a:t>
            </a:r>
            <a:r>
              <a:rPr lang="en-US" dirty="0"/>
              <a:t> </a:t>
            </a:r>
            <a:r>
              <a:rPr lang="en-US" dirty="0" err="1"/>
              <a:t>hỗn</a:t>
            </a:r>
            <a:r>
              <a:rPr lang="en-US" dirty="0"/>
              <a:t> </a:t>
            </a:r>
            <a:r>
              <a:rPr lang="en-US" dirty="0" err="1"/>
              <a:t>số</a:t>
            </a:r>
            <a:r>
              <a:rPr lang="en-US" dirty="0"/>
              <a:t> </a:t>
            </a:r>
            <a:r>
              <a:rPr lang="en-US" dirty="0" err="1"/>
              <a:t>trên</a:t>
            </a:r>
            <a:r>
              <a:rPr lang="en-US" dirty="0"/>
              <a:t>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B7AE634-6023-4F2E-8CF8-45E43DC8A674}" type="slidenum">
              <a:rPr lang="en-US" altLang="en-US" smtClean="0"/>
              <a:pPr/>
              <a:t>5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5861739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Chốt</a:t>
            </a:r>
            <a:r>
              <a:rPr lang="en-US" dirty="0"/>
              <a:t>:</a:t>
            </a:r>
            <a:r>
              <a:rPr lang="en-US" baseline="0" dirty="0"/>
              <a:t> </a:t>
            </a:r>
            <a:r>
              <a:rPr lang="en-US" baseline="0" dirty="0" err="1"/>
              <a:t>Nêu</a:t>
            </a:r>
            <a:r>
              <a:rPr lang="en-US" baseline="0" dirty="0"/>
              <a:t> </a:t>
            </a:r>
            <a:r>
              <a:rPr lang="en-US" baseline="0" dirty="0" err="1"/>
              <a:t>lại</a:t>
            </a:r>
            <a:r>
              <a:rPr lang="en-US" baseline="0" dirty="0"/>
              <a:t> </a:t>
            </a:r>
            <a:r>
              <a:rPr lang="en-US" baseline="0" dirty="0" err="1"/>
              <a:t>cách</a:t>
            </a:r>
            <a:r>
              <a:rPr lang="en-US" baseline="0" dirty="0"/>
              <a:t> </a:t>
            </a:r>
            <a:r>
              <a:rPr lang="en-US" baseline="0" dirty="0" err="1"/>
              <a:t>chuyển</a:t>
            </a:r>
            <a:r>
              <a:rPr lang="en-US" baseline="0" dirty="0"/>
              <a:t> </a:t>
            </a:r>
            <a:r>
              <a:rPr lang="en-US" baseline="0" dirty="0" err="1"/>
              <a:t>hỗn</a:t>
            </a:r>
            <a:r>
              <a:rPr lang="en-US" baseline="0" dirty="0"/>
              <a:t> </a:t>
            </a:r>
            <a:r>
              <a:rPr lang="en-US" baseline="0" dirty="0" err="1"/>
              <a:t>số</a:t>
            </a:r>
            <a:r>
              <a:rPr lang="en-US" baseline="0" dirty="0"/>
              <a:t> </a:t>
            </a:r>
            <a:r>
              <a:rPr lang="en-US" baseline="0" dirty="0" err="1"/>
              <a:t>thành</a:t>
            </a:r>
            <a:r>
              <a:rPr lang="en-US" baseline="0" dirty="0"/>
              <a:t> </a:t>
            </a:r>
            <a:r>
              <a:rPr lang="en-US" baseline="0" dirty="0" err="1"/>
              <a:t>phân</a:t>
            </a:r>
            <a:r>
              <a:rPr lang="en-US" baseline="0" dirty="0"/>
              <a:t> </a:t>
            </a:r>
            <a:r>
              <a:rPr lang="en-US" baseline="0" dirty="0" err="1"/>
              <a:t>số</a:t>
            </a:r>
            <a:r>
              <a:rPr lang="en-US" baseline="0" dirty="0"/>
              <a:t>?</a:t>
            </a:r>
          </a:p>
          <a:p>
            <a:r>
              <a:rPr lang="en-US" baseline="0" dirty="0"/>
              <a:t>- Qua BT 1 con </a:t>
            </a:r>
            <a:r>
              <a:rPr lang="en-US" baseline="0" dirty="0" err="1"/>
              <a:t>đã</a:t>
            </a:r>
            <a:r>
              <a:rPr lang="en-US" baseline="0" dirty="0"/>
              <a:t> </a:t>
            </a:r>
            <a:r>
              <a:rPr lang="en-US" baseline="0" dirty="0" err="1"/>
              <a:t>đạt</a:t>
            </a:r>
            <a:r>
              <a:rPr lang="en-US" baseline="0" dirty="0"/>
              <a:t> </a:t>
            </a:r>
            <a:r>
              <a:rPr lang="en-US" baseline="0" dirty="0" err="1"/>
              <a:t>được</a:t>
            </a:r>
            <a:r>
              <a:rPr lang="en-US" baseline="0" dirty="0"/>
              <a:t> </a:t>
            </a:r>
            <a:r>
              <a:rPr lang="en-US" baseline="0" dirty="0" err="1"/>
              <a:t>mục</a:t>
            </a:r>
            <a:r>
              <a:rPr lang="en-US" baseline="0" dirty="0"/>
              <a:t> </a:t>
            </a:r>
            <a:r>
              <a:rPr lang="en-US" baseline="0" dirty="0" err="1"/>
              <a:t>tiêu</a:t>
            </a:r>
            <a:r>
              <a:rPr lang="en-US" baseline="0" dirty="0"/>
              <a:t> </a:t>
            </a:r>
            <a:r>
              <a:rPr lang="en-US" baseline="0" dirty="0" err="1"/>
              <a:t>nào</a:t>
            </a:r>
            <a:r>
              <a:rPr lang="en-US" baseline="0" dirty="0"/>
              <a:t> </a:t>
            </a:r>
            <a:r>
              <a:rPr lang="en-US" baseline="0" dirty="0" err="1"/>
              <a:t>của</a:t>
            </a:r>
            <a:r>
              <a:rPr lang="en-US" baseline="0" dirty="0"/>
              <a:t> </a:t>
            </a:r>
            <a:r>
              <a:rPr lang="en-US" baseline="0" dirty="0" err="1"/>
              <a:t>bài</a:t>
            </a:r>
            <a:r>
              <a:rPr lang="en-US" baseline="0" dirty="0"/>
              <a:t> </a:t>
            </a:r>
            <a:r>
              <a:rPr lang="en-US" baseline="0" dirty="0" err="1"/>
              <a:t>học</a:t>
            </a:r>
            <a:r>
              <a:rPr lang="en-US" baseline="0" dirty="0"/>
              <a:t>?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7AE634-6023-4F2E-8CF8-45E43DC8A674}" type="slidenum">
              <a:rPr lang="en-US" altLang="en-US" smtClean="0"/>
              <a:pPr/>
              <a:t>10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4105915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Chốt</a:t>
            </a:r>
            <a:r>
              <a:rPr lang="en-US" dirty="0"/>
              <a:t>:</a:t>
            </a:r>
            <a:r>
              <a:rPr lang="en-US" baseline="0" dirty="0"/>
              <a:t> </a:t>
            </a:r>
            <a:r>
              <a:rPr lang="en-US" baseline="0" dirty="0" err="1"/>
              <a:t>Nêu</a:t>
            </a:r>
            <a:r>
              <a:rPr lang="en-US" baseline="0" dirty="0"/>
              <a:t> </a:t>
            </a:r>
            <a:r>
              <a:rPr lang="en-US" baseline="0" dirty="0" err="1"/>
              <a:t>lại</a:t>
            </a:r>
            <a:r>
              <a:rPr lang="en-US" baseline="0" dirty="0"/>
              <a:t> </a:t>
            </a:r>
            <a:r>
              <a:rPr lang="en-US" baseline="0" dirty="0" err="1"/>
              <a:t>cách</a:t>
            </a:r>
            <a:r>
              <a:rPr lang="en-US" baseline="0" dirty="0"/>
              <a:t> </a:t>
            </a:r>
            <a:r>
              <a:rPr lang="en-US" baseline="0" dirty="0" err="1"/>
              <a:t>chuyển</a:t>
            </a:r>
            <a:r>
              <a:rPr lang="en-US" baseline="0" dirty="0"/>
              <a:t> </a:t>
            </a:r>
            <a:r>
              <a:rPr lang="en-US" baseline="0" dirty="0" err="1"/>
              <a:t>hỗn</a:t>
            </a:r>
            <a:r>
              <a:rPr lang="en-US" baseline="0" dirty="0"/>
              <a:t> </a:t>
            </a:r>
            <a:r>
              <a:rPr lang="en-US" baseline="0" dirty="0" err="1"/>
              <a:t>số</a:t>
            </a:r>
            <a:r>
              <a:rPr lang="en-US" baseline="0" dirty="0"/>
              <a:t> </a:t>
            </a:r>
            <a:r>
              <a:rPr lang="en-US" baseline="0" dirty="0" err="1"/>
              <a:t>thành</a:t>
            </a:r>
            <a:r>
              <a:rPr lang="en-US" baseline="0" dirty="0"/>
              <a:t> </a:t>
            </a:r>
            <a:r>
              <a:rPr lang="en-US" baseline="0" dirty="0" err="1"/>
              <a:t>phân</a:t>
            </a:r>
            <a:r>
              <a:rPr lang="en-US" baseline="0" dirty="0"/>
              <a:t> </a:t>
            </a:r>
            <a:r>
              <a:rPr lang="en-US" baseline="0" dirty="0" err="1"/>
              <a:t>số</a:t>
            </a:r>
            <a:r>
              <a:rPr lang="en-US" baseline="0" dirty="0"/>
              <a:t>?</a:t>
            </a:r>
          </a:p>
          <a:p>
            <a:r>
              <a:rPr lang="en-US" baseline="0" dirty="0"/>
              <a:t>- Qua BT 1 con </a:t>
            </a:r>
            <a:r>
              <a:rPr lang="en-US" baseline="0" dirty="0" err="1"/>
              <a:t>đã</a:t>
            </a:r>
            <a:r>
              <a:rPr lang="en-US" baseline="0" dirty="0"/>
              <a:t> </a:t>
            </a:r>
            <a:r>
              <a:rPr lang="en-US" baseline="0" dirty="0" err="1"/>
              <a:t>đạt</a:t>
            </a:r>
            <a:r>
              <a:rPr lang="en-US" baseline="0" dirty="0"/>
              <a:t> </a:t>
            </a:r>
            <a:r>
              <a:rPr lang="en-US" baseline="0" dirty="0" err="1"/>
              <a:t>được</a:t>
            </a:r>
            <a:r>
              <a:rPr lang="en-US" baseline="0" dirty="0"/>
              <a:t> </a:t>
            </a:r>
            <a:r>
              <a:rPr lang="en-US" baseline="0" dirty="0" err="1"/>
              <a:t>mục</a:t>
            </a:r>
            <a:r>
              <a:rPr lang="en-US" baseline="0" dirty="0"/>
              <a:t> </a:t>
            </a:r>
            <a:r>
              <a:rPr lang="en-US" baseline="0" dirty="0" err="1"/>
              <a:t>tiêu</a:t>
            </a:r>
            <a:r>
              <a:rPr lang="en-US" baseline="0" dirty="0"/>
              <a:t> </a:t>
            </a:r>
            <a:r>
              <a:rPr lang="en-US" baseline="0" dirty="0" err="1"/>
              <a:t>nào</a:t>
            </a:r>
            <a:r>
              <a:rPr lang="en-US" baseline="0" dirty="0"/>
              <a:t> </a:t>
            </a:r>
            <a:r>
              <a:rPr lang="en-US" baseline="0" dirty="0" err="1"/>
              <a:t>của</a:t>
            </a:r>
            <a:r>
              <a:rPr lang="en-US" baseline="0" dirty="0"/>
              <a:t> </a:t>
            </a:r>
            <a:r>
              <a:rPr lang="en-US" baseline="0" dirty="0" err="1"/>
              <a:t>bài</a:t>
            </a:r>
            <a:r>
              <a:rPr lang="en-US" baseline="0" dirty="0"/>
              <a:t> </a:t>
            </a:r>
            <a:r>
              <a:rPr lang="en-US" baseline="0" dirty="0" err="1"/>
              <a:t>học</a:t>
            </a:r>
            <a:r>
              <a:rPr lang="en-US" baseline="0" dirty="0"/>
              <a:t>?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7AE634-6023-4F2E-8CF8-45E43DC8A674}" type="slidenum">
              <a:rPr lang="en-US" altLang="en-US" smtClean="0"/>
              <a:pPr/>
              <a:t>11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7878140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Chốt</a:t>
            </a:r>
            <a:r>
              <a:rPr lang="en-US" dirty="0"/>
              <a:t>:</a:t>
            </a:r>
            <a:r>
              <a:rPr lang="en-US" baseline="0" dirty="0"/>
              <a:t> </a:t>
            </a:r>
            <a:r>
              <a:rPr lang="en-US" baseline="0" dirty="0" err="1" smtClean="0"/>
              <a:t>Muốn</a:t>
            </a:r>
            <a:r>
              <a:rPr lang="en-US" baseline="0" dirty="0" smtClean="0"/>
              <a:t> </a:t>
            </a:r>
            <a:r>
              <a:rPr lang="en-US" baseline="0" dirty="0" err="1"/>
              <a:t>thực</a:t>
            </a:r>
            <a:r>
              <a:rPr lang="en-US" baseline="0" dirty="0"/>
              <a:t> </a:t>
            </a:r>
            <a:r>
              <a:rPr lang="en-US" baseline="0" dirty="0" err="1"/>
              <a:t>hiện</a:t>
            </a:r>
            <a:r>
              <a:rPr lang="en-US" baseline="0" dirty="0"/>
              <a:t> </a:t>
            </a:r>
            <a:r>
              <a:rPr lang="en-US" baseline="0" dirty="0" err="1"/>
              <a:t>phép</a:t>
            </a:r>
            <a:r>
              <a:rPr lang="en-US" baseline="0" dirty="0"/>
              <a:t> </a:t>
            </a:r>
            <a:r>
              <a:rPr lang="en-US" baseline="0" dirty="0" err="1"/>
              <a:t>cộng</a:t>
            </a:r>
            <a:r>
              <a:rPr lang="en-US" baseline="0" dirty="0"/>
              <a:t> (</a:t>
            </a:r>
            <a:r>
              <a:rPr lang="en-US" baseline="0" dirty="0" err="1"/>
              <a:t>trừ</a:t>
            </a:r>
            <a:r>
              <a:rPr lang="en-US" baseline="0" dirty="0"/>
              <a:t>) </a:t>
            </a:r>
            <a:r>
              <a:rPr lang="en-US" baseline="0" dirty="0" err="1"/>
              <a:t>hỗn</a:t>
            </a:r>
            <a:r>
              <a:rPr lang="en-US" baseline="0" dirty="0"/>
              <a:t> </a:t>
            </a:r>
            <a:r>
              <a:rPr lang="en-US" baseline="0" dirty="0" err="1"/>
              <a:t>số</a:t>
            </a:r>
            <a:r>
              <a:rPr lang="en-US" baseline="0" dirty="0"/>
              <a:t> ta </a:t>
            </a:r>
            <a:r>
              <a:rPr lang="en-US" baseline="0" dirty="0" err="1"/>
              <a:t>làm</a:t>
            </a:r>
            <a:r>
              <a:rPr lang="en-US" baseline="0" dirty="0"/>
              <a:t> </a:t>
            </a:r>
            <a:r>
              <a:rPr lang="en-US" baseline="0" dirty="0" err="1"/>
              <a:t>thế</a:t>
            </a:r>
            <a:r>
              <a:rPr lang="en-US" baseline="0" dirty="0"/>
              <a:t> </a:t>
            </a:r>
            <a:r>
              <a:rPr lang="en-US" baseline="0" dirty="0" err="1"/>
              <a:t>nào</a:t>
            </a:r>
            <a:r>
              <a:rPr lang="en-US" baseline="0" dirty="0" smtClean="0"/>
              <a:t>?</a:t>
            </a:r>
          </a:p>
          <a:p>
            <a:pPr marL="171450" marR="0" lvl="0" indent="-17145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Char char="-"/>
              <a:tabLst/>
              <a:defRPr/>
            </a:pPr>
            <a:r>
              <a:rPr lang="en-US" baseline="0" dirty="0" err="1" smtClean="0"/>
              <a:t>Có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nhận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xét</a:t>
            </a:r>
            <a:r>
              <a:rPr lang="en-US" baseline="0" dirty="0" smtClean="0"/>
              <a:t> </a:t>
            </a:r>
            <a:r>
              <a:rPr lang="en-US" baseline="0" dirty="0" err="1" smtClean="0"/>
              <a:t>gì</a:t>
            </a:r>
            <a:r>
              <a:rPr lang="en-US" baseline="0" dirty="0" smtClean="0"/>
              <a:t> </a:t>
            </a:r>
            <a:r>
              <a:rPr lang="en-US" baseline="0" dirty="0" err="1" smtClean="0"/>
              <a:t>về</a:t>
            </a:r>
            <a:r>
              <a:rPr lang="en-US" baseline="0" dirty="0" smtClean="0"/>
              <a:t> </a:t>
            </a:r>
            <a:r>
              <a:rPr lang="en-US" baseline="0" dirty="0" err="1" smtClean="0"/>
              <a:t>kết</a:t>
            </a:r>
            <a:r>
              <a:rPr lang="en-US" baseline="0" dirty="0" smtClean="0"/>
              <a:t> </a:t>
            </a:r>
            <a:r>
              <a:rPr lang="en-US" baseline="0" dirty="0" err="1" smtClean="0"/>
              <a:t>quả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của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phép</a:t>
            </a:r>
            <a:r>
              <a:rPr lang="en-US" baseline="0" dirty="0" smtClean="0"/>
              <a:t> </a:t>
            </a:r>
            <a:r>
              <a:rPr lang="en-US" baseline="0" smtClean="0"/>
              <a:t>tính? </a:t>
            </a:r>
            <a:r>
              <a:rPr lang="en-US" baseline="0" dirty="0" smtClean="0"/>
              <a:t>(</a:t>
            </a:r>
            <a:r>
              <a:rPr lang="en-US" baseline="0" dirty="0" err="1" smtClean="0"/>
              <a:t>nếu</a:t>
            </a:r>
            <a:r>
              <a:rPr lang="en-US" baseline="0" dirty="0" smtClean="0"/>
              <a:t> </a:t>
            </a:r>
            <a:r>
              <a:rPr lang="en-US" baseline="0" dirty="0" err="1" smtClean="0"/>
              <a:t>kq</a:t>
            </a:r>
            <a:r>
              <a:rPr lang="en-US" baseline="0" dirty="0" smtClean="0"/>
              <a:t> </a:t>
            </a:r>
            <a:r>
              <a:rPr lang="en-US" baseline="0" dirty="0" err="1" smtClean="0"/>
              <a:t>là</a:t>
            </a:r>
            <a:r>
              <a:rPr lang="en-US" baseline="0" dirty="0" smtClean="0"/>
              <a:t> PS </a:t>
            </a:r>
            <a:r>
              <a:rPr lang="en-US" baseline="0" dirty="0" err="1" smtClean="0"/>
              <a:t>chưa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tối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giản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thì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có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thể</a:t>
            </a:r>
            <a:r>
              <a:rPr lang="en-US" baseline="0" dirty="0" smtClean="0"/>
              <a:t> </a:t>
            </a:r>
            <a:r>
              <a:rPr lang="en-US" baseline="0" dirty="0" err="1" smtClean="0"/>
              <a:t>rút</a:t>
            </a:r>
            <a:r>
              <a:rPr lang="en-US" baseline="0" dirty="0" smtClean="0"/>
              <a:t> </a:t>
            </a:r>
            <a:r>
              <a:rPr lang="en-US" baseline="0" dirty="0" err="1" smtClean="0"/>
              <a:t>gọn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dưới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dạng</a:t>
            </a:r>
            <a:r>
              <a:rPr lang="en-US" baseline="0" dirty="0" smtClean="0"/>
              <a:t> PS </a:t>
            </a:r>
            <a:r>
              <a:rPr lang="en-US" baseline="0" dirty="0" err="1" smtClean="0"/>
              <a:t>tối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giản</a:t>
            </a:r>
            <a:r>
              <a:rPr lang="en-US" baseline="0" dirty="0" smtClean="0"/>
              <a:t>)</a:t>
            </a:r>
          </a:p>
          <a:p>
            <a:pPr marL="171450" marR="0" lvl="0" indent="-17145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Char char="-"/>
              <a:tabLst/>
              <a:defRPr/>
            </a:pPr>
            <a:r>
              <a:rPr lang="en-US" baseline="0" dirty="0" err="1" smtClean="0"/>
              <a:t>Phân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hóa</a:t>
            </a:r>
            <a:r>
              <a:rPr lang="en-US" baseline="0" dirty="0" smtClean="0"/>
              <a:t>: </a:t>
            </a:r>
            <a:r>
              <a:rPr lang="en-US" baseline="0" dirty="0" err="1" smtClean="0"/>
              <a:t>Nếu</a:t>
            </a:r>
            <a:r>
              <a:rPr lang="en-US" baseline="0" dirty="0" smtClean="0"/>
              <a:t> </a:t>
            </a:r>
            <a:r>
              <a:rPr lang="en-US" baseline="0" dirty="0" err="1" smtClean="0"/>
              <a:t>kết</a:t>
            </a:r>
            <a:r>
              <a:rPr lang="en-US" baseline="0" dirty="0" smtClean="0"/>
              <a:t> </a:t>
            </a:r>
            <a:r>
              <a:rPr lang="en-US" baseline="0" dirty="0" err="1" smtClean="0"/>
              <a:t>quả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tính</a:t>
            </a:r>
            <a:r>
              <a:rPr lang="en-US" baseline="0" dirty="0" smtClean="0"/>
              <a:t> </a:t>
            </a:r>
            <a:r>
              <a:rPr lang="en-US" baseline="0" dirty="0" err="1" smtClean="0"/>
              <a:t>là</a:t>
            </a:r>
            <a:r>
              <a:rPr lang="en-US" baseline="0" dirty="0" smtClean="0"/>
              <a:t> PS </a:t>
            </a:r>
            <a:r>
              <a:rPr lang="en-US" baseline="0" dirty="0" err="1" smtClean="0"/>
              <a:t>lớn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hơn</a:t>
            </a:r>
            <a:r>
              <a:rPr lang="en-US" baseline="0" dirty="0" smtClean="0"/>
              <a:t> 1 YCHS </a:t>
            </a:r>
            <a:r>
              <a:rPr lang="en-US" baseline="0" dirty="0" err="1" smtClean="0"/>
              <a:t>viết</a:t>
            </a:r>
            <a:r>
              <a:rPr lang="en-US" baseline="0" dirty="0" smtClean="0"/>
              <a:t> </a:t>
            </a:r>
            <a:r>
              <a:rPr lang="en-US" baseline="0" dirty="0" err="1" smtClean="0"/>
              <a:t>dưới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dạng</a:t>
            </a:r>
            <a:r>
              <a:rPr lang="en-US" baseline="0" dirty="0" smtClean="0"/>
              <a:t> </a:t>
            </a:r>
            <a:r>
              <a:rPr lang="en-US" baseline="0" dirty="0" err="1" smtClean="0"/>
              <a:t>hỗn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số</a:t>
            </a:r>
            <a:r>
              <a:rPr lang="en-US" baseline="0" dirty="0" smtClean="0"/>
              <a:t>.</a:t>
            </a:r>
            <a:endParaRPr lang="en-GB" dirty="0" smtClean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7AE634-6023-4F2E-8CF8-45E43DC8A674}" type="slidenum">
              <a:rPr lang="en-US" altLang="en-US" smtClean="0"/>
              <a:pPr/>
              <a:t>12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2138404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/>
              <a:t>Chốt</a:t>
            </a:r>
            <a:r>
              <a:rPr lang="en-US" dirty="0"/>
              <a:t>:</a:t>
            </a:r>
            <a:r>
              <a:rPr lang="en-US" baseline="0" dirty="0"/>
              <a:t> </a:t>
            </a:r>
          </a:p>
          <a:p>
            <a:pPr marL="171450" marR="0" lvl="0" indent="-17145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Char char="-"/>
              <a:tabLst/>
              <a:defRPr/>
            </a:pPr>
            <a:r>
              <a:rPr lang="en-US" baseline="0" dirty="0" err="1"/>
              <a:t>Muốn</a:t>
            </a:r>
            <a:r>
              <a:rPr lang="en-US" baseline="0" dirty="0"/>
              <a:t> </a:t>
            </a:r>
            <a:r>
              <a:rPr lang="en-US" baseline="0" dirty="0" err="1"/>
              <a:t>thực</a:t>
            </a:r>
            <a:r>
              <a:rPr lang="en-US" baseline="0" dirty="0"/>
              <a:t> </a:t>
            </a:r>
            <a:r>
              <a:rPr lang="en-US" baseline="0" dirty="0" err="1"/>
              <a:t>hiện</a:t>
            </a:r>
            <a:r>
              <a:rPr lang="en-US" baseline="0" dirty="0"/>
              <a:t> </a:t>
            </a:r>
            <a:r>
              <a:rPr lang="en-US" baseline="0" dirty="0" err="1"/>
              <a:t>phép</a:t>
            </a:r>
            <a:r>
              <a:rPr lang="en-US" baseline="0" dirty="0"/>
              <a:t> </a:t>
            </a:r>
            <a:r>
              <a:rPr lang="en-US" baseline="0" dirty="0" err="1"/>
              <a:t>nhân</a:t>
            </a:r>
            <a:r>
              <a:rPr lang="en-US" baseline="0" dirty="0"/>
              <a:t> (chia) </a:t>
            </a:r>
            <a:r>
              <a:rPr lang="en-US" baseline="0" dirty="0" err="1"/>
              <a:t>hỗn</a:t>
            </a:r>
            <a:r>
              <a:rPr lang="en-US" baseline="0" dirty="0"/>
              <a:t> </a:t>
            </a:r>
            <a:r>
              <a:rPr lang="en-US" baseline="0" dirty="0" err="1"/>
              <a:t>số</a:t>
            </a:r>
            <a:r>
              <a:rPr lang="en-US" baseline="0" dirty="0"/>
              <a:t> ta </a:t>
            </a:r>
            <a:r>
              <a:rPr lang="en-US" baseline="0" dirty="0" err="1"/>
              <a:t>làm</a:t>
            </a:r>
            <a:r>
              <a:rPr lang="en-US" baseline="0" dirty="0"/>
              <a:t> </a:t>
            </a:r>
            <a:r>
              <a:rPr lang="en-US" baseline="0" dirty="0" err="1"/>
              <a:t>thế</a:t>
            </a:r>
            <a:r>
              <a:rPr lang="en-US" baseline="0" dirty="0"/>
              <a:t> </a:t>
            </a:r>
            <a:r>
              <a:rPr lang="en-US" baseline="0" dirty="0" err="1"/>
              <a:t>nào</a:t>
            </a:r>
            <a:r>
              <a:rPr lang="en-US" baseline="0" dirty="0"/>
              <a:t>?</a:t>
            </a:r>
          </a:p>
          <a:p>
            <a:pPr marL="171450" marR="0" lvl="0" indent="-17145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Char char="-"/>
              <a:tabLst/>
              <a:defRPr/>
            </a:pPr>
            <a:r>
              <a:rPr lang="en-US" baseline="0" dirty="0" err="1"/>
              <a:t>Có</a:t>
            </a:r>
            <a:r>
              <a:rPr lang="en-US" baseline="0" dirty="0"/>
              <a:t> </a:t>
            </a:r>
            <a:r>
              <a:rPr lang="en-US" baseline="0" dirty="0" err="1"/>
              <a:t>nhận</a:t>
            </a:r>
            <a:r>
              <a:rPr lang="en-US" baseline="0" dirty="0"/>
              <a:t> </a:t>
            </a:r>
            <a:r>
              <a:rPr lang="en-US" baseline="0" dirty="0" err="1"/>
              <a:t>xét</a:t>
            </a:r>
            <a:r>
              <a:rPr lang="en-US" baseline="0" dirty="0"/>
              <a:t> </a:t>
            </a:r>
            <a:r>
              <a:rPr lang="en-US" baseline="0" dirty="0" err="1"/>
              <a:t>gì</a:t>
            </a:r>
            <a:r>
              <a:rPr lang="en-US" baseline="0" dirty="0"/>
              <a:t> </a:t>
            </a:r>
            <a:r>
              <a:rPr lang="en-US" baseline="0" dirty="0" err="1"/>
              <a:t>về</a:t>
            </a:r>
            <a:r>
              <a:rPr lang="en-US" baseline="0" dirty="0"/>
              <a:t> </a:t>
            </a:r>
            <a:r>
              <a:rPr lang="en-US" baseline="0" dirty="0" err="1"/>
              <a:t>kết</a:t>
            </a:r>
            <a:r>
              <a:rPr lang="en-US" baseline="0" dirty="0"/>
              <a:t> </a:t>
            </a:r>
            <a:r>
              <a:rPr lang="en-US" baseline="0" dirty="0" err="1"/>
              <a:t>quả</a:t>
            </a:r>
            <a:r>
              <a:rPr lang="en-US" baseline="0" dirty="0"/>
              <a:t> </a:t>
            </a:r>
            <a:r>
              <a:rPr lang="en-US" baseline="0" dirty="0" err="1"/>
              <a:t>của</a:t>
            </a:r>
            <a:r>
              <a:rPr lang="en-US" baseline="0" dirty="0"/>
              <a:t> </a:t>
            </a:r>
            <a:r>
              <a:rPr lang="en-US" baseline="0" dirty="0" err="1"/>
              <a:t>phép</a:t>
            </a:r>
            <a:r>
              <a:rPr lang="en-US" baseline="0" dirty="0"/>
              <a:t> </a:t>
            </a:r>
            <a:r>
              <a:rPr lang="en-US" baseline="0" dirty="0" err="1"/>
              <a:t>tính</a:t>
            </a:r>
            <a:r>
              <a:rPr lang="en-US" baseline="0" dirty="0"/>
              <a:t>? (</a:t>
            </a:r>
            <a:r>
              <a:rPr lang="en-US" baseline="0" dirty="0" err="1"/>
              <a:t>nếu</a:t>
            </a:r>
            <a:r>
              <a:rPr lang="en-US" baseline="0" dirty="0"/>
              <a:t> </a:t>
            </a:r>
            <a:r>
              <a:rPr lang="en-US" baseline="0" dirty="0" err="1"/>
              <a:t>kq</a:t>
            </a:r>
            <a:r>
              <a:rPr lang="en-US" baseline="0" dirty="0"/>
              <a:t> </a:t>
            </a:r>
            <a:r>
              <a:rPr lang="en-US" baseline="0" dirty="0" err="1"/>
              <a:t>là</a:t>
            </a:r>
            <a:r>
              <a:rPr lang="en-US" baseline="0" dirty="0"/>
              <a:t> PS </a:t>
            </a:r>
            <a:r>
              <a:rPr lang="en-US" baseline="0" dirty="0" err="1"/>
              <a:t>chưa</a:t>
            </a:r>
            <a:r>
              <a:rPr lang="en-US" baseline="0" dirty="0"/>
              <a:t> </a:t>
            </a:r>
            <a:r>
              <a:rPr lang="en-US" baseline="0" dirty="0" err="1"/>
              <a:t>tối</a:t>
            </a:r>
            <a:r>
              <a:rPr lang="en-US" baseline="0" dirty="0"/>
              <a:t> </a:t>
            </a:r>
            <a:r>
              <a:rPr lang="en-US" baseline="0" dirty="0" err="1"/>
              <a:t>giản</a:t>
            </a:r>
            <a:r>
              <a:rPr lang="en-US" baseline="0" dirty="0"/>
              <a:t> </a:t>
            </a:r>
            <a:r>
              <a:rPr lang="en-US" baseline="0" dirty="0" err="1"/>
              <a:t>thì</a:t>
            </a:r>
            <a:r>
              <a:rPr lang="en-US" baseline="0" dirty="0"/>
              <a:t> </a:t>
            </a:r>
            <a:r>
              <a:rPr lang="en-US" baseline="0" dirty="0" err="1"/>
              <a:t>có</a:t>
            </a:r>
            <a:r>
              <a:rPr lang="en-US" baseline="0" dirty="0"/>
              <a:t> </a:t>
            </a:r>
            <a:r>
              <a:rPr lang="en-US" baseline="0" dirty="0" err="1"/>
              <a:t>thể</a:t>
            </a:r>
            <a:r>
              <a:rPr lang="en-US" baseline="0" dirty="0"/>
              <a:t> </a:t>
            </a:r>
            <a:r>
              <a:rPr lang="en-US" baseline="0" dirty="0" err="1"/>
              <a:t>rút</a:t>
            </a:r>
            <a:r>
              <a:rPr lang="en-US" baseline="0" dirty="0"/>
              <a:t> </a:t>
            </a:r>
            <a:r>
              <a:rPr lang="en-US" baseline="0" dirty="0" err="1"/>
              <a:t>gọn</a:t>
            </a:r>
            <a:r>
              <a:rPr lang="en-US" baseline="0" dirty="0"/>
              <a:t> </a:t>
            </a:r>
            <a:r>
              <a:rPr lang="en-US" baseline="0" dirty="0" err="1"/>
              <a:t>dưới</a:t>
            </a:r>
            <a:r>
              <a:rPr lang="en-US" baseline="0" dirty="0"/>
              <a:t> </a:t>
            </a:r>
            <a:r>
              <a:rPr lang="en-US" baseline="0" dirty="0" err="1"/>
              <a:t>dạng</a:t>
            </a:r>
            <a:r>
              <a:rPr lang="en-US" baseline="0" dirty="0"/>
              <a:t> PS </a:t>
            </a:r>
            <a:r>
              <a:rPr lang="en-US" baseline="0" dirty="0" err="1"/>
              <a:t>tối</a:t>
            </a:r>
            <a:r>
              <a:rPr lang="en-US" baseline="0" dirty="0"/>
              <a:t> </a:t>
            </a:r>
            <a:r>
              <a:rPr lang="en-US" baseline="0" dirty="0" err="1"/>
              <a:t>giản</a:t>
            </a:r>
            <a:r>
              <a:rPr lang="en-US" baseline="0" dirty="0" smtClean="0"/>
              <a:t>)</a:t>
            </a:r>
          </a:p>
          <a:p>
            <a:pPr marL="171450" marR="0" lvl="0" indent="-17145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Char char="-"/>
              <a:tabLst/>
              <a:defRPr/>
            </a:pPr>
            <a:r>
              <a:rPr lang="en-US" baseline="0" dirty="0" err="1" smtClean="0"/>
              <a:t>Phân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hóa</a:t>
            </a:r>
            <a:r>
              <a:rPr lang="en-US" baseline="0" dirty="0" smtClean="0"/>
              <a:t>: </a:t>
            </a:r>
            <a:r>
              <a:rPr lang="en-US" baseline="0" dirty="0" err="1" smtClean="0"/>
              <a:t>Nếu</a:t>
            </a:r>
            <a:r>
              <a:rPr lang="en-US" baseline="0" dirty="0" smtClean="0"/>
              <a:t> </a:t>
            </a:r>
            <a:r>
              <a:rPr lang="en-US" baseline="0" dirty="0" err="1" smtClean="0"/>
              <a:t>kết</a:t>
            </a:r>
            <a:r>
              <a:rPr lang="en-US" baseline="0" dirty="0" smtClean="0"/>
              <a:t> </a:t>
            </a:r>
            <a:r>
              <a:rPr lang="en-US" baseline="0" dirty="0" err="1" smtClean="0"/>
              <a:t>quả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tính</a:t>
            </a:r>
            <a:r>
              <a:rPr lang="en-US" baseline="0" dirty="0" smtClean="0"/>
              <a:t> </a:t>
            </a:r>
            <a:r>
              <a:rPr lang="en-US" baseline="0" dirty="0" err="1" smtClean="0"/>
              <a:t>là</a:t>
            </a:r>
            <a:r>
              <a:rPr lang="en-US" baseline="0" dirty="0" smtClean="0"/>
              <a:t> PS </a:t>
            </a:r>
            <a:r>
              <a:rPr lang="en-US" baseline="0" dirty="0" err="1" smtClean="0"/>
              <a:t>lớn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hơn</a:t>
            </a:r>
            <a:r>
              <a:rPr lang="en-US" baseline="0" dirty="0" smtClean="0"/>
              <a:t> 1 YCHS </a:t>
            </a:r>
            <a:r>
              <a:rPr lang="en-US" baseline="0" dirty="0" err="1" smtClean="0"/>
              <a:t>viết</a:t>
            </a:r>
            <a:r>
              <a:rPr lang="en-US" baseline="0" dirty="0" smtClean="0"/>
              <a:t> </a:t>
            </a:r>
            <a:r>
              <a:rPr lang="en-US" baseline="0" dirty="0" err="1" smtClean="0"/>
              <a:t>dưới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dạng</a:t>
            </a:r>
            <a:r>
              <a:rPr lang="en-US" baseline="0" dirty="0" smtClean="0"/>
              <a:t> </a:t>
            </a:r>
            <a:r>
              <a:rPr lang="en-US" baseline="0" dirty="0" err="1" smtClean="0"/>
              <a:t>hỗn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số</a:t>
            </a:r>
            <a:r>
              <a:rPr lang="en-US" baseline="0" dirty="0" smtClean="0"/>
              <a:t>.</a:t>
            </a:r>
            <a:endParaRPr lang="en-GB" dirty="0"/>
          </a:p>
          <a:p>
            <a:r>
              <a:rPr lang="en-GB" dirty="0"/>
              <a:t>- Qua BT 2 </a:t>
            </a:r>
            <a:r>
              <a:rPr lang="en-GB" dirty="0" err="1"/>
              <a:t>và</a:t>
            </a:r>
            <a:r>
              <a:rPr lang="en-GB" dirty="0"/>
              <a:t> 3 con </a:t>
            </a:r>
            <a:r>
              <a:rPr lang="en-GB" dirty="0" err="1"/>
              <a:t>đã</a:t>
            </a:r>
            <a:r>
              <a:rPr lang="en-GB" dirty="0"/>
              <a:t> </a:t>
            </a:r>
            <a:r>
              <a:rPr lang="en-GB" dirty="0" err="1"/>
              <a:t>đạt</a:t>
            </a:r>
            <a:r>
              <a:rPr lang="en-GB" dirty="0"/>
              <a:t> </a:t>
            </a:r>
            <a:r>
              <a:rPr lang="en-GB" dirty="0" err="1"/>
              <a:t>được</a:t>
            </a:r>
            <a:r>
              <a:rPr lang="en-GB" dirty="0"/>
              <a:t> </a:t>
            </a:r>
            <a:r>
              <a:rPr lang="en-GB" dirty="0" err="1"/>
              <a:t>mục</a:t>
            </a:r>
            <a:r>
              <a:rPr lang="en-GB" dirty="0"/>
              <a:t> </a:t>
            </a:r>
            <a:r>
              <a:rPr lang="en-GB" dirty="0" err="1"/>
              <a:t>tiêu</a:t>
            </a:r>
            <a:r>
              <a:rPr lang="en-GB" dirty="0"/>
              <a:t> </a:t>
            </a:r>
            <a:r>
              <a:rPr lang="en-GB" dirty="0" err="1"/>
              <a:t>nào</a:t>
            </a:r>
            <a:r>
              <a:rPr lang="en-GB" dirty="0"/>
              <a:t> </a:t>
            </a:r>
            <a:r>
              <a:rPr lang="en-GB" dirty="0" err="1"/>
              <a:t>của</a:t>
            </a:r>
            <a:r>
              <a:rPr lang="en-GB" dirty="0"/>
              <a:t> </a:t>
            </a:r>
            <a:r>
              <a:rPr lang="en-GB" dirty="0" err="1"/>
              <a:t>bài</a:t>
            </a:r>
            <a:r>
              <a:rPr lang="en-GB" dirty="0"/>
              <a:t> </a:t>
            </a:r>
            <a:r>
              <a:rPr lang="en-GB" dirty="0" err="1"/>
              <a:t>học</a:t>
            </a:r>
            <a:r>
              <a:rPr lang="en-GB" dirty="0"/>
              <a:t>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7AE634-6023-4F2E-8CF8-45E43DC8A674}" type="slidenum">
              <a:rPr lang="en-US" altLang="en-US" smtClean="0"/>
              <a:pPr/>
              <a:t>13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0147490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aseline="0" dirty="0" err="1" smtClean="0"/>
              <a:t>Kích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chuột</a:t>
            </a:r>
            <a:r>
              <a:rPr lang="en-US" baseline="0" dirty="0" smtClean="0"/>
              <a:t> </a:t>
            </a:r>
            <a:r>
              <a:rPr lang="en-US" baseline="0" dirty="0" err="1" smtClean="0"/>
              <a:t>vào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bông</a:t>
            </a:r>
            <a:r>
              <a:rPr lang="en-US" baseline="0" dirty="0" smtClean="0"/>
              <a:t> </a:t>
            </a:r>
            <a:r>
              <a:rPr lang="en-US" baseline="0" dirty="0" err="1" smtClean="0"/>
              <a:t>hoa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để</a:t>
            </a:r>
            <a:r>
              <a:rPr lang="en-US" baseline="0" dirty="0" smtClean="0"/>
              <a:t> </a:t>
            </a:r>
            <a:r>
              <a:rPr lang="en-US" baseline="0" dirty="0" err="1" smtClean="0"/>
              <a:t>kiểm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tra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đáp</a:t>
            </a:r>
            <a:r>
              <a:rPr lang="en-US" baseline="0" dirty="0" smtClean="0"/>
              <a:t> </a:t>
            </a:r>
            <a:r>
              <a:rPr lang="en-US" baseline="0" dirty="0" err="1" smtClean="0"/>
              <a:t>án</a:t>
            </a:r>
            <a:r>
              <a:rPr lang="en-US" baseline="0" dirty="0" smtClean="0"/>
              <a:t>.</a:t>
            </a:r>
          </a:p>
          <a:p>
            <a:r>
              <a:rPr lang="en-US" baseline="0" dirty="0" err="1" smtClean="0"/>
              <a:t>Phân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hóa</a:t>
            </a:r>
            <a:r>
              <a:rPr lang="en-US" baseline="0" dirty="0" smtClean="0"/>
              <a:t>: </a:t>
            </a:r>
            <a:r>
              <a:rPr lang="en-US" baseline="0" dirty="0" err="1" smtClean="0"/>
              <a:t>Viết</a:t>
            </a:r>
            <a:r>
              <a:rPr lang="en-US" baseline="0" dirty="0" smtClean="0"/>
              <a:t> </a:t>
            </a:r>
            <a:r>
              <a:rPr lang="en-US" baseline="0" dirty="0" err="1" smtClean="0"/>
              <a:t>kết</a:t>
            </a:r>
            <a:r>
              <a:rPr lang="en-US" baseline="0" dirty="0" smtClean="0"/>
              <a:t> </a:t>
            </a:r>
            <a:r>
              <a:rPr lang="en-US" baseline="0" dirty="0" err="1" smtClean="0"/>
              <a:t>quả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tìm</a:t>
            </a:r>
            <a:r>
              <a:rPr lang="en-US" baseline="0" dirty="0" smtClean="0"/>
              <a:t> </a:t>
            </a:r>
            <a:r>
              <a:rPr lang="en-US" baseline="0" dirty="0" err="1" smtClean="0"/>
              <a:t>được</a:t>
            </a:r>
            <a:r>
              <a:rPr lang="en-US" baseline="0" dirty="0" smtClean="0"/>
              <a:t> (10/3)</a:t>
            </a:r>
            <a:r>
              <a:rPr lang="en-US" baseline="0" dirty="0" err="1" smtClean="0"/>
              <a:t>dưới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dạng</a:t>
            </a:r>
            <a:r>
              <a:rPr lang="en-US" baseline="0" dirty="0" smtClean="0"/>
              <a:t> </a:t>
            </a:r>
            <a:r>
              <a:rPr lang="en-US" baseline="0" dirty="0" err="1" smtClean="0"/>
              <a:t>hỗn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số</a:t>
            </a:r>
            <a:endParaRPr lang="en-US" baseline="0" dirty="0" smtClean="0"/>
          </a:p>
          <a:p>
            <a:r>
              <a:rPr lang="en-US" baseline="0" dirty="0" err="1" smtClean="0"/>
              <a:t>Lưu</a:t>
            </a:r>
            <a:r>
              <a:rPr lang="en-US" baseline="0" dirty="0" smtClean="0"/>
              <a:t> ý </a:t>
            </a:r>
            <a:r>
              <a:rPr lang="en-US" baseline="0" dirty="0" err="1" smtClean="0"/>
              <a:t>khi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thực</a:t>
            </a:r>
            <a:r>
              <a:rPr lang="en-US" baseline="0" dirty="0" smtClean="0"/>
              <a:t> </a:t>
            </a:r>
            <a:r>
              <a:rPr lang="en-US" baseline="0" dirty="0" err="1" smtClean="0"/>
              <a:t>hiện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phép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tính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nhân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hỗn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số</a:t>
            </a:r>
            <a:r>
              <a:rPr lang="en-US" baseline="0" dirty="0" smtClean="0"/>
              <a:t>.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7AE634-6023-4F2E-8CF8-45E43DC8A674}" type="slidenum">
              <a:rPr lang="en-US" altLang="en-US" smtClean="0"/>
              <a:pPr/>
              <a:t>15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5637756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aseline="0" dirty="0" err="1" smtClean="0"/>
              <a:t>Kích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chuột</a:t>
            </a:r>
            <a:r>
              <a:rPr lang="en-US" baseline="0" dirty="0" smtClean="0"/>
              <a:t> </a:t>
            </a:r>
            <a:r>
              <a:rPr lang="en-US" baseline="0" dirty="0" err="1" smtClean="0"/>
              <a:t>vào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bông</a:t>
            </a:r>
            <a:r>
              <a:rPr lang="en-US" baseline="0" dirty="0" smtClean="0"/>
              <a:t> </a:t>
            </a:r>
            <a:r>
              <a:rPr lang="en-US" baseline="0" dirty="0" err="1" smtClean="0"/>
              <a:t>hoa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để</a:t>
            </a:r>
            <a:r>
              <a:rPr lang="en-US" baseline="0" dirty="0" smtClean="0"/>
              <a:t> </a:t>
            </a:r>
            <a:r>
              <a:rPr lang="en-US" baseline="0" dirty="0" err="1" smtClean="0"/>
              <a:t>kiểm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tra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đáp</a:t>
            </a:r>
            <a:r>
              <a:rPr lang="en-US" baseline="0" dirty="0" smtClean="0"/>
              <a:t> </a:t>
            </a:r>
            <a:r>
              <a:rPr lang="en-US" baseline="0" dirty="0" err="1" smtClean="0"/>
              <a:t>án</a:t>
            </a:r>
            <a:r>
              <a:rPr lang="en-US" baseline="0" dirty="0" smtClean="0"/>
              <a:t>.</a:t>
            </a:r>
          </a:p>
          <a:p>
            <a:r>
              <a:rPr lang="en-US" baseline="0" dirty="0" err="1" smtClean="0"/>
              <a:t>Phân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hóa</a:t>
            </a:r>
            <a:r>
              <a:rPr lang="en-US" baseline="0" dirty="0" smtClean="0"/>
              <a:t>: </a:t>
            </a:r>
            <a:r>
              <a:rPr lang="en-US" baseline="0" dirty="0" err="1" smtClean="0"/>
              <a:t>Viết</a:t>
            </a:r>
            <a:r>
              <a:rPr lang="en-US" baseline="0" dirty="0" smtClean="0"/>
              <a:t> </a:t>
            </a:r>
            <a:r>
              <a:rPr lang="en-US" baseline="0" dirty="0" err="1" smtClean="0"/>
              <a:t>kết</a:t>
            </a:r>
            <a:r>
              <a:rPr lang="en-US" baseline="0" dirty="0" smtClean="0"/>
              <a:t> </a:t>
            </a:r>
            <a:r>
              <a:rPr lang="en-US" baseline="0" dirty="0" err="1" smtClean="0"/>
              <a:t>quả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tìm</a:t>
            </a:r>
            <a:r>
              <a:rPr lang="en-US" baseline="0" dirty="0" smtClean="0"/>
              <a:t> </a:t>
            </a:r>
            <a:r>
              <a:rPr lang="en-US" baseline="0" dirty="0" err="1" smtClean="0"/>
              <a:t>được</a:t>
            </a:r>
            <a:r>
              <a:rPr lang="en-US" baseline="0" dirty="0" smtClean="0"/>
              <a:t> (8/3)</a:t>
            </a:r>
            <a:r>
              <a:rPr lang="en-US" baseline="0" dirty="0" err="1" smtClean="0"/>
              <a:t>dưới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dạng</a:t>
            </a:r>
            <a:r>
              <a:rPr lang="en-US" baseline="0" dirty="0" smtClean="0"/>
              <a:t> </a:t>
            </a:r>
            <a:r>
              <a:rPr lang="en-US" baseline="0" dirty="0" err="1" smtClean="0"/>
              <a:t>hỗn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số</a:t>
            </a:r>
            <a:endParaRPr lang="en-US" baseline="0" dirty="0" smtClean="0"/>
          </a:p>
          <a:p>
            <a:r>
              <a:rPr lang="en-US" baseline="0" dirty="0" err="1" smtClean="0"/>
              <a:t>Lưu</a:t>
            </a:r>
            <a:r>
              <a:rPr lang="en-US" baseline="0" dirty="0" smtClean="0"/>
              <a:t> ý </a:t>
            </a:r>
            <a:r>
              <a:rPr lang="en-US" baseline="0" dirty="0" err="1" smtClean="0"/>
              <a:t>khi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thực</a:t>
            </a:r>
            <a:r>
              <a:rPr lang="en-US" baseline="0" dirty="0" smtClean="0"/>
              <a:t> </a:t>
            </a:r>
            <a:r>
              <a:rPr lang="en-US" baseline="0" dirty="0" err="1" smtClean="0"/>
              <a:t>hiện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phép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tính</a:t>
            </a:r>
            <a:r>
              <a:rPr lang="en-US" baseline="0" dirty="0" smtClean="0"/>
              <a:t> chia </a:t>
            </a:r>
            <a:r>
              <a:rPr lang="en-US" baseline="0" dirty="0" err="1" smtClean="0"/>
              <a:t>hỗn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số</a:t>
            </a:r>
            <a:r>
              <a:rPr lang="en-US" baseline="0" dirty="0" smtClean="0"/>
              <a:t>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7AE634-6023-4F2E-8CF8-45E43DC8A674}" type="slidenum">
              <a:rPr lang="en-US" altLang="en-US" smtClean="0"/>
              <a:pPr/>
              <a:t>16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877214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DAC3D47-7250-47EC-BBD1-12661C3857F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291420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2AA2458-B4A4-41D8-9BE7-85A629B7C8D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488537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1BAB638-33D1-4D4C-9BCD-7141F4A9EDA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282267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83CCF08-AF7F-4796-94CC-982EE41D5EB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275778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721859E-1141-437C-A3D2-B1018391E35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183957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C304E2B-89B1-4D2A-9DC6-A48D4D8BB25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273108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B32A2CE-510C-4AF5-9BD4-C00FFF5494B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454028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7777A97-DCC0-426F-B77E-DE8FE3C88EF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057067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D7421BA-1E68-4093-8D38-5DFDB77AA5A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170549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8876375-598C-4B37-A324-C8C9B3E6527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18953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vi-VN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431426C-673C-4405-AB13-450997CEDAE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685683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19000" b="-1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  <a:endParaRPr lang="vi-VN" altLang="en-US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  <a:endParaRPr lang="vi-VN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hangingPunct="1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hangingPunct="1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</a:defRPr>
            </a:lvl1pPr>
          </a:lstStyle>
          <a:p>
            <a:fld id="{EC118419-A315-45A7-831B-0BB9484F5688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12" Type="http://schemas.openxmlformats.org/officeDocument/2006/relationships/image" Target="../media/image2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11" Type="http://schemas.openxmlformats.org/officeDocument/2006/relationships/image" Target="../media/image21.png"/><Relationship Id="rId5" Type="http://schemas.openxmlformats.org/officeDocument/2006/relationships/image" Target="../media/image15.png"/><Relationship Id="rId10" Type="http://schemas.openxmlformats.org/officeDocument/2006/relationships/image" Target="../media/image20.png"/><Relationship Id="rId4" Type="http://schemas.openxmlformats.org/officeDocument/2006/relationships/image" Target="../media/image14.png"/><Relationship Id="rId9" Type="http://schemas.openxmlformats.org/officeDocument/2006/relationships/image" Target="../media/image19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0.png"/><Relationship Id="rId3" Type="http://schemas.openxmlformats.org/officeDocument/2006/relationships/image" Target="../media/image23.png"/><Relationship Id="rId7" Type="http://schemas.openxmlformats.org/officeDocument/2006/relationships/image" Target="../media/image2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0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image" Target="../media/image27.png"/><Relationship Id="rId7" Type="http://schemas.openxmlformats.org/officeDocument/2006/relationships/image" Target="../media/image3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0.png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gif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3" Type="http://schemas.openxmlformats.org/officeDocument/2006/relationships/audio" Target="../media/audio2.wav"/><Relationship Id="rId7" Type="http://schemas.openxmlformats.org/officeDocument/2006/relationships/image" Target="../media/image6.gi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gif"/><Relationship Id="rId11" Type="http://schemas.openxmlformats.org/officeDocument/2006/relationships/image" Target="../media/image38.png"/><Relationship Id="rId5" Type="http://schemas.openxmlformats.org/officeDocument/2006/relationships/image" Target="../media/image7.gif"/><Relationship Id="rId10" Type="http://schemas.openxmlformats.org/officeDocument/2006/relationships/image" Target="../media/image37.png"/><Relationship Id="rId4" Type="http://schemas.openxmlformats.org/officeDocument/2006/relationships/audio" Target="../media/audio3.wav"/><Relationship Id="rId9" Type="http://schemas.openxmlformats.org/officeDocument/2006/relationships/image" Target="../media/image36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png"/><Relationship Id="rId3" Type="http://schemas.openxmlformats.org/officeDocument/2006/relationships/audio" Target="../media/audio3.wav"/><Relationship Id="rId7" Type="http://schemas.openxmlformats.org/officeDocument/2006/relationships/image" Target="../media/image6.gi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gif"/><Relationship Id="rId11" Type="http://schemas.openxmlformats.org/officeDocument/2006/relationships/image" Target="../media/image42.png"/><Relationship Id="rId5" Type="http://schemas.openxmlformats.org/officeDocument/2006/relationships/image" Target="../media/image7.gif"/><Relationship Id="rId10" Type="http://schemas.openxmlformats.org/officeDocument/2006/relationships/image" Target="../media/image41.png"/><Relationship Id="rId4" Type="http://schemas.openxmlformats.org/officeDocument/2006/relationships/audio" Target="../media/audio2.wav"/><Relationship Id="rId9" Type="http://schemas.openxmlformats.org/officeDocument/2006/relationships/image" Target="../media/image40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gif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7BBE9F70-D0E4-49ED-AEB7-6A222BDE4EF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3809"/>
            <a:ext cx="12115800" cy="6718697"/>
          </a:xfrm>
          <a:prstGeom prst="rect">
            <a:avLst/>
          </a:prstGeom>
        </p:spPr>
      </p:pic>
      <p:sp>
        <p:nvSpPr>
          <p:cNvPr id="4" name="Title 1"/>
          <p:cNvSpPr>
            <a:spLocks noGrp="1"/>
          </p:cNvSpPr>
          <p:nvPr>
            <p:ph type="ctrTitle"/>
          </p:nvPr>
        </p:nvSpPr>
        <p:spPr>
          <a:xfrm>
            <a:off x="1524000" y="1752600"/>
            <a:ext cx="9144000" cy="2387600"/>
          </a:xfrm>
        </p:spPr>
        <p:txBody>
          <a:bodyPr>
            <a:normAutofit/>
          </a:bodyPr>
          <a:lstStyle/>
          <a:p>
            <a:r>
              <a:rPr lang="en-US" sz="5400" b="1" dirty="0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BÀI: HỖN SỐ (TIẾP)</a:t>
            </a:r>
            <a:br>
              <a:rPr lang="en-US" sz="5400" b="1" dirty="0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4000" b="1" dirty="0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Trang 13, 14</a:t>
            </a:r>
          </a:p>
        </p:txBody>
      </p:sp>
    </p:spTree>
    <p:extLst>
      <p:ext uri="{BB962C8B-B14F-4D97-AF65-F5344CB8AC3E}">
        <p14:creationId xmlns:p14="http://schemas.microsoft.com/office/powerpoint/2010/main" val="13111796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4092092" y="1629466"/>
                <a:ext cx="3182315" cy="625812"/>
              </a:xfrm>
              <a:prstGeom prst="rect">
                <a:avLst/>
              </a:prstGeom>
              <a:solidFill>
                <a:schemeClr val="bg1"/>
              </a:solidFill>
            </p:spPr>
            <p:style>
              <a:lnRef idx="2">
                <a:schemeClr val="accent4"/>
              </a:lnRef>
              <a:fillRef idx="1">
                <a:schemeClr val="lt1"/>
              </a:fillRef>
              <a:effectRef idx="0">
                <a:schemeClr val="accent4"/>
              </a:effectRef>
              <a:fontRef idx="minor">
                <a:schemeClr val="dk1"/>
              </a:fontRef>
            </p:style>
            <p:txBody>
              <a:bodyPr>
                <a:spAutoFit/>
              </a:bodyPr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14:m>
                  <m:oMath xmlns:m="http://schemas.openxmlformats.org/officeDocument/2006/math">
                    <m:r>
                      <a:rPr lang="en-US" b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𝟐</m:t>
                    </m:r>
                    <m:f>
                      <m:fPr>
                        <m:ctrlPr>
                          <a:rPr lang="en-US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en-US" b="1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𝟏</m:t>
                        </m:r>
                      </m:num>
                      <m:den>
                        <m:r>
                          <a:rPr lang="en-US" b="1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𝟑</m:t>
                        </m:r>
                      </m:den>
                    </m:f>
                  </m:oMath>
                </a14:m>
                <a:r>
                  <a:rPr lang="en-US" sz="2800" b="1" dirty="0">
                    <a:solidFill>
                      <a:prstClr val="black"/>
                    </a:solidFill>
                    <a:latin typeface="Roboto" panose="02000000000000000000" pitchFamily="2" charset="0"/>
                    <a:ea typeface="Roboto" panose="02000000000000000000" pitchFamily="2" charset="0"/>
                  </a:rPr>
                  <a:t> </a:t>
                </a:r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92092" y="1629466"/>
                <a:ext cx="3182315" cy="625812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4092092" y="2665840"/>
                <a:ext cx="3182315" cy="625877"/>
              </a:xfrm>
              <a:prstGeom prst="rect">
                <a:avLst/>
              </a:prstGeom>
              <a:solidFill>
                <a:schemeClr val="bg1"/>
              </a:solidFill>
            </p:spPr>
            <p:style>
              <a:lnRef idx="2">
                <a:schemeClr val="accent4"/>
              </a:lnRef>
              <a:fillRef idx="1">
                <a:schemeClr val="lt1"/>
              </a:fillRef>
              <a:effectRef idx="0">
                <a:schemeClr val="accent4"/>
              </a:effectRef>
              <a:fontRef idx="minor">
                <a:schemeClr val="dk1"/>
              </a:fontRef>
            </p:style>
            <p:txBody>
              <a:bodyPr>
                <a:spAutoFit/>
              </a:bodyPr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14:m>
                  <m:oMath xmlns:m="http://schemas.openxmlformats.org/officeDocument/2006/math">
                    <m:r>
                      <a:rPr lang="en-US" b="1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𝟒</m:t>
                    </m:r>
                    <m:f>
                      <m:fPr>
                        <m:ctrlPr>
                          <a:rPr lang="en-US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en-US" b="1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𝟐</m:t>
                        </m:r>
                      </m:num>
                      <m:den>
                        <m:r>
                          <a:rPr lang="en-US" b="1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𝟓</m:t>
                        </m:r>
                      </m:den>
                    </m:f>
                  </m:oMath>
                </a14:m>
                <a:r>
                  <a:rPr lang="en-US" sz="2800" b="1" dirty="0">
                    <a:solidFill>
                      <a:prstClr val="black"/>
                    </a:solidFill>
                    <a:latin typeface="Roboto" panose="02000000000000000000" pitchFamily="2" charset="0"/>
                    <a:ea typeface="Roboto" panose="02000000000000000000" pitchFamily="2" charset="0"/>
                  </a:rPr>
                  <a:t> </a:t>
                </a:r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92092" y="2665840"/>
                <a:ext cx="3182315" cy="625877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4057650" y="3595421"/>
                <a:ext cx="3182315" cy="624082"/>
              </a:xfrm>
              <a:prstGeom prst="rect">
                <a:avLst/>
              </a:prstGeom>
              <a:solidFill>
                <a:schemeClr val="bg1"/>
              </a:solidFill>
            </p:spPr>
            <p:style>
              <a:lnRef idx="2">
                <a:schemeClr val="accent4"/>
              </a:lnRef>
              <a:fillRef idx="1">
                <a:schemeClr val="lt1"/>
              </a:fillRef>
              <a:effectRef idx="0">
                <a:schemeClr val="accent4"/>
              </a:effectRef>
              <a:fontRef idx="minor">
                <a:schemeClr val="dk1"/>
              </a:fontRef>
            </p:style>
            <p:txBody>
              <a:bodyPr>
                <a:spAutoFit/>
              </a:bodyPr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14:m>
                  <m:oMath xmlns:m="http://schemas.openxmlformats.org/officeDocument/2006/math">
                    <m:r>
                      <a:rPr lang="en-US" b="1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𝟑</m:t>
                    </m:r>
                    <m:f>
                      <m:fPr>
                        <m:ctrlPr>
                          <a:rPr lang="en-US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en-US" b="1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𝟏</m:t>
                        </m:r>
                      </m:num>
                      <m:den>
                        <m:r>
                          <a:rPr lang="en-US" b="1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𝟒</m:t>
                        </m:r>
                      </m:den>
                    </m:f>
                  </m:oMath>
                </a14:m>
                <a:r>
                  <a:rPr lang="en-US" sz="2800" b="1" dirty="0">
                    <a:solidFill>
                      <a:prstClr val="black"/>
                    </a:solidFill>
                    <a:latin typeface="Roboto" panose="02000000000000000000" pitchFamily="2" charset="0"/>
                    <a:ea typeface="Roboto" panose="02000000000000000000" pitchFamily="2" charset="0"/>
                  </a:rPr>
                  <a:t> </a:t>
                </a:r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57650" y="3595421"/>
                <a:ext cx="3182315" cy="62408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4073041" y="4557495"/>
                <a:ext cx="3182315" cy="629916"/>
              </a:xfrm>
              <a:prstGeom prst="rect">
                <a:avLst/>
              </a:prstGeom>
              <a:solidFill>
                <a:schemeClr val="bg1"/>
              </a:solidFill>
            </p:spPr>
            <p:style>
              <a:lnRef idx="2">
                <a:schemeClr val="accent4"/>
              </a:lnRef>
              <a:fillRef idx="1">
                <a:schemeClr val="lt1"/>
              </a:fillRef>
              <a:effectRef idx="0">
                <a:schemeClr val="accent4"/>
              </a:effectRef>
              <a:fontRef idx="minor">
                <a:schemeClr val="dk1"/>
              </a:fontRef>
            </p:style>
            <p:txBody>
              <a:bodyPr>
                <a:spAutoFit/>
              </a:bodyPr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14:m>
                  <m:oMath xmlns:m="http://schemas.openxmlformats.org/officeDocument/2006/math">
                    <m:r>
                      <a:rPr lang="en-US" b="1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𝟗</m:t>
                    </m:r>
                    <m:f>
                      <m:fPr>
                        <m:ctrlPr>
                          <a:rPr lang="en-US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en-US" b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𝟓</m:t>
                        </m:r>
                      </m:num>
                      <m:den>
                        <m:r>
                          <a:rPr lang="en-US" b="1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𝟕</m:t>
                        </m:r>
                      </m:den>
                    </m:f>
                  </m:oMath>
                </a14:m>
                <a:r>
                  <a:rPr lang="en-US" sz="2800" b="1" dirty="0">
                    <a:solidFill>
                      <a:prstClr val="black"/>
                    </a:solidFill>
                    <a:latin typeface="Roboto" panose="02000000000000000000" pitchFamily="2" charset="0"/>
                    <a:ea typeface="Roboto" panose="02000000000000000000" pitchFamily="2" charset="0"/>
                  </a:rPr>
                  <a:t> </a:t>
                </a:r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73041" y="4557495"/>
                <a:ext cx="3182315" cy="629916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2" name="Rectangle 61"/>
          <p:cNvSpPr/>
          <p:nvPr/>
        </p:nvSpPr>
        <p:spPr>
          <a:xfrm>
            <a:off x="914400" y="710924"/>
            <a:ext cx="837058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u="sng" dirty="0" err="1">
                <a:solidFill>
                  <a:schemeClr val="tx1">
                    <a:lumMod val="95000"/>
                    <a:lumOff val="5000"/>
                  </a:schemeClr>
                </a:solidFill>
                <a:ea typeface="Roboto" panose="02000000000000000000" pitchFamily="2" charset="0"/>
                <a:cs typeface="Times New Roman" panose="02020603050405020304" pitchFamily="18" charset="0"/>
              </a:rPr>
              <a:t>Bài</a:t>
            </a:r>
            <a:r>
              <a:rPr lang="en-US" sz="2800" b="1" u="sng" dirty="0">
                <a:solidFill>
                  <a:schemeClr val="tx1">
                    <a:lumMod val="95000"/>
                    <a:lumOff val="5000"/>
                  </a:schemeClr>
                </a:solidFill>
                <a:ea typeface="Roboto" panose="02000000000000000000" pitchFamily="2" charset="0"/>
                <a:cs typeface="Times New Roman" panose="02020603050405020304" pitchFamily="18" charset="0"/>
              </a:rPr>
              <a:t> 1</a:t>
            </a:r>
            <a:r>
              <a:rPr 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ea typeface="Roboto" panose="02000000000000000000" pitchFamily="2" charset="0"/>
                <a:cs typeface="Times New Roman" panose="02020603050405020304" pitchFamily="18" charset="0"/>
              </a:rPr>
              <a:t>: </a:t>
            </a:r>
            <a:r>
              <a:rPr lang="en-US" sz="2800" b="1" dirty="0" err="1">
                <a:solidFill>
                  <a:schemeClr val="tx1">
                    <a:lumMod val="95000"/>
                    <a:lumOff val="5000"/>
                  </a:schemeClr>
                </a:solidFill>
                <a:ea typeface="Roboto" panose="02000000000000000000" pitchFamily="2" charset="0"/>
                <a:cs typeface="Times New Roman" panose="02020603050405020304" pitchFamily="18" charset="0"/>
              </a:rPr>
              <a:t>Chuyển</a:t>
            </a:r>
            <a:r>
              <a:rPr 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ea typeface="Roboto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>
                    <a:lumMod val="95000"/>
                    <a:lumOff val="5000"/>
                  </a:schemeClr>
                </a:solidFill>
                <a:ea typeface="Roboto" panose="02000000000000000000" pitchFamily="2" charset="0"/>
                <a:cs typeface="Times New Roman" panose="02020603050405020304" pitchFamily="18" charset="0"/>
              </a:rPr>
              <a:t>các</a:t>
            </a:r>
            <a:r>
              <a:rPr 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ea typeface="Roboto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>
                    <a:lumMod val="95000"/>
                    <a:lumOff val="5000"/>
                  </a:schemeClr>
                </a:solidFill>
                <a:ea typeface="Roboto" panose="02000000000000000000" pitchFamily="2" charset="0"/>
                <a:cs typeface="Times New Roman" panose="02020603050405020304" pitchFamily="18" charset="0"/>
              </a:rPr>
              <a:t>hỗn</a:t>
            </a:r>
            <a:r>
              <a:rPr 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ea typeface="Roboto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>
                    <a:lumMod val="95000"/>
                    <a:lumOff val="5000"/>
                  </a:schemeClr>
                </a:solidFill>
                <a:ea typeface="Roboto" panose="02000000000000000000" pitchFamily="2" charset="0"/>
                <a:cs typeface="Times New Roman" panose="02020603050405020304" pitchFamily="18" charset="0"/>
              </a:rPr>
              <a:t>số</a:t>
            </a:r>
            <a:r>
              <a:rPr 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ea typeface="Roboto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>
                    <a:lumMod val="95000"/>
                    <a:lumOff val="5000"/>
                  </a:schemeClr>
                </a:solidFill>
                <a:ea typeface="Roboto" panose="02000000000000000000" pitchFamily="2" charset="0"/>
                <a:cs typeface="Times New Roman" panose="02020603050405020304" pitchFamily="18" charset="0"/>
              </a:rPr>
              <a:t>sau</a:t>
            </a:r>
            <a:r>
              <a:rPr 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ea typeface="Roboto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>
                    <a:lumMod val="95000"/>
                    <a:lumOff val="5000"/>
                  </a:schemeClr>
                </a:solidFill>
                <a:ea typeface="Roboto" panose="02000000000000000000" pitchFamily="2" charset="0"/>
                <a:cs typeface="Times New Roman" panose="02020603050405020304" pitchFamily="18" charset="0"/>
              </a:rPr>
              <a:t>thành</a:t>
            </a:r>
            <a:r>
              <a:rPr 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ea typeface="Roboto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>
                    <a:lumMod val="95000"/>
                    <a:lumOff val="5000"/>
                  </a:schemeClr>
                </a:solidFill>
                <a:ea typeface="Roboto" panose="02000000000000000000" pitchFamily="2" charset="0"/>
                <a:cs typeface="Times New Roman" panose="02020603050405020304" pitchFamily="18" charset="0"/>
              </a:rPr>
              <a:t>phân</a:t>
            </a:r>
            <a:r>
              <a:rPr 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ea typeface="Roboto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>
                    <a:lumMod val="95000"/>
                    <a:lumOff val="5000"/>
                  </a:schemeClr>
                </a:solidFill>
                <a:ea typeface="Roboto" panose="02000000000000000000" pitchFamily="2" charset="0"/>
                <a:cs typeface="Times New Roman" panose="02020603050405020304" pitchFamily="18" charset="0"/>
              </a:rPr>
              <a:t>số</a:t>
            </a:r>
            <a:r>
              <a:rPr 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ea typeface="Roboto" panose="02000000000000000000" pitchFamily="2" charset="0"/>
                <a:cs typeface="Times New Roman" panose="02020603050405020304" pitchFamily="18" charset="0"/>
              </a:rPr>
              <a:t>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3" name="TextBox 62"/>
              <p:cNvSpPr txBox="1"/>
              <p:nvPr/>
            </p:nvSpPr>
            <p:spPr>
              <a:xfrm>
                <a:off x="4038600" y="5521264"/>
                <a:ext cx="3182315" cy="581378"/>
              </a:xfrm>
              <a:prstGeom prst="rect">
                <a:avLst/>
              </a:prstGeom>
              <a:solidFill>
                <a:schemeClr val="bg1"/>
              </a:solidFill>
            </p:spPr>
            <p:style>
              <a:lnRef idx="2">
                <a:schemeClr val="accent4"/>
              </a:lnRef>
              <a:fillRef idx="1">
                <a:schemeClr val="lt1"/>
              </a:fillRef>
              <a:effectRef idx="0">
                <a:schemeClr val="accent4"/>
              </a:effectRef>
              <a:fontRef idx="minor">
                <a:schemeClr val="dk1"/>
              </a:fontRef>
            </p:style>
            <p:txBody>
              <a:bodyPr>
                <a:spAutoFit/>
              </a:bodyPr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14:m>
                  <m:oMath xmlns:m="http://schemas.openxmlformats.org/officeDocument/2006/math">
                    <m:r>
                      <a:rPr lang="en-US" sz="2200" b="1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𝟏𝟎</m:t>
                    </m:r>
                    <m:f>
                      <m:fPr>
                        <m:ctrlPr>
                          <a:rPr lang="en-US" sz="22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en-US" sz="22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𝟑</m:t>
                        </m:r>
                      </m:num>
                      <m:den>
                        <m:r>
                          <a:rPr lang="en-US" sz="2200" b="1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𝟏𝟎</m:t>
                        </m:r>
                      </m:den>
                    </m:f>
                  </m:oMath>
                </a14:m>
                <a:r>
                  <a:rPr lang="en-US" sz="2800" b="1" dirty="0">
                    <a:solidFill>
                      <a:prstClr val="black"/>
                    </a:solidFill>
                    <a:latin typeface="Roboto" panose="02000000000000000000" pitchFamily="2" charset="0"/>
                    <a:ea typeface="Roboto" panose="02000000000000000000" pitchFamily="2" charset="0"/>
                  </a:rPr>
                  <a:t> </a:t>
                </a:r>
              </a:p>
            </p:txBody>
          </p:sp>
        </mc:Choice>
        <mc:Fallback xmlns="">
          <p:sp>
            <p:nvSpPr>
              <p:cNvPr id="63" name="TextBox 6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38600" y="5521264"/>
                <a:ext cx="3182315" cy="581378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366141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2594598" y="1759005"/>
                <a:ext cx="3182315" cy="625812"/>
              </a:xfrm>
              <a:prstGeom prst="rect">
                <a:avLst/>
              </a:prstGeom>
              <a:solidFill>
                <a:schemeClr val="bg1"/>
              </a:solidFill>
            </p:spPr>
            <p:style>
              <a:lnRef idx="2">
                <a:schemeClr val="accent4"/>
              </a:lnRef>
              <a:fillRef idx="1">
                <a:schemeClr val="lt1"/>
              </a:fillRef>
              <a:effectRef idx="0">
                <a:schemeClr val="accent4"/>
              </a:effectRef>
              <a:fontRef idx="minor">
                <a:schemeClr val="dk1"/>
              </a:fontRef>
            </p:style>
            <p:txBody>
              <a:bodyPr>
                <a:spAutoFit/>
              </a:bodyPr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14:m>
                  <m:oMath xmlns:m="http://schemas.openxmlformats.org/officeDocument/2006/math">
                    <m:r>
                      <a:rPr lang="en-US" b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𝟐</m:t>
                    </m:r>
                    <m:f>
                      <m:fPr>
                        <m:ctrlPr>
                          <a:rPr lang="en-US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en-US" b="1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𝟏</m:t>
                        </m:r>
                      </m:num>
                      <m:den>
                        <m:r>
                          <a:rPr lang="en-US" b="1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𝟑</m:t>
                        </m:r>
                      </m:den>
                    </m:f>
                  </m:oMath>
                </a14:m>
                <a:r>
                  <a:rPr lang="en-US" sz="2800" b="1" dirty="0">
                    <a:solidFill>
                      <a:prstClr val="black"/>
                    </a:solidFill>
                    <a:latin typeface="Roboto" panose="02000000000000000000" pitchFamily="2" charset="0"/>
                    <a:ea typeface="Roboto" panose="02000000000000000000" pitchFamily="2" charset="0"/>
                  </a:rPr>
                  <a:t> </a:t>
                </a:r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94598" y="1759005"/>
                <a:ext cx="3182315" cy="625812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2613648" y="2665840"/>
                <a:ext cx="3182315" cy="625877"/>
              </a:xfrm>
              <a:prstGeom prst="rect">
                <a:avLst/>
              </a:prstGeom>
              <a:solidFill>
                <a:schemeClr val="bg1"/>
              </a:solidFill>
            </p:spPr>
            <p:style>
              <a:lnRef idx="2">
                <a:schemeClr val="accent4"/>
              </a:lnRef>
              <a:fillRef idx="1">
                <a:schemeClr val="lt1"/>
              </a:fillRef>
              <a:effectRef idx="0">
                <a:schemeClr val="accent4"/>
              </a:effectRef>
              <a:fontRef idx="minor">
                <a:schemeClr val="dk1"/>
              </a:fontRef>
            </p:style>
            <p:txBody>
              <a:bodyPr>
                <a:spAutoFit/>
              </a:bodyPr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14:m>
                  <m:oMath xmlns:m="http://schemas.openxmlformats.org/officeDocument/2006/math">
                    <m:r>
                      <a:rPr lang="en-US" b="1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𝟒</m:t>
                    </m:r>
                    <m:f>
                      <m:fPr>
                        <m:ctrlPr>
                          <a:rPr lang="en-US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en-US" b="1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𝟐</m:t>
                        </m:r>
                      </m:num>
                      <m:den>
                        <m:r>
                          <a:rPr lang="en-US" b="1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𝟓</m:t>
                        </m:r>
                      </m:den>
                    </m:f>
                  </m:oMath>
                </a14:m>
                <a:r>
                  <a:rPr lang="en-US" sz="2800" b="1" dirty="0">
                    <a:solidFill>
                      <a:prstClr val="black"/>
                    </a:solidFill>
                    <a:latin typeface="Roboto" panose="02000000000000000000" pitchFamily="2" charset="0"/>
                    <a:ea typeface="Roboto" panose="02000000000000000000" pitchFamily="2" charset="0"/>
                  </a:rPr>
                  <a:t> </a:t>
                </a:r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13648" y="2665840"/>
                <a:ext cx="3182315" cy="625877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2579206" y="3595421"/>
                <a:ext cx="3182315" cy="624082"/>
              </a:xfrm>
              <a:prstGeom prst="rect">
                <a:avLst/>
              </a:prstGeom>
              <a:solidFill>
                <a:schemeClr val="bg1"/>
              </a:solidFill>
            </p:spPr>
            <p:style>
              <a:lnRef idx="2">
                <a:schemeClr val="accent4"/>
              </a:lnRef>
              <a:fillRef idx="1">
                <a:schemeClr val="lt1"/>
              </a:fillRef>
              <a:effectRef idx="0">
                <a:schemeClr val="accent4"/>
              </a:effectRef>
              <a:fontRef idx="minor">
                <a:schemeClr val="dk1"/>
              </a:fontRef>
            </p:style>
            <p:txBody>
              <a:bodyPr>
                <a:spAutoFit/>
              </a:bodyPr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14:m>
                  <m:oMath xmlns:m="http://schemas.openxmlformats.org/officeDocument/2006/math">
                    <m:r>
                      <a:rPr lang="en-US" b="1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𝟑</m:t>
                    </m:r>
                    <m:f>
                      <m:fPr>
                        <m:ctrlPr>
                          <a:rPr lang="en-US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en-US" b="1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𝟏</m:t>
                        </m:r>
                      </m:num>
                      <m:den>
                        <m:r>
                          <a:rPr lang="en-US" b="1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𝟒</m:t>
                        </m:r>
                      </m:den>
                    </m:f>
                  </m:oMath>
                </a14:m>
                <a:r>
                  <a:rPr lang="en-US" sz="2800" b="1" dirty="0">
                    <a:solidFill>
                      <a:prstClr val="black"/>
                    </a:solidFill>
                    <a:latin typeface="Roboto" panose="02000000000000000000" pitchFamily="2" charset="0"/>
                    <a:ea typeface="Roboto" panose="02000000000000000000" pitchFamily="2" charset="0"/>
                  </a:rPr>
                  <a:t> </a:t>
                </a:r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79206" y="3595421"/>
                <a:ext cx="3182315" cy="62408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2594597" y="4557495"/>
                <a:ext cx="3182315" cy="629916"/>
              </a:xfrm>
              <a:prstGeom prst="rect">
                <a:avLst/>
              </a:prstGeom>
              <a:solidFill>
                <a:schemeClr val="bg1"/>
              </a:solidFill>
            </p:spPr>
            <p:style>
              <a:lnRef idx="2">
                <a:schemeClr val="accent4"/>
              </a:lnRef>
              <a:fillRef idx="1">
                <a:schemeClr val="lt1"/>
              </a:fillRef>
              <a:effectRef idx="0">
                <a:schemeClr val="accent4"/>
              </a:effectRef>
              <a:fontRef idx="minor">
                <a:schemeClr val="dk1"/>
              </a:fontRef>
            </p:style>
            <p:txBody>
              <a:bodyPr>
                <a:spAutoFit/>
              </a:bodyPr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14:m>
                  <m:oMath xmlns:m="http://schemas.openxmlformats.org/officeDocument/2006/math">
                    <m:r>
                      <a:rPr lang="en-US" b="1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𝟗</m:t>
                    </m:r>
                    <m:f>
                      <m:fPr>
                        <m:ctrlPr>
                          <a:rPr lang="en-US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en-US" b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𝟓</m:t>
                        </m:r>
                      </m:num>
                      <m:den>
                        <m:r>
                          <a:rPr lang="en-US" b="1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𝟕</m:t>
                        </m:r>
                      </m:den>
                    </m:f>
                  </m:oMath>
                </a14:m>
                <a:r>
                  <a:rPr lang="en-US" sz="2800" b="1" dirty="0">
                    <a:solidFill>
                      <a:prstClr val="black"/>
                    </a:solidFill>
                    <a:latin typeface="Roboto" panose="02000000000000000000" pitchFamily="2" charset="0"/>
                    <a:ea typeface="Roboto" panose="02000000000000000000" pitchFamily="2" charset="0"/>
                  </a:rPr>
                  <a:t> </a:t>
                </a:r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94597" y="4557495"/>
                <a:ext cx="3182315" cy="629916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6" name="Straight Arrow Connector 55"/>
          <p:cNvCxnSpPr>
            <a:stCxn id="17" idx="3"/>
            <a:endCxn id="68" idx="1"/>
          </p:cNvCxnSpPr>
          <p:nvPr/>
        </p:nvCxnSpPr>
        <p:spPr>
          <a:xfrm>
            <a:off x="5761521" y="3907462"/>
            <a:ext cx="1747838" cy="1993432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Arrow Connector 56"/>
          <p:cNvCxnSpPr/>
          <p:nvPr/>
        </p:nvCxnSpPr>
        <p:spPr>
          <a:xfrm flipV="1">
            <a:off x="5774468" y="3875890"/>
            <a:ext cx="1766888" cy="983371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Arrow Connector 57"/>
          <p:cNvCxnSpPr>
            <a:endCxn id="64" idx="1"/>
          </p:cNvCxnSpPr>
          <p:nvPr/>
        </p:nvCxnSpPr>
        <p:spPr>
          <a:xfrm flipV="1">
            <a:off x="5776912" y="2138635"/>
            <a:ext cx="1766889" cy="919379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Arrow Connector 58"/>
          <p:cNvCxnSpPr>
            <a:endCxn id="65" idx="1"/>
          </p:cNvCxnSpPr>
          <p:nvPr/>
        </p:nvCxnSpPr>
        <p:spPr>
          <a:xfrm>
            <a:off x="5795963" y="2171972"/>
            <a:ext cx="1766888" cy="873498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Rectangle 61"/>
          <p:cNvSpPr/>
          <p:nvPr/>
        </p:nvSpPr>
        <p:spPr>
          <a:xfrm>
            <a:off x="914400" y="710924"/>
            <a:ext cx="837058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u="sng" dirty="0" err="1">
                <a:solidFill>
                  <a:schemeClr val="tx1">
                    <a:lumMod val="95000"/>
                    <a:lumOff val="5000"/>
                  </a:schemeClr>
                </a:solidFill>
                <a:ea typeface="Roboto" panose="02000000000000000000" pitchFamily="2" charset="0"/>
                <a:cs typeface="Times New Roman" panose="02020603050405020304" pitchFamily="18" charset="0"/>
              </a:rPr>
              <a:t>Bài</a:t>
            </a:r>
            <a:r>
              <a:rPr lang="en-US" sz="2800" b="1" u="sng">
                <a:solidFill>
                  <a:schemeClr val="tx1">
                    <a:lumMod val="95000"/>
                    <a:lumOff val="5000"/>
                  </a:schemeClr>
                </a:solidFill>
                <a:ea typeface="Roboto" panose="02000000000000000000" pitchFamily="2" charset="0"/>
                <a:cs typeface="Times New Roman" panose="02020603050405020304" pitchFamily="18" charset="0"/>
              </a:rPr>
              <a:t> 1</a:t>
            </a:r>
            <a:r>
              <a:rPr lang="en-US" sz="2800" b="1">
                <a:solidFill>
                  <a:schemeClr val="tx1">
                    <a:lumMod val="95000"/>
                    <a:lumOff val="5000"/>
                  </a:schemeClr>
                </a:solidFill>
                <a:ea typeface="Roboto" panose="02000000000000000000" pitchFamily="2" charset="0"/>
                <a:cs typeface="Times New Roman" panose="02020603050405020304" pitchFamily="18" charset="0"/>
              </a:rPr>
              <a:t>: </a:t>
            </a:r>
            <a:r>
              <a:rPr lang="en-US" sz="2800" b="1" smtClean="0">
                <a:solidFill>
                  <a:schemeClr val="tx1">
                    <a:lumMod val="95000"/>
                    <a:lumOff val="5000"/>
                  </a:schemeClr>
                </a:solidFill>
                <a:ea typeface="Roboto" panose="02000000000000000000" pitchFamily="2" charset="0"/>
                <a:cs typeface="Times New Roman" panose="02020603050405020304" pitchFamily="18" charset="0"/>
              </a:rPr>
              <a:t>Chuyển</a:t>
            </a:r>
            <a:r>
              <a:rPr lang="en-US" sz="2800" b="1" dirty="0" smtClean="0">
                <a:solidFill>
                  <a:schemeClr val="tx1">
                    <a:lumMod val="95000"/>
                    <a:lumOff val="5000"/>
                  </a:schemeClr>
                </a:solidFill>
                <a:ea typeface="Roboto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>
                    <a:lumMod val="95000"/>
                    <a:lumOff val="5000"/>
                  </a:schemeClr>
                </a:solidFill>
                <a:ea typeface="Roboto" panose="02000000000000000000" pitchFamily="2" charset="0"/>
                <a:cs typeface="Times New Roman" panose="02020603050405020304" pitchFamily="18" charset="0"/>
              </a:rPr>
              <a:t>các</a:t>
            </a:r>
            <a:r>
              <a:rPr 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ea typeface="Roboto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>
                    <a:lumMod val="95000"/>
                    <a:lumOff val="5000"/>
                  </a:schemeClr>
                </a:solidFill>
                <a:ea typeface="Roboto" panose="02000000000000000000" pitchFamily="2" charset="0"/>
                <a:cs typeface="Times New Roman" panose="02020603050405020304" pitchFamily="18" charset="0"/>
              </a:rPr>
              <a:t>hỗn</a:t>
            </a:r>
            <a:r>
              <a:rPr 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ea typeface="Roboto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>
                    <a:lumMod val="95000"/>
                    <a:lumOff val="5000"/>
                  </a:schemeClr>
                </a:solidFill>
                <a:ea typeface="Roboto" panose="02000000000000000000" pitchFamily="2" charset="0"/>
                <a:cs typeface="Times New Roman" panose="02020603050405020304" pitchFamily="18" charset="0"/>
              </a:rPr>
              <a:t>số</a:t>
            </a:r>
            <a:r>
              <a:rPr 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ea typeface="Roboto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>
                    <a:lumMod val="95000"/>
                    <a:lumOff val="5000"/>
                  </a:schemeClr>
                </a:solidFill>
                <a:ea typeface="Roboto" panose="02000000000000000000" pitchFamily="2" charset="0"/>
                <a:cs typeface="Times New Roman" panose="02020603050405020304" pitchFamily="18" charset="0"/>
              </a:rPr>
              <a:t>sau</a:t>
            </a:r>
            <a:r>
              <a:rPr 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ea typeface="Roboto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>
                    <a:lumMod val="95000"/>
                    <a:lumOff val="5000"/>
                  </a:schemeClr>
                </a:solidFill>
                <a:ea typeface="Roboto" panose="02000000000000000000" pitchFamily="2" charset="0"/>
                <a:cs typeface="Times New Roman" panose="02020603050405020304" pitchFamily="18" charset="0"/>
              </a:rPr>
              <a:t>thành</a:t>
            </a:r>
            <a:r>
              <a:rPr 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ea typeface="Roboto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>
                    <a:lumMod val="95000"/>
                    <a:lumOff val="5000"/>
                  </a:schemeClr>
                </a:solidFill>
                <a:ea typeface="Roboto" panose="02000000000000000000" pitchFamily="2" charset="0"/>
                <a:cs typeface="Times New Roman" panose="02020603050405020304" pitchFamily="18" charset="0"/>
              </a:rPr>
              <a:t>phân</a:t>
            </a:r>
            <a:r>
              <a:rPr 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ea typeface="Roboto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>
                    <a:lumMod val="95000"/>
                    <a:lumOff val="5000"/>
                  </a:schemeClr>
                </a:solidFill>
                <a:ea typeface="Roboto" panose="02000000000000000000" pitchFamily="2" charset="0"/>
                <a:cs typeface="Times New Roman" panose="02020603050405020304" pitchFamily="18" charset="0"/>
              </a:rPr>
              <a:t>số</a:t>
            </a:r>
            <a:r>
              <a:rPr 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ea typeface="Roboto" panose="02000000000000000000" pitchFamily="2" charset="0"/>
                <a:cs typeface="Times New Roman" panose="02020603050405020304" pitchFamily="18" charset="0"/>
              </a:rPr>
              <a:t>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3" name="TextBox 62"/>
              <p:cNvSpPr txBox="1"/>
              <p:nvPr/>
            </p:nvSpPr>
            <p:spPr>
              <a:xfrm>
                <a:off x="2560156" y="5521264"/>
                <a:ext cx="3182315" cy="625812"/>
              </a:xfrm>
              <a:prstGeom prst="rect">
                <a:avLst/>
              </a:prstGeom>
              <a:solidFill>
                <a:schemeClr val="bg1"/>
              </a:solidFill>
            </p:spPr>
            <p:style>
              <a:lnRef idx="2">
                <a:schemeClr val="accent4"/>
              </a:lnRef>
              <a:fillRef idx="1">
                <a:schemeClr val="lt1"/>
              </a:fillRef>
              <a:effectRef idx="0">
                <a:schemeClr val="accent4"/>
              </a:effectRef>
              <a:fontRef idx="minor">
                <a:schemeClr val="dk1"/>
              </a:fontRef>
            </p:style>
            <p:txBody>
              <a:bodyPr>
                <a:spAutoFit/>
              </a:bodyPr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14:m>
                  <m:oMath xmlns:m="http://schemas.openxmlformats.org/officeDocument/2006/math">
                    <m:r>
                      <a:rPr lang="en-US" b="1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𝟏𝟎</m:t>
                    </m:r>
                    <m:f>
                      <m:fPr>
                        <m:ctrlPr>
                          <a:rPr lang="en-US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en-US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𝟑</m:t>
                        </m:r>
                      </m:num>
                      <m:den>
                        <m:r>
                          <a:rPr lang="en-US" b="1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𝟏𝟎</m:t>
                        </m:r>
                      </m:den>
                    </m:f>
                  </m:oMath>
                </a14:m>
                <a:r>
                  <a:rPr lang="en-US" sz="2800" b="1" dirty="0">
                    <a:solidFill>
                      <a:prstClr val="black"/>
                    </a:solidFill>
                    <a:latin typeface="Roboto" panose="02000000000000000000" pitchFamily="2" charset="0"/>
                    <a:ea typeface="Roboto" panose="02000000000000000000" pitchFamily="2" charset="0"/>
                  </a:rPr>
                  <a:t> </a:t>
                </a:r>
              </a:p>
            </p:txBody>
          </p:sp>
        </mc:Choice>
        <mc:Fallback xmlns="">
          <p:sp>
            <p:nvSpPr>
              <p:cNvPr id="63" name="TextBox 6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60156" y="5521264"/>
                <a:ext cx="3182315" cy="625812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4" name="TextBox 63"/>
              <p:cNvSpPr txBox="1"/>
              <p:nvPr/>
            </p:nvSpPr>
            <p:spPr>
              <a:xfrm>
                <a:off x="7543801" y="1778055"/>
                <a:ext cx="3182315" cy="721159"/>
              </a:xfrm>
              <a:prstGeom prst="rect">
                <a:avLst/>
              </a:prstGeom>
              <a:solidFill>
                <a:schemeClr val="bg1"/>
              </a:solidFill>
            </p:spPr>
            <p:style>
              <a:lnRef idx="2">
                <a:schemeClr val="accent4"/>
              </a:lnRef>
              <a:fillRef idx="1">
                <a:schemeClr val="lt1"/>
              </a:fillRef>
              <a:effectRef idx="0">
                <a:schemeClr val="accent4"/>
              </a:effectRef>
              <a:fontRef idx="minor">
                <a:schemeClr val="dk1"/>
              </a:fontRef>
            </p:style>
            <p:txBody>
              <a:bodyPr>
                <a:spAutoFit/>
              </a:bodyPr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14:m>
                  <m:oMath xmlns:m="http://schemas.openxmlformats.org/officeDocument/2006/math">
                    <m:f>
                      <m:fPr>
                        <m:ctrlPr>
                          <a:rPr lang="en-US" sz="28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en-US" sz="2800" b="1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𝟐𝟐</m:t>
                        </m:r>
                      </m:num>
                      <m:den>
                        <m:r>
                          <a:rPr lang="en-US" sz="2800" b="1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𝟓</m:t>
                        </m:r>
                      </m:den>
                    </m:f>
                  </m:oMath>
                </a14:m>
                <a:r>
                  <a:rPr lang="en-US" sz="2800" b="1" dirty="0">
                    <a:solidFill>
                      <a:prstClr val="black"/>
                    </a:solidFill>
                    <a:latin typeface="Roboto" panose="02000000000000000000" pitchFamily="2" charset="0"/>
                    <a:ea typeface="Roboto" panose="02000000000000000000" pitchFamily="2" charset="0"/>
                  </a:rPr>
                  <a:t> </a:t>
                </a:r>
              </a:p>
            </p:txBody>
          </p:sp>
        </mc:Choice>
        <mc:Fallback xmlns="">
          <p:sp>
            <p:nvSpPr>
              <p:cNvPr id="64" name="TextBox 6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43801" y="1778055"/>
                <a:ext cx="3182315" cy="721159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5" name="TextBox 64"/>
              <p:cNvSpPr txBox="1"/>
              <p:nvPr/>
            </p:nvSpPr>
            <p:spPr>
              <a:xfrm>
                <a:off x="7562851" y="2684890"/>
                <a:ext cx="3182315" cy="721159"/>
              </a:xfrm>
              <a:prstGeom prst="rect">
                <a:avLst/>
              </a:prstGeom>
              <a:solidFill>
                <a:schemeClr val="bg1"/>
              </a:solidFill>
            </p:spPr>
            <p:style>
              <a:lnRef idx="2">
                <a:schemeClr val="accent4"/>
              </a:lnRef>
              <a:fillRef idx="1">
                <a:schemeClr val="lt1"/>
              </a:fillRef>
              <a:effectRef idx="0">
                <a:schemeClr val="accent4"/>
              </a:effectRef>
              <a:fontRef idx="minor">
                <a:schemeClr val="dk1"/>
              </a:fontRef>
            </p:style>
            <p:txBody>
              <a:bodyPr>
                <a:spAutoFit/>
              </a:bodyPr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14:m>
                  <m:oMath xmlns:m="http://schemas.openxmlformats.org/officeDocument/2006/math">
                    <m:f>
                      <m:fPr>
                        <m:ctrlPr>
                          <a:rPr lang="en-US" sz="28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en-US" sz="2800" b="1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𝟕</m:t>
                        </m:r>
                      </m:num>
                      <m:den>
                        <m:r>
                          <a:rPr lang="en-US" sz="2800" b="1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𝟑</m:t>
                        </m:r>
                      </m:den>
                    </m:f>
                  </m:oMath>
                </a14:m>
                <a:r>
                  <a:rPr lang="en-US" sz="2800" b="1" dirty="0">
                    <a:solidFill>
                      <a:prstClr val="black"/>
                    </a:solidFill>
                    <a:latin typeface="Roboto" panose="02000000000000000000" pitchFamily="2" charset="0"/>
                    <a:ea typeface="Roboto" panose="02000000000000000000" pitchFamily="2" charset="0"/>
                  </a:rPr>
                  <a:t> </a:t>
                </a:r>
              </a:p>
            </p:txBody>
          </p:sp>
        </mc:Choice>
        <mc:Fallback xmlns="">
          <p:sp>
            <p:nvSpPr>
              <p:cNvPr id="65" name="TextBox 6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62851" y="2684890"/>
                <a:ext cx="3182315" cy="721159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6" name="TextBox 65"/>
              <p:cNvSpPr txBox="1"/>
              <p:nvPr/>
            </p:nvSpPr>
            <p:spPr>
              <a:xfrm>
                <a:off x="7528409" y="3614471"/>
                <a:ext cx="3182315" cy="721159"/>
              </a:xfrm>
              <a:prstGeom prst="rect">
                <a:avLst/>
              </a:prstGeom>
              <a:solidFill>
                <a:schemeClr val="bg1"/>
              </a:solidFill>
            </p:spPr>
            <p:style>
              <a:lnRef idx="2">
                <a:schemeClr val="accent4"/>
              </a:lnRef>
              <a:fillRef idx="1">
                <a:schemeClr val="lt1"/>
              </a:fillRef>
              <a:effectRef idx="0">
                <a:schemeClr val="accent4"/>
              </a:effectRef>
              <a:fontRef idx="minor">
                <a:schemeClr val="dk1"/>
              </a:fontRef>
            </p:style>
            <p:txBody>
              <a:bodyPr>
                <a:spAutoFit/>
              </a:bodyPr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14:m>
                  <m:oMath xmlns:m="http://schemas.openxmlformats.org/officeDocument/2006/math">
                    <m:f>
                      <m:fPr>
                        <m:ctrlPr>
                          <a:rPr lang="en-US" sz="28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en-US" sz="2800" b="1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𝟔𝟖</m:t>
                        </m:r>
                      </m:num>
                      <m:den>
                        <m:r>
                          <a:rPr lang="en-US" sz="2800" b="1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𝟕</m:t>
                        </m:r>
                      </m:den>
                    </m:f>
                  </m:oMath>
                </a14:m>
                <a:r>
                  <a:rPr lang="en-US" sz="2800" b="1" dirty="0">
                    <a:solidFill>
                      <a:prstClr val="black"/>
                    </a:solidFill>
                    <a:latin typeface="Roboto" panose="02000000000000000000" pitchFamily="2" charset="0"/>
                    <a:ea typeface="Roboto" panose="02000000000000000000" pitchFamily="2" charset="0"/>
                  </a:rPr>
                  <a:t> </a:t>
                </a:r>
              </a:p>
            </p:txBody>
          </p:sp>
        </mc:Choice>
        <mc:Fallback xmlns="">
          <p:sp>
            <p:nvSpPr>
              <p:cNvPr id="66" name="TextBox 6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28409" y="3614471"/>
                <a:ext cx="3182315" cy="721159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7" name="TextBox 66"/>
              <p:cNvSpPr txBox="1"/>
              <p:nvPr/>
            </p:nvSpPr>
            <p:spPr>
              <a:xfrm>
                <a:off x="7543800" y="4576545"/>
                <a:ext cx="3182315" cy="721159"/>
              </a:xfrm>
              <a:prstGeom prst="rect">
                <a:avLst/>
              </a:prstGeom>
              <a:solidFill>
                <a:schemeClr val="bg1"/>
              </a:solidFill>
            </p:spPr>
            <p:style>
              <a:lnRef idx="2">
                <a:schemeClr val="accent4"/>
              </a:lnRef>
              <a:fillRef idx="1">
                <a:schemeClr val="lt1"/>
              </a:fillRef>
              <a:effectRef idx="0">
                <a:schemeClr val="accent4"/>
              </a:effectRef>
              <a:fontRef idx="minor">
                <a:schemeClr val="dk1"/>
              </a:fontRef>
            </p:style>
            <p:txBody>
              <a:bodyPr>
                <a:spAutoFit/>
              </a:bodyPr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14:m>
                  <m:oMath xmlns:m="http://schemas.openxmlformats.org/officeDocument/2006/math">
                    <m:f>
                      <m:fPr>
                        <m:ctrlPr>
                          <a:rPr lang="en-US" sz="28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en-US" sz="2800" b="1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𝟏𝟎𝟑</m:t>
                        </m:r>
                      </m:num>
                      <m:den>
                        <m:r>
                          <a:rPr lang="en-US" sz="2800" b="1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𝟏𝟎</m:t>
                        </m:r>
                      </m:den>
                    </m:f>
                  </m:oMath>
                </a14:m>
                <a:r>
                  <a:rPr lang="en-US" sz="2800" b="1" dirty="0">
                    <a:solidFill>
                      <a:prstClr val="black"/>
                    </a:solidFill>
                    <a:latin typeface="Roboto" panose="02000000000000000000" pitchFamily="2" charset="0"/>
                    <a:ea typeface="Roboto" panose="02000000000000000000" pitchFamily="2" charset="0"/>
                  </a:rPr>
                  <a:t> </a:t>
                </a:r>
              </a:p>
            </p:txBody>
          </p:sp>
        </mc:Choice>
        <mc:Fallback xmlns="">
          <p:sp>
            <p:nvSpPr>
              <p:cNvPr id="67" name="TextBox 6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43800" y="4576545"/>
                <a:ext cx="3182315" cy="721159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8" name="TextBox 67"/>
              <p:cNvSpPr txBox="1"/>
              <p:nvPr/>
            </p:nvSpPr>
            <p:spPr>
              <a:xfrm>
                <a:off x="7509359" y="5540314"/>
                <a:ext cx="3182315" cy="721159"/>
              </a:xfrm>
              <a:prstGeom prst="rect">
                <a:avLst/>
              </a:prstGeom>
              <a:solidFill>
                <a:schemeClr val="bg1"/>
              </a:solidFill>
            </p:spPr>
            <p:style>
              <a:lnRef idx="2">
                <a:schemeClr val="accent4"/>
              </a:lnRef>
              <a:fillRef idx="1">
                <a:schemeClr val="lt1"/>
              </a:fillRef>
              <a:effectRef idx="0">
                <a:schemeClr val="accent4"/>
              </a:effectRef>
              <a:fontRef idx="minor">
                <a:schemeClr val="dk1"/>
              </a:fontRef>
            </p:style>
            <p:txBody>
              <a:bodyPr>
                <a:spAutoFit/>
              </a:bodyPr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14:m>
                  <m:oMath xmlns:m="http://schemas.openxmlformats.org/officeDocument/2006/math">
                    <m:f>
                      <m:fPr>
                        <m:ctrlPr>
                          <a:rPr lang="en-US" sz="28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en-US" sz="2800" b="1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𝟏𝟑</m:t>
                        </m:r>
                      </m:num>
                      <m:den>
                        <m:r>
                          <a:rPr lang="en-US" sz="2800" b="1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𝟒</m:t>
                        </m:r>
                      </m:den>
                    </m:f>
                  </m:oMath>
                </a14:m>
                <a:r>
                  <a:rPr lang="en-US" sz="2800" b="1" dirty="0">
                    <a:solidFill>
                      <a:prstClr val="black"/>
                    </a:solidFill>
                    <a:latin typeface="Roboto" panose="02000000000000000000" pitchFamily="2" charset="0"/>
                    <a:ea typeface="Roboto" panose="02000000000000000000" pitchFamily="2" charset="0"/>
                  </a:rPr>
                  <a:t> </a:t>
                </a:r>
              </a:p>
            </p:txBody>
          </p:sp>
        </mc:Choice>
        <mc:Fallback xmlns="">
          <p:sp>
            <p:nvSpPr>
              <p:cNvPr id="68" name="TextBox 6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09359" y="5540314"/>
                <a:ext cx="3182315" cy="721159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4" name="Straight Arrow Connector 73"/>
          <p:cNvCxnSpPr>
            <a:endCxn id="67" idx="1"/>
          </p:cNvCxnSpPr>
          <p:nvPr/>
        </p:nvCxnSpPr>
        <p:spPr>
          <a:xfrm flipV="1">
            <a:off x="5735327" y="4937125"/>
            <a:ext cx="1808473" cy="993907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797355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1954306" y="1676400"/>
            <a:ext cx="6566646" cy="1452282"/>
          </a:xfrm>
          <a:prstGeom prst="roundRect">
            <a:avLst/>
          </a:prstGeom>
          <a:noFill/>
          <a:ln w="38100">
            <a:solidFill>
              <a:srgbClr val="1311D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 Box 2"/>
          <p:cNvSpPr txBox="1">
            <a:spLocks noChangeArrowheads="1"/>
          </p:cNvSpPr>
          <p:nvPr/>
        </p:nvSpPr>
        <p:spPr bwMode="auto">
          <a:xfrm>
            <a:off x="1954306" y="0"/>
            <a:ext cx="78486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endParaRPr lang="vi-VN" altLang="en-US" sz="4000">
              <a:latin typeface=".VnBlack" panose="020B7200000000000000" pitchFamily="34" charset="0"/>
            </a:endParaRPr>
          </a:p>
        </p:txBody>
      </p:sp>
      <p:sp>
        <p:nvSpPr>
          <p:cNvPr id="16" name="Text Box 14"/>
          <p:cNvSpPr txBox="1">
            <a:spLocks noChangeArrowheads="1"/>
          </p:cNvSpPr>
          <p:nvPr/>
        </p:nvSpPr>
        <p:spPr bwMode="auto">
          <a:xfrm>
            <a:off x="2214283" y="1987287"/>
            <a:ext cx="5334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3200" b="1" dirty="0">
                <a:solidFill>
                  <a:srgbClr val="1311D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</a:t>
            </a:r>
          </a:p>
        </p:txBody>
      </p:sp>
      <p:sp>
        <p:nvSpPr>
          <p:cNvPr id="28" name="Text Box 41"/>
          <p:cNvSpPr txBox="1">
            <a:spLocks noChangeArrowheads="1"/>
          </p:cNvSpPr>
          <p:nvPr/>
        </p:nvSpPr>
        <p:spPr bwMode="auto">
          <a:xfrm>
            <a:off x="982355" y="3744504"/>
            <a:ext cx="657645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</a:t>
            </a:r>
          </a:p>
        </p:txBody>
      </p:sp>
      <p:sp>
        <p:nvSpPr>
          <p:cNvPr id="29" name="Text Box 48"/>
          <p:cNvSpPr txBox="1">
            <a:spLocks noChangeArrowheads="1"/>
          </p:cNvSpPr>
          <p:nvPr/>
        </p:nvSpPr>
        <p:spPr bwMode="auto">
          <a:xfrm>
            <a:off x="1020455" y="4876800"/>
            <a:ext cx="5334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c.</a:t>
            </a:r>
          </a:p>
        </p:txBody>
      </p:sp>
      <p:sp>
        <p:nvSpPr>
          <p:cNvPr id="35" name="Rectangle 27"/>
          <p:cNvSpPr>
            <a:spLocks noChangeArrowheads="1"/>
          </p:cNvSpPr>
          <p:nvPr/>
        </p:nvSpPr>
        <p:spPr bwMode="auto">
          <a:xfrm>
            <a:off x="533400" y="368147"/>
            <a:ext cx="10936942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altLang="en-US" sz="2800" b="1" u="sng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altLang="en-US" sz="2800" b="1" u="sng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2:</a:t>
            </a:r>
            <a:r>
              <a:rPr lang="en-US" alt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Chuyển</a:t>
            </a:r>
            <a:r>
              <a:rPr lang="en-US" alt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hỗn</a:t>
            </a:r>
            <a:r>
              <a:rPr lang="en-US" alt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alt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alt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alt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rồi</a:t>
            </a:r>
            <a:r>
              <a:rPr lang="en-US" alt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alt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alt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phép</a:t>
            </a:r>
            <a:r>
              <a:rPr lang="en-US" alt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alt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altLang="en-US" sz="28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alt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mẫu</a:t>
            </a:r>
            <a:r>
              <a:rPr lang="en-US" alt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  <a:endParaRPr lang="en-US" altLang="en-US" sz="2800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6" name="Rectangle 33"/>
          <p:cNvSpPr>
            <a:spLocks noChangeArrowheads="1"/>
          </p:cNvSpPr>
          <p:nvPr/>
        </p:nvSpPr>
        <p:spPr bwMode="auto">
          <a:xfrm>
            <a:off x="766485" y="1903139"/>
            <a:ext cx="12954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2800" b="1" dirty="0" err="1">
                <a:solidFill>
                  <a:srgbClr val="1311D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Mẫu</a:t>
            </a:r>
            <a:r>
              <a:rPr lang="en-US" altLang="en-US" sz="2800" b="1" dirty="0">
                <a:solidFill>
                  <a:srgbClr val="1311D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alt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altLang="en-US" sz="28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2" name="TextBox 41">
                <a:extLst>
                  <a:ext uri="{FF2B5EF4-FFF2-40B4-BE49-F238E27FC236}">
                    <a16:creationId xmlns="" xmlns:a16="http://schemas.microsoft.com/office/drawing/2014/main" id="{49A20EC5-01F9-4117-ADFA-48553710974B}"/>
                  </a:ext>
                </a:extLst>
              </p:cNvPr>
              <p:cNvSpPr txBox="1"/>
              <p:nvPr/>
            </p:nvSpPr>
            <p:spPr>
              <a:xfrm>
                <a:off x="2872372" y="1893627"/>
                <a:ext cx="2148409" cy="92519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solidFill>
                            <a:srgbClr val="1311D1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  <m:f>
                        <m:fPr>
                          <m:ctrlPr>
                            <a:rPr lang="vi-VN" sz="3200" i="1" smtClean="0">
                              <a:solidFill>
                                <a:srgbClr val="1311D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b="0" i="0" smtClean="0">
                              <a:solidFill>
                                <a:srgbClr val="1311D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3200" b="0" i="0" smtClean="0">
                              <a:solidFill>
                                <a:srgbClr val="1311D1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  <m:r>
                        <a:rPr lang="en-US" sz="3200" b="0" i="0" smtClean="0">
                          <a:solidFill>
                            <a:srgbClr val="1311D1"/>
                          </a:solidFill>
                          <a:latin typeface="Cambria Math" panose="02040503050406030204" pitchFamily="18" charset="0"/>
                        </a:rPr>
                        <m:t>+4</m:t>
                      </m:r>
                      <m:f>
                        <m:fPr>
                          <m:ctrlPr>
                            <a:rPr lang="vi-VN" sz="3200" i="1">
                              <a:solidFill>
                                <a:srgbClr val="1311D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b="0" i="0" smtClean="0">
                              <a:solidFill>
                                <a:srgbClr val="1311D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3200" b="0" i="0" smtClean="0">
                              <a:solidFill>
                                <a:srgbClr val="1311D1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  <m:r>
                        <a:rPr lang="en-US" sz="3200" b="0" i="0" smtClean="0">
                          <a:solidFill>
                            <a:srgbClr val="1311D1"/>
                          </a:solidFill>
                          <a:latin typeface="Cambria Math" panose="02040503050406030204" pitchFamily="18" charset="0"/>
                        </a:rPr>
                        <m:t>= </m:t>
                      </m:r>
                    </m:oMath>
                  </m:oMathPara>
                </a14:m>
                <a:endParaRPr lang="vi-VN" sz="1600" dirty="0">
                  <a:solidFill>
                    <a:srgbClr val="1311D1"/>
                  </a:solidFill>
                </a:endParaRPr>
              </a:p>
            </p:txBody>
          </p:sp>
        </mc:Choice>
        <mc:Fallback xmlns=""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49A20EC5-01F9-4117-ADFA-48553710974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72372" y="1893627"/>
                <a:ext cx="2148409" cy="92519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3" name="TextBox 42">
                <a:extLst>
                  <a:ext uri="{FF2B5EF4-FFF2-40B4-BE49-F238E27FC236}">
                    <a16:creationId xmlns="" xmlns:a16="http://schemas.microsoft.com/office/drawing/2014/main" id="{49A20EC5-01F9-4117-ADFA-48553710974B}"/>
                  </a:ext>
                </a:extLst>
              </p:cNvPr>
              <p:cNvSpPr txBox="1"/>
              <p:nvPr/>
            </p:nvSpPr>
            <p:spPr>
              <a:xfrm>
                <a:off x="5145470" y="1868874"/>
                <a:ext cx="2353208" cy="92519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vi-VN" sz="3200" i="1" smtClean="0">
                              <a:solidFill>
                                <a:srgbClr val="1311D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b="0" i="0" smtClean="0">
                              <a:solidFill>
                                <a:srgbClr val="1311D1"/>
                              </a:solidFill>
                              <a:latin typeface="Cambria Math" panose="02040503050406030204" pitchFamily="18" charset="0"/>
                            </a:rPr>
                            <m:t>7</m:t>
                          </m:r>
                        </m:num>
                        <m:den>
                          <m:r>
                            <a:rPr lang="en-US" sz="3200" b="0" i="0" smtClean="0">
                              <a:solidFill>
                                <a:srgbClr val="1311D1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  <m:r>
                        <a:rPr lang="en-US" sz="3200" b="0" i="0" smtClean="0">
                          <a:solidFill>
                            <a:srgbClr val="1311D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vi-VN" sz="3200" i="1">
                              <a:solidFill>
                                <a:srgbClr val="1311D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b="0" i="0" smtClean="0">
                              <a:solidFill>
                                <a:srgbClr val="1311D1"/>
                              </a:solidFill>
                              <a:latin typeface="Cambria Math" panose="02040503050406030204" pitchFamily="18" charset="0"/>
                            </a:rPr>
                            <m:t>13</m:t>
                          </m:r>
                        </m:num>
                        <m:den>
                          <m:r>
                            <a:rPr lang="en-US" sz="3200" b="0" i="0" smtClean="0">
                              <a:solidFill>
                                <a:srgbClr val="1311D1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  <m:r>
                        <a:rPr lang="en-US" sz="3200" b="0" i="0" smtClean="0">
                          <a:solidFill>
                            <a:srgbClr val="1311D1"/>
                          </a:solidFill>
                          <a:latin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en-US" sz="3200" b="0" i="1" smtClean="0">
                              <a:solidFill>
                                <a:srgbClr val="1311D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b="0" i="1" smtClean="0">
                              <a:solidFill>
                                <a:srgbClr val="1311D1"/>
                              </a:solidFill>
                              <a:latin typeface="Cambria Math" panose="02040503050406030204" pitchFamily="18" charset="0"/>
                            </a:rPr>
                            <m:t>20</m:t>
                          </m:r>
                        </m:num>
                        <m:den>
                          <m:r>
                            <a:rPr lang="en-US" sz="3200" b="0" i="1" smtClean="0">
                              <a:solidFill>
                                <a:srgbClr val="1311D1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</m:oMath>
                  </m:oMathPara>
                </a14:m>
                <a:endParaRPr lang="vi-VN" sz="1600" dirty="0">
                  <a:solidFill>
                    <a:srgbClr val="1311D1"/>
                  </a:solidFill>
                </a:endParaRPr>
              </a:p>
            </p:txBody>
          </p:sp>
        </mc:Choice>
        <mc:Fallback xmlns=""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49A20EC5-01F9-4117-ADFA-48553710974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45470" y="1868874"/>
                <a:ext cx="2353208" cy="92519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4" name="TextBox 43">
                <a:extLst>
                  <a:ext uri="{FF2B5EF4-FFF2-40B4-BE49-F238E27FC236}">
                    <a16:creationId xmlns="" xmlns:a16="http://schemas.microsoft.com/office/drawing/2014/main" id="{49A20EC5-01F9-4117-ADFA-48553710974B}"/>
                  </a:ext>
                </a:extLst>
              </p:cNvPr>
              <p:cNvSpPr txBox="1"/>
              <p:nvPr/>
            </p:nvSpPr>
            <p:spPr>
              <a:xfrm>
                <a:off x="1723397" y="3571628"/>
                <a:ext cx="2148409" cy="92519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9</m:t>
                      </m:r>
                      <m:f>
                        <m:fPr>
                          <m:ctrlPr>
                            <a:rPr lang="vi-VN" sz="32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num>
                        <m:den>
                          <m:r>
                            <a:rPr lang="en-US" sz="3200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7</m:t>
                          </m:r>
                        </m:den>
                      </m:f>
                      <m:r>
                        <a:rPr lang="en-US" sz="32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+5</m:t>
                      </m:r>
                      <m:f>
                        <m:fPr>
                          <m:ctrlPr>
                            <a:rPr lang="vi-VN" sz="3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num>
                        <m:den>
                          <m:r>
                            <a:rPr lang="en-US" sz="3200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7</m:t>
                          </m:r>
                        </m:den>
                      </m:f>
                      <m:r>
                        <a:rPr lang="en-US" sz="3200" b="0" i="0" smtClean="0">
                          <a:latin typeface="Cambria Math" panose="02040503050406030204" pitchFamily="18" charset="0"/>
                        </a:rPr>
                        <m:t>= </m:t>
                      </m:r>
                    </m:oMath>
                  </m:oMathPara>
                </a14:m>
                <a:endParaRPr lang="vi-VN" sz="1600" dirty="0"/>
              </a:p>
            </p:txBody>
          </p:sp>
        </mc:Choice>
        <mc:Fallback xmlns="">
          <p:sp>
            <p:nvSpPr>
              <p:cNvPr id="44" name="TextBox 43">
                <a:extLst>
                  <a:ext uri="{FF2B5EF4-FFF2-40B4-BE49-F238E27FC236}">
                    <a16:creationId xmlns:a16="http://schemas.microsoft.com/office/drawing/2014/main" id="{49A20EC5-01F9-4117-ADFA-48553710974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23397" y="3571628"/>
                <a:ext cx="2148409" cy="92519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5" name="TextBox 44">
                <a:extLst>
                  <a:ext uri="{FF2B5EF4-FFF2-40B4-BE49-F238E27FC236}">
                    <a16:creationId xmlns="" xmlns:a16="http://schemas.microsoft.com/office/drawing/2014/main" id="{49A20EC5-01F9-4117-ADFA-48553710974B}"/>
                  </a:ext>
                </a:extLst>
              </p:cNvPr>
              <p:cNvSpPr txBox="1"/>
              <p:nvPr/>
            </p:nvSpPr>
            <p:spPr>
              <a:xfrm>
                <a:off x="1712598" y="4703924"/>
                <a:ext cx="2831288" cy="92519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10</m:t>
                      </m:r>
                      <m:f>
                        <m:fPr>
                          <m:ctrlPr>
                            <a:rPr lang="vi-VN" sz="32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num>
                        <m:den>
                          <m:r>
                            <a:rPr lang="en-US" sz="3200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10</m:t>
                          </m:r>
                        </m:den>
                      </m:f>
                      <m:r>
                        <a:rPr lang="en-US" sz="32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−4</m:t>
                      </m:r>
                      <m:f>
                        <m:fPr>
                          <m:ctrlPr>
                            <a:rPr lang="vi-VN" sz="3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7</m:t>
                          </m:r>
                        </m:num>
                        <m:den>
                          <m:r>
                            <a:rPr lang="en-US" sz="3200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10</m:t>
                          </m:r>
                        </m:den>
                      </m:f>
                      <m:r>
                        <a:rPr lang="en-US" sz="3200" b="0" i="0" smtClean="0">
                          <a:latin typeface="Cambria Math" panose="02040503050406030204" pitchFamily="18" charset="0"/>
                        </a:rPr>
                        <m:t>= </m:t>
                      </m:r>
                    </m:oMath>
                  </m:oMathPara>
                </a14:m>
                <a:endParaRPr lang="vi-VN" sz="1600" dirty="0"/>
              </a:p>
            </p:txBody>
          </p:sp>
        </mc:Choice>
        <mc:Fallback xmlns="">
          <p:sp>
            <p:nvSpPr>
              <p:cNvPr id="45" name="TextBox 44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49A20EC5-01F9-4117-ADFA-48553710974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12598" y="4703924"/>
                <a:ext cx="2831288" cy="925190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6" name="TextBox 45">
                <a:extLst>
                  <a:ext uri="{FF2B5EF4-FFF2-40B4-BE49-F238E27FC236}">
                    <a16:creationId xmlns="" xmlns:a16="http://schemas.microsoft.com/office/drawing/2014/main" id="{49A20EC5-01F9-4117-ADFA-48553710974B}"/>
                  </a:ext>
                </a:extLst>
              </p:cNvPr>
              <p:cNvSpPr txBox="1"/>
              <p:nvPr/>
            </p:nvSpPr>
            <p:spPr>
              <a:xfrm>
                <a:off x="4038600" y="3571628"/>
                <a:ext cx="2808461" cy="93519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vi-VN" sz="32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65</m:t>
                          </m:r>
                        </m:num>
                        <m:den>
                          <m:r>
                            <a:rPr lang="en-US" sz="3200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7</m:t>
                          </m:r>
                        </m:den>
                      </m:f>
                      <m:r>
                        <a:rPr lang="en-US" sz="32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vi-VN" sz="3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38</m:t>
                          </m:r>
                        </m:num>
                        <m:den>
                          <m:r>
                            <a:rPr lang="en-US" sz="3200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7</m:t>
                          </m:r>
                        </m:den>
                      </m:f>
                      <m:r>
                        <a:rPr lang="en-US" sz="32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en-US" sz="3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103</m:t>
                          </m:r>
                        </m:num>
                        <m:den>
                          <m:r>
                            <a:rPr lang="en-US" sz="3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7</m:t>
                          </m:r>
                        </m:den>
                      </m:f>
                    </m:oMath>
                  </m:oMathPara>
                </a14:m>
                <a:endParaRPr lang="vi-VN" sz="16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46" name="TextBox 45">
                <a:extLst>
                  <a:ext uri="{FF2B5EF4-FFF2-40B4-BE49-F238E27FC236}">
                    <a16:creationId xmlns:a16="http://schemas.microsoft.com/office/drawing/2014/main" id="{49A20EC5-01F9-4117-ADFA-48553710974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38600" y="3571628"/>
                <a:ext cx="2808461" cy="935192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7" name="TextBox 46">
                <a:extLst>
                  <a:ext uri="{FF2B5EF4-FFF2-40B4-BE49-F238E27FC236}">
                    <a16:creationId xmlns="" xmlns:a16="http://schemas.microsoft.com/office/drawing/2014/main" id="{49A20EC5-01F9-4117-ADFA-48553710974B}"/>
                  </a:ext>
                </a:extLst>
              </p:cNvPr>
              <p:cNvSpPr txBox="1"/>
              <p:nvPr/>
            </p:nvSpPr>
            <p:spPr>
              <a:xfrm>
                <a:off x="4543886" y="4713085"/>
                <a:ext cx="4237043" cy="93519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vi-VN" sz="32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103</m:t>
                          </m:r>
                        </m:num>
                        <m:den>
                          <m:r>
                            <a:rPr lang="en-US" sz="3200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10</m:t>
                          </m:r>
                        </m:den>
                      </m:f>
                      <m:r>
                        <a:rPr lang="en-US" sz="32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− </m:t>
                      </m:r>
                      <m:f>
                        <m:fPr>
                          <m:ctrlPr>
                            <a:rPr lang="vi-VN" sz="3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47</m:t>
                          </m:r>
                        </m:num>
                        <m:den>
                          <m:r>
                            <a:rPr lang="en-US" sz="3200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10</m:t>
                          </m:r>
                        </m:den>
                      </m:f>
                      <m:r>
                        <a:rPr lang="en-US" sz="32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en-US" sz="3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56</m:t>
                          </m:r>
                        </m:num>
                        <m:den>
                          <m:r>
                            <a:rPr lang="en-US" sz="3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10</m:t>
                          </m:r>
                        </m:den>
                      </m:f>
                      <m:r>
                        <a:rPr lang="en-US" sz="3200">
                          <a:latin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en-US" sz="32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28</m:t>
                          </m:r>
                        </m:num>
                        <m:den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</m:den>
                      </m:f>
                    </m:oMath>
                  </m:oMathPara>
                </a14:m>
                <a:endParaRPr lang="vi-VN" sz="16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47" name="TextBox 46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49A20EC5-01F9-4117-ADFA-48553710974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43886" y="4713085"/>
                <a:ext cx="4237043" cy="935192"/>
              </a:xfrm>
              <a:prstGeom prst="rect">
                <a:avLst/>
              </a:prstGeom>
              <a:blipFill rotWithShape="0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599969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  <p:bldP spid="29" grpId="0"/>
      <p:bldP spid="43" grpId="0"/>
      <p:bldP spid="44" grpId="0"/>
      <p:bldP spid="45" grpId="0"/>
      <p:bldP spid="46" grpId="0"/>
      <p:bldP spid="4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1954306" y="1595718"/>
            <a:ext cx="6566646" cy="1452282"/>
          </a:xfrm>
          <a:prstGeom prst="roundRect">
            <a:avLst/>
          </a:prstGeom>
          <a:noFill/>
          <a:ln w="38100">
            <a:solidFill>
              <a:srgbClr val="1311D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 Box 2"/>
          <p:cNvSpPr txBox="1">
            <a:spLocks noChangeArrowheads="1"/>
          </p:cNvSpPr>
          <p:nvPr/>
        </p:nvSpPr>
        <p:spPr bwMode="auto">
          <a:xfrm>
            <a:off x="1954306" y="0"/>
            <a:ext cx="78486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endParaRPr lang="vi-VN" altLang="en-US" sz="4000">
              <a:latin typeface=".VnBlack" panose="020B7200000000000000" pitchFamily="34" charset="0"/>
            </a:endParaRPr>
          </a:p>
        </p:txBody>
      </p:sp>
      <p:sp>
        <p:nvSpPr>
          <p:cNvPr id="16" name="Text Box 14"/>
          <p:cNvSpPr txBox="1">
            <a:spLocks noChangeArrowheads="1"/>
          </p:cNvSpPr>
          <p:nvPr/>
        </p:nvSpPr>
        <p:spPr bwMode="auto">
          <a:xfrm>
            <a:off x="2207356" y="1956675"/>
            <a:ext cx="5334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3200" dirty="0">
                <a:solidFill>
                  <a:srgbClr val="1311D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</a:t>
            </a:r>
          </a:p>
        </p:txBody>
      </p:sp>
      <p:sp>
        <p:nvSpPr>
          <p:cNvPr id="28" name="Text Box 41"/>
          <p:cNvSpPr txBox="1">
            <a:spLocks noChangeArrowheads="1"/>
          </p:cNvSpPr>
          <p:nvPr/>
        </p:nvSpPr>
        <p:spPr bwMode="auto">
          <a:xfrm>
            <a:off x="995590" y="3610721"/>
            <a:ext cx="657645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VNI-Times" pitchFamily="2" charset="0"/>
              </a:rPr>
              <a:t>b.</a:t>
            </a:r>
          </a:p>
        </p:txBody>
      </p:sp>
      <p:sp>
        <p:nvSpPr>
          <p:cNvPr id="29" name="Text Box 48"/>
          <p:cNvSpPr txBox="1">
            <a:spLocks noChangeArrowheads="1"/>
          </p:cNvSpPr>
          <p:nvPr/>
        </p:nvSpPr>
        <p:spPr bwMode="auto">
          <a:xfrm>
            <a:off x="1116106" y="4876800"/>
            <a:ext cx="5334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VNI-Times" pitchFamily="2" charset="0"/>
              </a:rPr>
              <a:t>c.</a:t>
            </a:r>
          </a:p>
        </p:txBody>
      </p:sp>
      <p:sp>
        <p:nvSpPr>
          <p:cNvPr id="35" name="Rectangle 27"/>
          <p:cNvSpPr>
            <a:spLocks noChangeArrowheads="1"/>
          </p:cNvSpPr>
          <p:nvPr/>
        </p:nvSpPr>
        <p:spPr bwMode="auto">
          <a:xfrm>
            <a:off x="627528" y="321330"/>
            <a:ext cx="10936942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altLang="en-US" sz="2800" b="1" u="sng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altLang="en-US" sz="2800" b="1" u="sng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</a:t>
            </a:r>
            <a:r>
              <a:rPr lang="en-US" alt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altLang="en-US" sz="28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Chuyển</a:t>
            </a:r>
            <a:r>
              <a:rPr lang="en-US" alt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hỗn</a:t>
            </a:r>
            <a:r>
              <a:rPr lang="en-US" alt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alt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alt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alt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rồi</a:t>
            </a:r>
            <a:r>
              <a:rPr lang="en-US" alt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alt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alt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phép</a:t>
            </a:r>
            <a:r>
              <a:rPr lang="en-US" alt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alt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altLang="en-US" sz="28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alt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mẫu</a:t>
            </a:r>
            <a:r>
              <a:rPr lang="en-US" alt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</a:p>
        </p:txBody>
      </p:sp>
      <p:sp>
        <p:nvSpPr>
          <p:cNvPr id="36" name="Rectangle 33"/>
          <p:cNvSpPr>
            <a:spLocks noChangeArrowheads="1"/>
          </p:cNvSpPr>
          <p:nvPr/>
        </p:nvSpPr>
        <p:spPr bwMode="auto">
          <a:xfrm>
            <a:off x="766485" y="1813013"/>
            <a:ext cx="12954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2800" b="1" dirty="0" err="1">
                <a:solidFill>
                  <a:srgbClr val="1311D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Mẫu</a:t>
            </a:r>
            <a:r>
              <a:rPr lang="en-US" altLang="en-US" sz="2800" b="1" dirty="0">
                <a:solidFill>
                  <a:srgbClr val="1311D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endParaRPr lang="en-US" altLang="en-US" sz="2800" dirty="0">
              <a:solidFill>
                <a:srgbClr val="1311D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2" name="TextBox 41">
                <a:extLst>
                  <a:ext uri="{FF2B5EF4-FFF2-40B4-BE49-F238E27FC236}">
                    <a16:creationId xmlns="" xmlns:a16="http://schemas.microsoft.com/office/drawing/2014/main" id="{49A20EC5-01F9-4117-ADFA-48553710974B}"/>
                  </a:ext>
                </a:extLst>
              </p:cNvPr>
              <p:cNvSpPr txBox="1"/>
              <p:nvPr/>
            </p:nvSpPr>
            <p:spPr>
              <a:xfrm>
                <a:off x="2872372" y="1803501"/>
                <a:ext cx="2016834" cy="92519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solidFill>
                            <a:srgbClr val="1311D1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  <m:f>
                        <m:fPr>
                          <m:ctrlPr>
                            <a:rPr lang="vi-VN" sz="3200" i="1" smtClean="0">
                              <a:solidFill>
                                <a:srgbClr val="1311D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b="0" i="0" smtClean="0">
                              <a:solidFill>
                                <a:srgbClr val="1311D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3200" b="0" i="0" smtClean="0">
                              <a:solidFill>
                                <a:srgbClr val="1311D1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  <m:r>
                        <m:rPr>
                          <m:sty m:val="p"/>
                        </m:rPr>
                        <a:rPr lang="en-US" sz="3200" b="0" i="0" smtClean="0">
                          <a:solidFill>
                            <a:srgbClr val="1311D1"/>
                          </a:solidFill>
                          <a:latin typeface="Cambria Math" panose="02040503050406030204" pitchFamily="18" charset="0"/>
                        </a:rPr>
                        <m:t>x</m:t>
                      </m:r>
                      <m:r>
                        <a:rPr lang="en-US" sz="3200" b="0" i="0" smtClean="0">
                          <a:solidFill>
                            <a:srgbClr val="1311D1"/>
                          </a:solidFill>
                          <a:latin typeface="Cambria Math" panose="02040503050406030204" pitchFamily="18" charset="0"/>
                        </a:rPr>
                        <m:t> 5</m:t>
                      </m:r>
                      <m:f>
                        <m:fPr>
                          <m:ctrlPr>
                            <a:rPr lang="vi-VN" sz="3200" i="1">
                              <a:solidFill>
                                <a:srgbClr val="1311D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b="0" i="0" smtClean="0">
                              <a:solidFill>
                                <a:srgbClr val="1311D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3200" b="0" i="0" smtClean="0">
                              <a:solidFill>
                                <a:srgbClr val="1311D1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den>
                      </m:f>
                      <m:r>
                        <a:rPr lang="en-US" sz="3200" b="0" i="0" smtClean="0">
                          <a:solidFill>
                            <a:srgbClr val="1311D1"/>
                          </a:solidFill>
                          <a:latin typeface="Cambria Math" panose="02040503050406030204" pitchFamily="18" charset="0"/>
                        </a:rPr>
                        <m:t>= </m:t>
                      </m:r>
                    </m:oMath>
                  </m:oMathPara>
                </a14:m>
                <a:endParaRPr lang="vi-VN" sz="1600" dirty="0">
                  <a:solidFill>
                    <a:srgbClr val="1311D1"/>
                  </a:solidFill>
                </a:endParaRPr>
              </a:p>
            </p:txBody>
          </p:sp>
        </mc:Choice>
        <mc:Fallback xmlns=""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49A20EC5-01F9-4117-ADFA-48553710974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72372" y="1803501"/>
                <a:ext cx="2016834" cy="92519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3" name="TextBox 42">
                <a:extLst>
                  <a:ext uri="{FF2B5EF4-FFF2-40B4-BE49-F238E27FC236}">
                    <a16:creationId xmlns="" xmlns:a16="http://schemas.microsoft.com/office/drawing/2014/main" id="{49A20EC5-01F9-4117-ADFA-48553710974B}"/>
                  </a:ext>
                </a:extLst>
              </p:cNvPr>
              <p:cNvSpPr txBox="1"/>
              <p:nvPr/>
            </p:nvSpPr>
            <p:spPr>
              <a:xfrm>
                <a:off x="4906090" y="1813013"/>
                <a:ext cx="2379819" cy="92519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vi-VN" sz="3200" i="1" smtClean="0">
                              <a:solidFill>
                                <a:srgbClr val="1311D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b="0" i="0" smtClean="0">
                              <a:solidFill>
                                <a:srgbClr val="1311D1"/>
                              </a:solidFill>
                              <a:latin typeface="Cambria Math" panose="02040503050406030204" pitchFamily="18" charset="0"/>
                            </a:rPr>
                            <m:t>7</m:t>
                          </m:r>
                        </m:num>
                        <m:den>
                          <m:r>
                            <a:rPr lang="en-US" sz="3200" b="0" i="0" smtClean="0">
                              <a:solidFill>
                                <a:srgbClr val="1311D1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  <m:r>
                        <a:rPr lang="en-US" sz="3200" b="0" i="0" smtClean="0">
                          <a:solidFill>
                            <a:srgbClr val="1311D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3200" b="0" i="0" smtClean="0">
                          <a:solidFill>
                            <a:srgbClr val="1311D1"/>
                          </a:solidFill>
                          <a:latin typeface="Cambria Math" panose="02040503050406030204" pitchFamily="18" charset="0"/>
                        </a:rPr>
                        <m:t>x</m:t>
                      </m:r>
                      <m:r>
                        <a:rPr lang="en-US" sz="3200" b="0" i="0" smtClean="0">
                          <a:solidFill>
                            <a:srgbClr val="1311D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f>
                        <m:fPr>
                          <m:ctrlPr>
                            <a:rPr lang="vi-VN" sz="3200" i="1">
                              <a:solidFill>
                                <a:srgbClr val="1311D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b="0" i="0" smtClean="0">
                              <a:solidFill>
                                <a:srgbClr val="1311D1"/>
                              </a:solidFill>
                              <a:latin typeface="Cambria Math" panose="02040503050406030204" pitchFamily="18" charset="0"/>
                            </a:rPr>
                            <m:t>21</m:t>
                          </m:r>
                        </m:num>
                        <m:den>
                          <m:r>
                            <a:rPr lang="en-US" sz="3200" b="0" i="0" smtClean="0">
                              <a:solidFill>
                                <a:srgbClr val="1311D1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den>
                      </m:f>
                      <m:r>
                        <a:rPr lang="en-US" sz="3200" b="0" i="0" smtClean="0">
                          <a:solidFill>
                            <a:srgbClr val="1311D1"/>
                          </a:solidFill>
                          <a:latin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en-US" sz="3200" b="0" i="1" smtClean="0">
                              <a:solidFill>
                                <a:srgbClr val="1311D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b="0" i="1" smtClean="0">
                              <a:solidFill>
                                <a:srgbClr val="1311D1"/>
                              </a:solidFill>
                              <a:latin typeface="Cambria Math" panose="02040503050406030204" pitchFamily="18" charset="0"/>
                            </a:rPr>
                            <m:t>49</m:t>
                          </m:r>
                        </m:num>
                        <m:den>
                          <m:r>
                            <a:rPr lang="en-US" sz="3200" b="0" i="1" smtClean="0">
                              <a:solidFill>
                                <a:srgbClr val="1311D1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den>
                      </m:f>
                    </m:oMath>
                  </m:oMathPara>
                </a14:m>
                <a:endParaRPr lang="vi-VN" sz="1600" dirty="0">
                  <a:solidFill>
                    <a:srgbClr val="1311D1"/>
                  </a:solidFill>
                </a:endParaRPr>
              </a:p>
            </p:txBody>
          </p:sp>
        </mc:Choice>
        <mc:Fallback xmlns=""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49A20EC5-01F9-4117-ADFA-48553710974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06090" y="1813013"/>
                <a:ext cx="2379819" cy="92519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4" name="TextBox 43">
                <a:extLst>
                  <a:ext uri="{FF2B5EF4-FFF2-40B4-BE49-F238E27FC236}">
                    <a16:creationId xmlns="" xmlns:a16="http://schemas.microsoft.com/office/drawing/2014/main" id="{49A20EC5-01F9-4117-ADFA-48553710974B}"/>
                  </a:ext>
                </a:extLst>
              </p:cNvPr>
              <p:cNvSpPr txBox="1"/>
              <p:nvPr/>
            </p:nvSpPr>
            <p:spPr>
              <a:xfrm>
                <a:off x="1774187" y="3477474"/>
                <a:ext cx="2196370" cy="92519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3</m:t>
                      </m:r>
                      <m:f>
                        <m:fPr>
                          <m:ctrlPr>
                            <a:rPr lang="vi-VN" sz="32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num>
                        <m:den>
                          <m:r>
                            <a:rPr lang="en-US" sz="3200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5</m:t>
                          </m:r>
                        </m:den>
                      </m:f>
                      <m:r>
                        <a:rPr lang="en-US" sz="32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32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x</m:t>
                      </m:r>
                      <m:r>
                        <a:rPr lang="en-US" sz="32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 2</m:t>
                      </m:r>
                      <m:f>
                        <m:fPr>
                          <m:ctrlPr>
                            <a:rPr lang="vi-VN" sz="3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3200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7</m:t>
                          </m:r>
                        </m:den>
                      </m:f>
                      <m:r>
                        <a:rPr lang="en-US" sz="3200" b="0" i="0" smtClean="0">
                          <a:latin typeface="Cambria Math" panose="02040503050406030204" pitchFamily="18" charset="0"/>
                        </a:rPr>
                        <m:t>= </m:t>
                      </m:r>
                    </m:oMath>
                  </m:oMathPara>
                </a14:m>
                <a:endParaRPr lang="vi-VN" sz="1600" dirty="0"/>
              </a:p>
            </p:txBody>
          </p:sp>
        </mc:Choice>
        <mc:Fallback xmlns="">
          <p:sp>
            <p:nvSpPr>
              <p:cNvPr id="44" name="TextBox 43">
                <a:extLst>
                  <a:ext uri="{FF2B5EF4-FFF2-40B4-BE49-F238E27FC236}">
                    <a16:creationId xmlns:a16="http://schemas.microsoft.com/office/drawing/2014/main" id="{49A20EC5-01F9-4117-ADFA-48553710974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74187" y="3477474"/>
                <a:ext cx="2196370" cy="92519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5" name="TextBox 44">
                <a:extLst>
                  <a:ext uri="{FF2B5EF4-FFF2-40B4-BE49-F238E27FC236}">
                    <a16:creationId xmlns="" xmlns:a16="http://schemas.microsoft.com/office/drawing/2014/main" id="{49A20EC5-01F9-4117-ADFA-48553710974B}"/>
                  </a:ext>
                </a:extLst>
              </p:cNvPr>
              <p:cNvSpPr txBox="1"/>
              <p:nvPr/>
            </p:nvSpPr>
            <p:spPr>
              <a:xfrm>
                <a:off x="1712598" y="4703924"/>
                <a:ext cx="2102690" cy="92519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8</m:t>
                      </m:r>
                      <m:f>
                        <m:fPr>
                          <m:ctrlPr>
                            <a:rPr lang="vi-VN" sz="32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3200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6</m:t>
                          </m:r>
                        </m:den>
                      </m:f>
                      <m:r>
                        <a:rPr lang="en-US" sz="32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 :2</m:t>
                      </m:r>
                      <m:f>
                        <m:fPr>
                          <m:ctrlPr>
                            <a:rPr lang="vi-VN" sz="3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3200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sz="3200" b="0" i="0" smtClean="0">
                          <a:latin typeface="Cambria Math" panose="02040503050406030204" pitchFamily="18" charset="0"/>
                        </a:rPr>
                        <m:t>= </m:t>
                      </m:r>
                    </m:oMath>
                  </m:oMathPara>
                </a14:m>
                <a:endParaRPr lang="vi-VN" sz="1600" dirty="0"/>
              </a:p>
            </p:txBody>
          </p:sp>
        </mc:Choice>
        <mc:Fallback xmlns="">
          <p:sp>
            <p:nvSpPr>
              <p:cNvPr id="45" name="TextBox 44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49A20EC5-01F9-4117-ADFA-48553710974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12598" y="4703924"/>
                <a:ext cx="2102690" cy="925190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6" name="TextBox 45">
                <a:extLst>
                  <a:ext uri="{FF2B5EF4-FFF2-40B4-BE49-F238E27FC236}">
                    <a16:creationId xmlns="" xmlns:a16="http://schemas.microsoft.com/office/drawing/2014/main" id="{49A20EC5-01F9-4117-ADFA-48553710974B}"/>
                  </a:ext>
                </a:extLst>
              </p:cNvPr>
              <p:cNvSpPr txBox="1"/>
              <p:nvPr/>
            </p:nvSpPr>
            <p:spPr>
              <a:xfrm>
                <a:off x="4089390" y="3477474"/>
                <a:ext cx="2607445" cy="93519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vi-VN" sz="32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17</m:t>
                          </m:r>
                        </m:num>
                        <m:den>
                          <m:r>
                            <a:rPr lang="en-US" sz="3200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5</m:t>
                          </m:r>
                        </m:den>
                      </m:f>
                      <m:r>
                        <a:rPr lang="en-US" sz="32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32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x</m:t>
                      </m:r>
                      <m:r>
                        <a:rPr lang="en-US" sz="32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f>
                        <m:fPr>
                          <m:ctrlPr>
                            <a:rPr lang="vi-VN" sz="3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15</m:t>
                          </m:r>
                        </m:num>
                        <m:den>
                          <m:r>
                            <a:rPr lang="en-US" sz="3200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7</m:t>
                          </m:r>
                        </m:den>
                      </m:f>
                      <m:r>
                        <a:rPr lang="en-US" sz="32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en-US" sz="3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51</m:t>
                          </m:r>
                        </m:num>
                        <m:den>
                          <m:r>
                            <a:rPr lang="en-US" sz="3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7</m:t>
                          </m:r>
                        </m:den>
                      </m:f>
                    </m:oMath>
                  </m:oMathPara>
                </a14:m>
                <a:endParaRPr lang="vi-VN" sz="16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46" name="TextBox 45">
                <a:extLst>
                  <a:ext uri="{FF2B5EF4-FFF2-40B4-BE49-F238E27FC236}">
                    <a16:creationId xmlns:a16="http://schemas.microsoft.com/office/drawing/2014/main" id="{49A20EC5-01F9-4117-ADFA-48553710974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89390" y="3477474"/>
                <a:ext cx="2607445" cy="935192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7" name="TextBox 46">
                <a:extLst>
                  <a:ext uri="{FF2B5EF4-FFF2-40B4-BE49-F238E27FC236}">
                    <a16:creationId xmlns="" xmlns:a16="http://schemas.microsoft.com/office/drawing/2014/main" id="{49A20EC5-01F9-4117-ADFA-48553710974B}"/>
                  </a:ext>
                </a:extLst>
              </p:cNvPr>
              <p:cNvSpPr txBox="1"/>
              <p:nvPr/>
            </p:nvSpPr>
            <p:spPr>
              <a:xfrm>
                <a:off x="3760084" y="4632893"/>
                <a:ext cx="4237043" cy="93519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vi-VN" sz="32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49</m:t>
                          </m:r>
                        </m:num>
                        <m:den>
                          <m:r>
                            <a:rPr lang="en-US" sz="3200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6</m:t>
                          </m:r>
                        </m:den>
                      </m:f>
                      <m:r>
                        <a:rPr lang="en-US" sz="3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32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: </m:t>
                      </m:r>
                      <m:f>
                        <m:fPr>
                          <m:ctrlPr>
                            <a:rPr lang="vi-VN" sz="3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5</m:t>
                          </m:r>
                        </m:num>
                        <m:den>
                          <m:r>
                            <a:rPr lang="en-US" sz="3200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sz="32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vi-VN" sz="32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>
                              <a:latin typeface="Cambria Math" panose="02040503050406030204" pitchFamily="18" charset="0"/>
                            </a:rPr>
                            <m:t>49</m:t>
                          </m:r>
                        </m:num>
                        <m:den>
                          <m:r>
                            <a:rPr lang="en-US" sz="3200">
                              <a:latin typeface="Cambria Math" panose="02040503050406030204" pitchFamily="18" charset="0"/>
                            </a:rPr>
                            <m:t>6</m:t>
                          </m:r>
                        </m:den>
                      </m:f>
                      <m:r>
                        <a:rPr lang="en-US" sz="3200" i="1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3200" b="0" i="0" smtClean="0">
                          <a:latin typeface="Cambria Math" panose="02040503050406030204" pitchFamily="18" charset="0"/>
                        </a:rPr>
                        <m:t>x</m:t>
                      </m:r>
                      <m:r>
                        <a:rPr lang="en-US" sz="3200" b="0" i="0" smtClean="0">
                          <a:latin typeface="Cambria Math" panose="02040503050406030204" pitchFamily="18" charset="0"/>
                        </a:rPr>
                        <m:t>  </m:t>
                      </m:r>
                      <m:f>
                        <m:fPr>
                          <m:ctrlPr>
                            <a:rPr lang="vi-VN" sz="32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b="0" i="0" smtClean="0">
                              <a:latin typeface="Cambria Math" panose="02040503050406030204" pitchFamily="18" charset="0"/>
                            </a:rPr>
                            <m:t>2</m:t>
                          </m:r>
                        </m:num>
                        <m:den>
                          <m:r>
                            <a:rPr lang="en-US" sz="3200" b="0" i="0" smtClean="0">
                              <a:latin typeface="Cambria Math" panose="02040503050406030204" pitchFamily="18" charset="0"/>
                            </a:rPr>
                            <m:t>5</m:t>
                          </m:r>
                        </m:den>
                      </m:f>
                      <m:r>
                        <a:rPr lang="en-US" sz="3200">
                          <a:latin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en-US" sz="32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49</m:t>
                          </m:r>
                        </m:num>
                        <m:den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15</m:t>
                          </m:r>
                        </m:den>
                      </m:f>
                    </m:oMath>
                  </m:oMathPara>
                </a14:m>
                <a:endParaRPr lang="vi-VN" sz="16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47" name="TextBox 46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49A20EC5-01F9-4117-ADFA-48553710974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60084" y="4632893"/>
                <a:ext cx="4237043" cy="935192"/>
              </a:xfrm>
              <a:prstGeom prst="rect">
                <a:avLst/>
              </a:prstGeom>
              <a:blipFill rotWithShape="0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917310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  <p:bldP spid="29" grpId="0"/>
      <p:bldP spid="43" grpId="0"/>
      <p:bldP spid="44" grpId="0"/>
      <p:bldP spid="45" grpId="0"/>
      <p:bldP spid="46" grpId="0"/>
      <p:bldP spid="4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0F8A28A4-4681-4BA9-86E8-2C3B0F385B1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51289" y="1042848"/>
            <a:ext cx="2857500" cy="2857500"/>
          </a:xfrm>
          <a:prstGeom prst="rect">
            <a:avLst/>
          </a:prstGeom>
        </p:spPr>
      </p:pic>
      <p:sp>
        <p:nvSpPr>
          <p:cNvPr id="8" name="Hexagon 7">
            <a:extLst>
              <a:ext uri="{FF2B5EF4-FFF2-40B4-BE49-F238E27FC236}">
                <a16:creationId xmlns="" xmlns:a16="http://schemas.microsoft.com/office/drawing/2014/main" id="{D19A5806-7592-478F-A44B-3D1C8234DB7B}"/>
              </a:ext>
            </a:extLst>
          </p:cNvPr>
          <p:cNvSpPr/>
          <p:nvPr/>
        </p:nvSpPr>
        <p:spPr>
          <a:xfrm>
            <a:off x="786113" y="1836418"/>
            <a:ext cx="2740154" cy="2362201"/>
          </a:xfrm>
          <a:prstGeom prst="hexagon">
            <a:avLst/>
          </a:prstGeom>
          <a:gradFill flip="none" rotWithShape="1">
            <a:gsLst>
              <a:gs pos="0">
                <a:srgbClr val="FFC000">
                  <a:shade val="30000"/>
                  <a:satMod val="115000"/>
                </a:srgbClr>
              </a:gs>
              <a:gs pos="50000">
                <a:srgbClr val="FFC000">
                  <a:shade val="67500"/>
                  <a:satMod val="115000"/>
                </a:srgbClr>
              </a:gs>
              <a:gs pos="100000">
                <a:srgbClr val="FFC000">
                  <a:shade val="100000"/>
                  <a:satMod val="115000"/>
                </a:srgbClr>
              </a:gs>
            </a:gsLst>
            <a:lin ang="2700000" scaled="1"/>
            <a:tileRect/>
          </a:gra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Ong</a:t>
            </a:r>
            <a:endParaRPr lang="en-US" sz="6600" dirty="0">
              <a:solidFill>
                <a:srgbClr val="FF0000"/>
              </a:solidFill>
            </a:endParaRPr>
          </a:p>
        </p:txBody>
      </p:sp>
      <p:sp>
        <p:nvSpPr>
          <p:cNvPr id="9" name="Hexagon 8">
            <a:extLst>
              <a:ext uri="{FF2B5EF4-FFF2-40B4-BE49-F238E27FC236}">
                <a16:creationId xmlns="" xmlns:a16="http://schemas.microsoft.com/office/drawing/2014/main" id="{ECB32C92-7DDE-4979-AB3A-808B65CBF3F1}"/>
              </a:ext>
            </a:extLst>
          </p:cNvPr>
          <p:cNvSpPr/>
          <p:nvPr/>
        </p:nvSpPr>
        <p:spPr>
          <a:xfrm>
            <a:off x="2942190" y="655318"/>
            <a:ext cx="2740154" cy="2362201"/>
          </a:xfrm>
          <a:prstGeom prst="hexagon">
            <a:avLst/>
          </a:prstGeom>
          <a:gradFill flip="none" rotWithShape="1">
            <a:gsLst>
              <a:gs pos="0">
                <a:srgbClr val="FFC000">
                  <a:shade val="30000"/>
                  <a:satMod val="115000"/>
                </a:srgbClr>
              </a:gs>
              <a:gs pos="50000">
                <a:srgbClr val="FFC000">
                  <a:shade val="67500"/>
                  <a:satMod val="115000"/>
                </a:srgbClr>
              </a:gs>
              <a:gs pos="100000">
                <a:srgbClr val="FFC000">
                  <a:shade val="100000"/>
                  <a:satMod val="115000"/>
                </a:srgbClr>
              </a:gs>
            </a:gsLst>
            <a:lin ang="2700000" scaled="1"/>
            <a:tileRect/>
          </a:gra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non</a:t>
            </a:r>
            <a:endParaRPr lang="en-US" sz="6600" dirty="0">
              <a:solidFill>
                <a:srgbClr val="FF0000"/>
              </a:solidFill>
            </a:endParaRPr>
          </a:p>
        </p:txBody>
      </p:sp>
      <p:sp>
        <p:nvSpPr>
          <p:cNvPr id="10" name="Hexagon 9">
            <a:extLst>
              <a:ext uri="{FF2B5EF4-FFF2-40B4-BE49-F238E27FC236}">
                <a16:creationId xmlns="" xmlns:a16="http://schemas.microsoft.com/office/drawing/2014/main" id="{CABDF488-8BEB-4D77-A429-CFB91F278DD1}"/>
              </a:ext>
            </a:extLst>
          </p:cNvPr>
          <p:cNvSpPr/>
          <p:nvPr/>
        </p:nvSpPr>
        <p:spPr>
          <a:xfrm>
            <a:off x="7254344" y="3017518"/>
            <a:ext cx="2740154" cy="2362201"/>
          </a:xfrm>
          <a:prstGeom prst="hexagon">
            <a:avLst/>
          </a:prstGeom>
          <a:gradFill flip="none" rotWithShape="1">
            <a:gsLst>
              <a:gs pos="0">
                <a:srgbClr val="FFC000">
                  <a:shade val="30000"/>
                  <a:satMod val="115000"/>
                </a:srgbClr>
              </a:gs>
              <a:gs pos="50000">
                <a:srgbClr val="FFC000">
                  <a:shade val="67500"/>
                  <a:satMod val="115000"/>
                </a:srgbClr>
              </a:gs>
              <a:gs pos="100000">
                <a:srgbClr val="FFC000">
                  <a:shade val="100000"/>
                  <a:satMod val="115000"/>
                </a:srgbClr>
              </a:gs>
            </a:gsLst>
            <a:lin ang="2700000" scaled="1"/>
            <a:tileRect/>
          </a:gra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việc</a:t>
            </a:r>
            <a:endParaRPr lang="en-US" sz="66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0000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sp>
        <p:nvSpPr>
          <p:cNvPr id="13" name="Hexagon 12">
            <a:extLst>
              <a:ext uri="{FF2B5EF4-FFF2-40B4-BE49-F238E27FC236}">
                <a16:creationId xmlns="" xmlns:a16="http://schemas.microsoft.com/office/drawing/2014/main" id="{199C24C2-6B91-4322-BDB4-819FF0CB9BE4}"/>
              </a:ext>
            </a:extLst>
          </p:cNvPr>
          <p:cNvSpPr/>
          <p:nvPr/>
        </p:nvSpPr>
        <p:spPr>
          <a:xfrm>
            <a:off x="5098267" y="1836418"/>
            <a:ext cx="2740154" cy="2362201"/>
          </a:xfrm>
          <a:prstGeom prst="hexagon">
            <a:avLst/>
          </a:prstGeom>
          <a:gradFill flip="none" rotWithShape="1">
            <a:gsLst>
              <a:gs pos="0">
                <a:srgbClr val="FFC000">
                  <a:shade val="30000"/>
                  <a:satMod val="115000"/>
                </a:srgbClr>
              </a:gs>
              <a:gs pos="50000">
                <a:srgbClr val="FFC000">
                  <a:shade val="67500"/>
                  <a:satMod val="115000"/>
                </a:srgbClr>
              </a:gs>
              <a:gs pos="100000">
                <a:srgbClr val="FFC000">
                  <a:shade val="100000"/>
                  <a:satMod val="115000"/>
                </a:srgbClr>
              </a:gs>
            </a:gsLst>
            <a:lin ang="2700000" scaled="1"/>
            <a:tileRect/>
          </a:gra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học</a:t>
            </a:r>
            <a:endParaRPr lang="en-US" sz="6600" dirty="0">
              <a:solidFill>
                <a:srgbClr val="FF0000"/>
              </a:solidFill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="" xmlns:a16="http://schemas.microsoft.com/office/drawing/2014/main" id="{D27D7D99-9E1A-47C2-9A0E-04166401D75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6215" y="3893822"/>
            <a:ext cx="2650039" cy="26618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33145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udi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1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4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1" presetClass="emph" presetSubtype="0" repeatCount="indefinite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2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21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3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21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6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7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8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39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21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41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2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3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44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8" grpId="1" animBg="1"/>
      <p:bldP spid="9" grpId="0" animBg="1"/>
      <p:bldP spid="9" grpId="1" animBg="1"/>
      <p:bldP spid="10" grpId="0" animBg="1"/>
      <p:bldP spid="10" grpId="1" animBg="1"/>
      <p:bldP spid="13" grpId="0" animBg="1"/>
      <p:bldP spid="13" grpId="1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A9E30F87-AC3B-464A-ACE1-7680D911652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0826" y="2771620"/>
            <a:ext cx="2934336" cy="293433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9C0CBB39-4514-4CD8-8DF7-D11D24549F9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47529" y="0"/>
            <a:ext cx="2857500" cy="2857500"/>
          </a:xfrm>
          <a:prstGeom prst="rect">
            <a:avLst/>
          </a:prstGeom>
        </p:spPr>
      </p:pic>
      <p:sp>
        <p:nvSpPr>
          <p:cNvPr id="8" name="Speech Bubble: Rectangle with Corners Rounded 7">
            <a:extLst>
              <a:ext uri="{FF2B5EF4-FFF2-40B4-BE49-F238E27FC236}">
                <a16:creationId xmlns="" xmlns:a16="http://schemas.microsoft.com/office/drawing/2014/main" id="{0667024D-077C-41FB-84FC-D91D5651A194}"/>
              </a:ext>
            </a:extLst>
          </p:cNvPr>
          <p:cNvSpPr/>
          <p:nvPr/>
        </p:nvSpPr>
        <p:spPr>
          <a:xfrm>
            <a:off x="1494155" y="484145"/>
            <a:ext cx="7840345" cy="1607820"/>
          </a:xfrm>
          <a:prstGeom prst="wedgeRoundRectCallout">
            <a:avLst>
              <a:gd name="adj1" fmla="val 62786"/>
              <a:gd name="adj2" fmla="val 8254"/>
              <a:gd name="adj3" fmla="val 16667"/>
            </a:avLst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en-US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alt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alt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phép</a:t>
            </a:r>
            <a:r>
              <a:rPr lang="en-US" alt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alt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                  </a:t>
            </a:r>
            <a:r>
              <a:rPr lang="en-US" altLang="en-US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endParaRPr lang="en-US" sz="32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7" name="Picture 16">
            <a:extLst>
              <a:ext uri="{FF2B5EF4-FFF2-40B4-BE49-F238E27FC236}">
                <a16:creationId xmlns="" xmlns:a16="http://schemas.microsoft.com/office/drawing/2014/main" id="{4B5AB01C-ECF4-4CC5-B79D-24017FBE3B63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288" y="1288055"/>
            <a:ext cx="1600706" cy="160782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9" name="Rectangle: Rounded Corners 18">
                <a:extLst>
                  <a:ext uri="{FF2B5EF4-FFF2-40B4-BE49-F238E27FC236}">
                    <a16:creationId xmlns="" xmlns:a16="http://schemas.microsoft.com/office/drawing/2014/main" id="{A98ECE88-115D-4A1D-8452-F943FF1AC741}"/>
                  </a:ext>
                </a:extLst>
              </p:cNvPr>
              <p:cNvSpPr/>
              <p:nvPr/>
            </p:nvSpPr>
            <p:spPr>
              <a:xfrm>
                <a:off x="1064645" y="5543782"/>
                <a:ext cx="2380631" cy="841829"/>
              </a:xfrm>
              <a:prstGeom prst="roundRect">
                <a:avLst>
                  <a:gd name="adj" fmla="val 15070"/>
                </a:avLst>
              </a:prstGeom>
              <a:solidFill>
                <a:srgbClr val="DEEBF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lvl="0"/>
                <a:r>
                  <a:rPr lang="en-US" sz="3200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 </a:t>
                </a:r>
                <a:r>
                  <a:rPr lang="en-US" sz="3200" b="1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32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𝟐𝟎</m:t>
                        </m:r>
                      </m:num>
                      <m:den>
                        <m:r>
                          <a:rPr lang="en-US" sz="32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𝟔</m:t>
                        </m:r>
                      </m:den>
                    </m:f>
                  </m:oMath>
                </a14:m>
                <a:endParaRPr lang="en-US" sz="32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9" name="Rectangle: Rounded Corners 18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A98ECE88-115D-4A1D-8452-F943FF1AC74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64645" y="5543782"/>
                <a:ext cx="2380631" cy="841829"/>
              </a:xfrm>
              <a:prstGeom prst="roundRect">
                <a:avLst>
                  <a:gd name="adj" fmla="val 15070"/>
                </a:avLst>
              </a:prstGeom>
              <a:blipFill rotWithShape="0">
                <a:blip r:embed="rId8"/>
                <a:stretch>
                  <a:fillRect b="-7194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0" name="Picture 19">
            <a:extLst>
              <a:ext uri="{FF2B5EF4-FFF2-40B4-BE49-F238E27FC236}">
                <a16:creationId xmlns="" xmlns:a16="http://schemas.microsoft.com/office/drawing/2014/main" id="{FA2065B4-32D5-4275-B2C9-8B5FF2ACCBD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89136" y="2857500"/>
            <a:ext cx="2934336" cy="2934336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1" name="Rectangle: Rounded Corners 20">
                <a:extLst>
                  <a:ext uri="{FF2B5EF4-FFF2-40B4-BE49-F238E27FC236}">
                    <a16:creationId xmlns="" xmlns:a16="http://schemas.microsoft.com/office/drawing/2014/main" id="{88E5E567-B90E-4275-AC51-C8D58F3AA2A7}"/>
                  </a:ext>
                </a:extLst>
              </p:cNvPr>
              <p:cNvSpPr/>
              <p:nvPr/>
            </p:nvSpPr>
            <p:spPr>
              <a:xfrm>
                <a:off x="4953832" y="5626004"/>
                <a:ext cx="1694380" cy="841829"/>
              </a:xfrm>
              <a:prstGeom prst="roundRect">
                <a:avLst/>
              </a:prstGeom>
              <a:solidFill>
                <a:srgbClr val="DEEBF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lvl="0"/>
                <a:r>
                  <a:rPr lang="en-US" sz="3200" b="1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32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𝟏𝟎</m:t>
                        </m:r>
                      </m:num>
                      <m:den>
                        <m:r>
                          <a:rPr lang="en-US" sz="32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𝟑</m:t>
                        </m:r>
                      </m:den>
                    </m:f>
                  </m:oMath>
                </a14:m>
                <a:endParaRPr lang="en-US" sz="32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1" name="Rectangle: Rounded Corners 20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88E5E567-B90E-4275-AC51-C8D58F3AA2A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53832" y="5626004"/>
                <a:ext cx="1694380" cy="841829"/>
              </a:xfrm>
              <a:prstGeom prst="roundRect">
                <a:avLst/>
              </a:prstGeom>
              <a:blipFill rotWithShape="0">
                <a:blip r:embed="rId9"/>
                <a:stretch>
                  <a:fillRect l="-6835" b="-7971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2" name="Picture 21">
            <a:extLst>
              <a:ext uri="{FF2B5EF4-FFF2-40B4-BE49-F238E27FC236}">
                <a16:creationId xmlns="" xmlns:a16="http://schemas.microsoft.com/office/drawing/2014/main" id="{29116D89-5671-4377-A980-517B605BECA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7332" y="2895875"/>
            <a:ext cx="2934336" cy="2934336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3" name="Rectangle: Rounded Corners 22">
                <a:extLst>
                  <a:ext uri="{FF2B5EF4-FFF2-40B4-BE49-F238E27FC236}">
                    <a16:creationId xmlns="" xmlns:a16="http://schemas.microsoft.com/office/drawing/2014/main" id="{64E263D4-FF99-4115-A750-399C550760EE}"/>
                  </a:ext>
                </a:extLst>
              </p:cNvPr>
              <p:cNvSpPr/>
              <p:nvPr/>
            </p:nvSpPr>
            <p:spPr>
              <a:xfrm>
                <a:off x="8632028" y="5705956"/>
                <a:ext cx="1241231" cy="841829"/>
              </a:xfrm>
              <a:prstGeom prst="roundRect">
                <a:avLst/>
              </a:prstGeom>
              <a:solidFill>
                <a:srgbClr val="DEEBF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lvl="0">
                  <a:defRPr/>
                </a:pPr>
                <a:r>
                  <a:rPr kumimoji="0" lang="en-US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32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𝟗</m:t>
                        </m:r>
                      </m:num>
                      <m:den>
                        <m:r>
                          <a:rPr lang="en-US" sz="32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𝟓</m:t>
                        </m:r>
                      </m:den>
                    </m:f>
                  </m:oMath>
                </a14:m>
                <a:endPara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3" name="Rectangle: Rounded Corners 22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64E263D4-FF99-4115-A750-399C550760E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32028" y="5705956"/>
                <a:ext cx="1241231" cy="841829"/>
              </a:xfrm>
              <a:prstGeom prst="roundRect">
                <a:avLst/>
              </a:prstGeom>
              <a:blipFill rotWithShape="0">
                <a:blip r:embed="rId10"/>
                <a:stretch>
                  <a:fillRect l="-9314" b="-7971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angle 12"/>
              <p:cNvSpPr/>
              <p:nvPr/>
            </p:nvSpPr>
            <p:spPr>
              <a:xfrm>
                <a:off x="5715945" y="841779"/>
                <a:ext cx="1693092" cy="89255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3600" b="1" dirty="0">
                    <a:solidFill>
                      <a:schemeClr val="bg1"/>
                    </a:solidFill>
                  </a:rPr>
                  <a:t>2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vi-VN" sz="36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6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3600" b="1" i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den>
                    </m:f>
                    <m:r>
                      <a:rPr lang="en-US" sz="3600" b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3600" b="1" i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𝐱</m:t>
                    </m:r>
                    <m:r>
                      <a:rPr lang="en-US" sz="3600" b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3600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𝟏</m:t>
                    </m:r>
                    <m:f>
                      <m:fPr>
                        <m:ctrlPr>
                          <a:rPr lang="vi-VN" sz="36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6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3600" b="1" i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</m:den>
                    </m:f>
                  </m:oMath>
                </a14:m>
                <a:endParaRPr lang="en-US" sz="3600" b="1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13" name="Rectangle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15945" y="841779"/>
                <a:ext cx="1693092" cy="892552"/>
              </a:xfrm>
              <a:prstGeom prst="rect">
                <a:avLst/>
              </a:prstGeom>
              <a:blipFill rotWithShape="0">
                <a:blip r:embed="rId11"/>
                <a:stretch>
                  <a:fillRect l="-11191" b="-1020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912545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0"/>
                            </p:stCondLst>
                            <p:childTnLst>
                              <p:par>
                                <p:cTn id="28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8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"/>
                            </p:stCondLst>
                            <p:childTnLst>
                              <p:par>
                                <p:cTn id="40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4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ohn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 tmFilter="0, 0; .2, .5; .8, .5; 1, 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9" dur="250" autoRev="1" fill="hold"/>
                                        <p:tgtEl>
                                          <p:spTgt spid="2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00"/>
                            </p:stCondLst>
                            <p:childTnLst>
                              <p:par>
                                <p:cTn id="51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F0"/>
                                      </p:to>
                                    </p:animClr>
                                    <p:set>
                                      <p:cBhvr>
                                        <p:cTn id="5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55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" fill="hold">
                      <p:stCondLst>
                        <p:cond delay="0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500" tmFilter="0, 0; .2, .5; .8, .5; 1, 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0" dur="250" autoRev="1" fill="hold"/>
                                        <p:tgtEl>
                                          <p:spTgt spid="2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500"/>
                            </p:stCondLst>
                            <p:childTnLst>
                              <p:par>
                                <p:cTn id="62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6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ohn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</p:childTnLst>
        </p:cTn>
      </p:par>
    </p:tnLst>
    <p:bldLst>
      <p:bldP spid="8" grpId="0" animBg="1"/>
      <p:bldP spid="19" grpId="0" animBg="1"/>
      <p:bldP spid="21" grpId="0" animBg="1"/>
      <p:bldP spid="23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A9E30F87-AC3B-464A-ACE1-7680D911652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5032" y="2530343"/>
            <a:ext cx="2934336" cy="293433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9C0CBB39-4514-4CD8-8DF7-D11D24549F9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47529" y="0"/>
            <a:ext cx="2857500" cy="2857500"/>
          </a:xfrm>
          <a:prstGeom prst="rect">
            <a:avLst/>
          </a:prstGeom>
        </p:spPr>
      </p:pic>
      <p:sp>
        <p:nvSpPr>
          <p:cNvPr id="8" name="Speech Bubble: Rectangle with Corners Rounded 7">
            <a:extLst>
              <a:ext uri="{FF2B5EF4-FFF2-40B4-BE49-F238E27FC236}">
                <a16:creationId xmlns="" xmlns:a16="http://schemas.microsoft.com/office/drawing/2014/main" id="{0667024D-077C-41FB-84FC-D91D5651A194}"/>
              </a:ext>
            </a:extLst>
          </p:cNvPr>
          <p:cNvSpPr/>
          <p:nvPr/>
        </p:nvSpPr>
        <p:spPr>
          <a:xfrm>
            <a:off x="1494155" y="484145"/>
            <a:ext cx="7840345" cy="1607820"/>
          </a:xfrm>
          <a:prstGeom prst="wedgeRoundRectCallout">
            <a:avLst>
              <a:gd name="adj1" fmla="val 62786"/>
              <a:gd name="adj2" fmla="val 8254"/>
              <a:gd name="adj3" fmla="val 16667"/>
            </a:avLst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en-US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alt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alt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phép</a:t>
            </a:r>
            <a:r>
              <a:rPr lang="en-US" alt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alt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                    </a:t>
            </a:r>
            <a:r>
              <a:rPr lang="en-US" altLang="en-US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endParaRPr lang="en-US" sz="32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7" name="Picture 16">
            <a:extLst>
              <a:ext uri="{FF2B5EF4-FFF2-40B4-BE49-F238E27FC236}">
                <a16:creationId xmlns="" xmlns:a16="http://schemas.microsoft.com/office/drawing/2014/main" id="{4B5AB01C-ECF4-4CC5-B79D-24017FBE3B63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793" y="1195711"/>
            <a:ext cx="1600706" cy="160782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9" name="Rectangle: Rounded Corners 18">
                <a:extLst>
                  <a:ext uri="{FF2B5EF4-FFF2-40B4-BE49-F238E27FC236}">
                    <a16:creationId xmlns="" xmlns:a16="http://schemas.microsoft.com/office/drawing/2014/main" id="{A98ECE88-115D-4A1D-8452-F943FF1AC741}"/>
                  </a:ext>
                </a:extLst>
              </p:cNvPr>
              <p:cNvSpPr/>
              <p:nvPr/>
            </p:nvSpPr>
            <p:spPr>
              <a:xfrm>
                <a:off x="1825110" y="5441675"/>
                <a:ext cx="2774179" cy="841829"/>
              </a:xfrm>
              <a:prstGeom prst="roundRect">
                <a:avLst/>
              </a:prstGeom>
              <a:solidFill>
                <a:srgbClr val="DEEBF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US" sz="3200" b="1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  A.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32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𝟖</m:t>
                        </m:r>
                      </m:num>
                      <m:den>
                        <m:r>
                          <a:rPr lang="en-US" sz="32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𝟑</m:t>
                        </m:r>
                      </m:den>
                    </m:f>
                  </m:oMath>
                </a14:m>
                <a:endParaRPr lang="en-US" sz="32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9" name="Rectangle: Rounded Corners 18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A98ECE88-115D-4A1D-8452-F943FF1AC74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25110" y="5441675"/>
                <a:ext cx="2774179" cy="841829"/>
              </a:xfrm>
              <a:prstGeom prst="roundRect">
                <a:avLst/>
              </a:prstGeom>
              <a:blipFill rotWithShape="0">
                <a:blip r:embed="rId8"/>
                <a:stretch>
                  <a:fillRect b="-7246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0" name="Picture 19">
            <a:extLst>
              <a:ext uri="{FF2B5EF4-FFF2-40B4-BE49-F238E27FC236}">
                <a16:creationId xmlns="" xmlns:a16="http://schemas.microsoft.com/office/drawing/2014/main" id="{FA2065B4-32D5-4275-B2C9-8B5FF2ACCBD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0254" y="2507339"/>
            <a:ext cx="2934336" cy="2934336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1" name="Rectangle: Rounded Corners 20">
                <a:extLst>
                  <a:ext uri="{FF2B5EF4-FFF2-40B4-BE49-F238E27FC236}">
                    <a16:creationId xmlns="" xmlns:a16="http://schemas.microsoft.com/office/drawing/2014/main" id="{88E5E567-B90E-4275-AC51-C8D58F3AA2A7}"/>
                  </a:ext>
                </a:extLst>
              </p:cNvPr>
              <p:cNvSpPr/>
              <p:nvPr/>
            </p:nvSpPr>
            <p:spPr>
              <a:xfrm>
                <a:off x="5098904" y="5436134"/>
                <a:ext cx="2774179" cy="841829"/>
              </a:xfrm>
              <a:prstGeom prst="roundRect">
                <a:avLst/>
              </a:prstGeom>
              <a:solidFill>
                <a:srgbClr val="DEEBF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US" sz="3200" b="1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  B.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32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𝟗𝟖</m:t>
                        </m:r>
                      </m:num>
                      <m:den>
                        <m:r>
                          <a:rPr lang="en-US" sz="32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𝟏𝟐</m:t>
                        </m:r>
                      </m:den>
                    </m:f>
                  </m:oMath>
                </a14:m>
                <a:endParaRPr lang="en-US" sz="32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1" name="Rectangle: Rounded Corners 20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88E5E567-B90E-4275-AC51-C8D58F3AA2A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98904" y="5436134"/>
                <a:ext cx="2774179" cy="841829"/>
              </a:xfrm>
              <a:prstGeom prst="roundRect">
                <a:avLst/>
              </a:prstGeom>
              <a:blipFill rotWithShape="0">
                <a:blip r:embed="rId9"/>
                <a:stretch>
                  <a:fillRect b="-7971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2" name="Picture 21">
            <a:extLst>
              <a:ext uri="{FF2B5EF4-FFF2-40B4-BE49-F238E27FC236}">
                <a16:creationId xmlns="" xmlns:a16="http://schemas.microsoft.com/office/drawing/2014/main" id="{29116D89-5671-4377-A980-517B605BECA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06998" y="2507339"/>
            <a:ext cx="2934336" cy="2934336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3" name="Rectangle: Rounded Corners 22">
                <a:extLst>
                  <a:ext uri="{FF2B5EF4-FFF2-40B4-BE49-F238E27FC236}">
                    <a16:creationId xmlns="" xmlns:a16="http://schemas.microsoft.com/office/drawing/2014/main" id="{64E263D4-FF99-4115-A750-399C550760EE}"/>
                  </a:ext>
                </a:extLst>
              </p:cNvPr>
              <p:cNvSpPr/>
              <p:nvPr/>
            </p:nvSpPr>
            <p:spPr>
              <a:xfrm>
                <a:off x="8592671" y="5482142"/>
                <a:ext cx="2501503" cy="841829"/>
              </a:xfrm>
              <a:prstGeom prst="roundRect">
                <a:avLst/>
              </a:prstGeom>
              <a:solidFill>
                <a:srgbClr val="DEEBF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US" sz="2800" b="1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 C</a:t>
                </a:r>
                <a:r>
                  <a:rPr lang="en-US" sz="3200" b="1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32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𝟏𝟗</m:t>
                        </m:r>
                      </m:num>
                      <m:den>
                        <m:r>
                          <a:rPr lang="en-US" sz="32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𝟑</m:t>
                        </m:r>
                      </m:den>
                    </m:f>
                  </m:oMath>
                </a14:m>
                <a:endParaRPr lang="en-US" sz="28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3" name="Rectangle: Rounded Corners 22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64E263D4-FF99-4115-A750-399C550760E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92671" y="5482142"/>
                <a:ext cx="2501503" cy="841829"/>
              </a:xfrm>
              <a:prstGeom prst="roundRect">
                <a:avLst/>
              </a:prstGeom>
              <a:blipFill rotWithShape="0">
                <a:blip r:embed="rId10"/>
                <a:stretch>
                  <a:fillRect b="-7971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5756273" y="721521"/>
                <a:ext cx="1954381" cy="113306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𝟒</m:t>
                      </m:r>
                      <m:f>
                        <m:fPr>
                          <m:ctrlPr>
                            <a:rPr lang="vi-VN" sz="36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6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num>
                        <m:den>
                          <m:r>
                            <a:rPr lang="en-US" sz="3600" b="1" i="0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𝟑</m:t>
                          </m:r>
                        </m:den>
                      </m:f>
                      <m:r>
                        <a:rPr lang="en-US" sz="3600" b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 :</m:t>
                      </m:r>
                      <m:r>
                        <a:rPr lang="en-US" sz="36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𝟏</m:t>
                      </m:r>
                      <m:f>
                        <m:fPr>
                          <m:ctrlPr>
                            <a:rPr lang="vi-VN" sz="36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6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𝟑</m:t>
                          </m:r>
                        </m:num>
                        <m:den>
                          <m:r>
                            <a:rPr lang="en-US" sz="36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𝟒</m:t>
                          </m:r>
                        </m:den>
                      </m:f>
                    </m:oMath>
                  </m:oMathPara>
                </a14:m>
                <a:endParaRPr lang="en-US" sz="3600" b="1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56273" y="721521"/>
                <a:ext cx="1954381" cy="1133067"/>
              </a:xfrm>
              <a:prstGeom prst="rect">
                <a:avLst/>
              </a:prstGeom>
              <a:blipFill rotWithShape="0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971986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0"/>
                            </p:stCondLst>
                            <p:childTnLst>
                              <p:par>
                                <p:cTn id="28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8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"/>
                            </p:stCondLst>
                            <p:childTnLst>
                              <p:par>
                                <p:cTn id="40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F0"/>
                                      </p:to>
                                    </p:animClr>
                                    <p:set>
                                      <p:cBhvr>
                                        <p:cTn id="4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 tmFilter="0, 0; .2, .5; .8, .5; 1, 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9" dur="250" autoRev="1" fill="hold"/>
                                        <p:tgtEl>
                                          <p:spTgt spid="2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00"/>
                            </p:stCondLst>
                            <p:childTnLst>
                              <p:par>
                                <p:cTn id="51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5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ohn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55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" fill="hold">
                      <p:stCondLst>
                        <p:cond delay="0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500" tmFilter="0, 0; .2, .5; .8, .5; 1, 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0" dur="250" autoRev="1" fill="hold"/>
                                        <p:tgtEl>
                                          <p:spTgt spid="2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500"/>
                            </p:stCondLst>
                            <p:childTnLst>
                              <p:par>
                                <p:cTn id="62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6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ohn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</p:childTnLst>
        </p:cTn>
      </p:par>
    </p:tnLst>
    <p:bldLst>
      <p:bldP spid="8" grpId="0" animBg="1"/>
      <p:bldP spid="19" grpId="0" animBg="1"/>
      <p:bldP spid="21" grpId="0" animBg="1"/>
      <p:bldP spid="23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1735575" y="2305340"/>
            <a:ext cx="9733614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nb-NO" altLang="en-US" sz="2800" dirty="0">
                <a:cs typeface="Times New Roman" panose="02020603050405020304" pitchFamily="18" charset="0"/>
                <a:sym typeface="Wingdings" panose="05000000000000000000" pitchFamily="2" charset="2"/>
              </a:rPr>
              <a:t>    </a:t>
            </a:r>
            <a:r>
              <a:rPr lang="nb-NO" altLang="en-US" sz="2800" b="1" dirty="0">
                <a:cs typeface="Times New Roman" panose="02020603050405020304" pitchFamily="18" charset="0"/>
              </a:rPr>
              <a:t>Em hãy </a:t>
            </a:r>
            <a:r>
              <a:rPr lang="en-US" altLang="en-US" sz="2800" b="1" dirty="0" err="1">
                <a:cs typeface="Times New Roman" panose="02020603050405020304" pitchFamily="18" charset="0"/>
              </a:rPr>
              <a:t>ôn</a:t>
            </a:r>
            <a:r>
              <a:rPr lang="en-US" altLang="en-US" sz="2800" b="1" dirty="0"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cs typeface="Times New Roman" panose="02020603050405020304" pitchFamily="18" charset="0"/>
              </a:rPr>
              <a:t>lại</a:t>
            </a:r>
            <a:r>
              <a:rPr lang="en-US" altLang="en-US" sz="2800" b="1" dirty="0"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cs typeface="Times New Roman" panose="02020603050405020304" pitchFamily="18" charset="0"/>
              </a:rPr>
              <a:t>cách</a:t>
            </a:r>
            <a:r>
              <a:rPr lang="en-US" altLang="en-US" sz="2800" b="1" dirty="0"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cs typeface="Times New Roman" panose="02020603050405020304" pitchFamily="18" charset="0"/>
              </a:rPr>
              <a:t>chuyển</a:t>
            </a:r>
            <a:r>
              <a:rPr lang="en-US" altLang="en-US" sz="2800" b="1" dirty="0"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cs typeface="Times New Roman" panose="02020603050405020304" pitchFamily="18" charset="0"/>
              </a:rPr>
              <a:t>hỗn</a:t>
            </a:r>
            <a:r>
              <a:rPr lang="en-US" altLang="en-US" sz="2800" b="1" dirty="0"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cs typeface="Times New Roman" panose="02020603050405020304" pitchFamily="18" charset="0"/>
              </a:rPr>
              <a:t>số</a:t>
            </a:r>
            <a:r>
              <a:rPr lang="en-US" altLang="en-US" sz="2800" b="1" dirty="0"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cs typeface="Times New Roman" panose="02020603050405020304" pitchFamily="18" charset="0"/>
              </a:rPr>
              <a:t>thành</a:t>
            </a:r>
            <a:r>
              <a:rPr lang="en-US" altLang="en-US" sz="2800" b="1" dirty="0"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cs typeface="Times New Roman" panose="02020603050405020304" pitchFamily="18" charset="0"/>
              </a:rPr>
              <a:t>phân</a:t>
            </a:r>
            <a:r>
              <a:rPr lang="en-US" altLang="en-US" sz="2800" b="1" dirty="0"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cs typeface="Times New Roman" panose="02020603050405020304" pitchFamily="18" charset="0"/>
              </a:rPr>
              <a:t>số</a:t>
            </a:r>
            <a:endParaRPr lang="en-US" altLang="en-US" sz="2800" b="1" dirty="0">
              <a:cs typeface="Times New Roman" panose="02020603050405020304" pitchFamily="18" charset="0"/>
            </a:endParaRP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748246" y="3181318"/>
            <a:ext cx="9720943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571500" indent="-571500">
              <a:buFont typeface="Wingdings" panose="05000000000000000000" pitchFamily="2" charset="2"/>
              <a:buChar char="J"/>
            </a:pPr>
            <a:r>
              <a:rPr lang="nb-NO" altLang="en-US" sz="2800" b="1" dirty="0">
                <a:cs typeface="Times New Roman" panose="02020603050405020304" pitchFamily="18" charset="0"/>
              </a:rPr>
              <a:t>Chuẩn bị bài sau: </a:t>
            </a:r>
            <a:r>
              <a:rPr lang="nb-NO" altLang="en-US" sz="2800" b="1" dirty="0">
                <a:solidFill>
                  <a:srgbClr val="FF0000"/>
                </a:solidFill>
                <a:cs typeface="Times New Roman" panose="02020603050405020304" pitchFamily="18" charset="0"/>
              </a:rPr>
              <a:t>Luyện tập</a:t>
            </a:r>
            <a:endParaRPr lang="en-US" altLang="en-US" sz="2800" b="1" dirty="0">
              <a:solidFill>
                <a:srgbClr val="FF0000"/>
              </a:solidFill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794474" y="302537"/>
            <a:ext cx="10787925" cy="1329614"/>
            <a:chOff x="681750" y="976767"/>
            <a:chExt cx="11224499" cy="1776639"/>
          </a:xfrm>
        </p:grpSpPr>
        <p:sp>
          <p:nvSpPr>
            <p:cNvPr id="7" name="Rounded Rectangle 1"/>
            <p:cNvSpPr>
              <a:spLocks noChangeArrowheads="1"/>
            </p:cNvSpPr>
            <p:nvPr/>
          </p:nvSpPr>
          <p:spPr bwMode="auto">
            <a:xfrm>
              <a:off x="703262" y="1391984"/>
              <a:ext cx="11202987" cy="1332195"/>
            </a:xfrm>
            <a:prstGeom prst="roundRect">
              <a:avLst>
                <a:gd name="adj" fmla="val 16667"/>
              </a:avLst>
            </a:prstGeom>
            <a:solidFill>
              <a:srgbClr val="D9EDEF"/>
            </a:solidFill>
            <a:ln w="9525" algn="ctr">
              <a:solidFill>
                <a:srgbClr val="FFC000"/>
              </a:solidFill>
              <a:round/>
              <a:headEnd/>
              <a:tailEnd/>
            </a:ln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algn="ctr"/>
              <a:endParaRPr lang="en-US" altLang="en-US"/>
            </a:p>
          </p:txBody>
        </p:sp>
        <p:pic>
          <p:nvPicPr>
            <p:cNvPr id="8" name="Picture 2" descr="C:\Users\Administrator\Application Data\Zamaan's Software\psc\screenshot.JPG"/>
            <p:cNvPicPr>
              <a:picLocks noChangeAspect="1" noChangeArrowheads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1750" y="976767"/>
              <a:ext cx="1811337" cy="17766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2286000" y="518647"/>
            <a:ext cx="8991600" cy="1172325"/>
          </a:xfrm>
        </p:spPr>
        <p:txBody>
          <a:bodyPr>
            <a:noAutofit/>
          </a:bodyPr>
          <a:lstStyle/>
          <a:p>
            <a:r>
              <a:rPr lang="en-US" sz="5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HOẠT ĐỘNG NỐI TIẾP</a:t>
            </a:r>
            <a:endParaRPr lang="en-US" sz="5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Rectangle 3"/>
          <p:cNvSpPr>
            <a:spLocks noChangeArrowheads="1"/>
          </p:cNvSpPr>
          <p:nvPr/>
        </p:nvSpPr>
        <p:spPr bwMode="auto">
          <a:xfrm>
            <a:off x="1223683" y="2764684"/>
            <a:ext cx="234360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a-DK" altLang="en-US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.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707448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" name="Group 36"/>
          <p:cNvGrpSpPr/>
          <p:nvPr/>
        </p:nvGrpSpPr>
        <p:grpSpPr>
          <a:xfrm>
            <a:off x="700132" y="-90519"/>
            <a:ext cx="10787925" cy="1329614"/>
            <a:chOff x="681750" y="976767"/>
            <a:chExt cx="11224499" cy="1776639"/>
          </a:xfrm>
          <a:solidFill>
            <a:schemeClr val="bg1"/>
          </a:solidFill>
        </p:grpSpPr>
        <p:sp>
          <p:nvSpPr>
            <p:cNvPr id="7" name="Rounded Rectangle 1"/>
            <p:cNvSpPr>
              <a:spLocks noChangeArrowheads="1"/>
            </p:cNvSpPr>
            <p:nvPr/>
          </p:nvSpPr>
          <p:spPr bwMode="auto">
            <a:xfrm>
              <a:off x="703262" y="1391984"/>
              <a:ext cx="11202987" cy="1332195"/>
            </a:xfrm>
            <a:prstGeom prst="roundRect">
              <a:avLst>
                <a:gd name="adj" fmla="val 16667"/>
              </a:avLst>
            </a:prstGeom>
            <a:grpFill/>
            <a:ln w="9525" algn="ctr">
              <a:solidFill>
                <a:srgbClr val="FFC000"/>
              </a:solidFill>
              <a:round/>
              <a:headEnd/>
              <a:tailEnd/>
            </a:ln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algn="ctr"/>
              <a:endParaRPr lang="en-US" altLang="en-US"/>
            </a:p>
          </p:txBody>
        </p:sp>
        <p:pic>
          <p:nvPicPr>
            <p:cNvPr id="8" name="Picture 2" descr="C:\Users\Administrator\Application Data\Zamaan's Software\psc\screenshot.JPG"/>
            <p:cNvPicPr>
              <a:picLocks noChangeAspect="1" noChangeArrowheads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1750" y="976767"/>
              <a:ext cx="1811337" cy="1776639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105245" y="130527"/>
            <a:ext cx="4322373" cy="1172325"/>
          </a:xfrm>
        </p:spPr>
        <p:txBody>
          <a:bodyPr>
            <a:noAutofit/>
          </a:bodyPr>
          <a:lstStyle/>
          <a:p>
            <a:r>
              <a:rPr lang="en-US" sz="5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KHỞI ĐỘNG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6895695" y="4059468"/>
                <a:ext cx="1909497" cy="129176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>
                  <a:lnSpc>
                    <a:spcPct val="115000"/>
                  </a:lnSpc>
                  <a:spcAft>
                    <a:spcPts val="0"/>
                  </a:spcAft>
                </a:pPr>
                <a:r>
                  <a:rPr lang="en-US" sz="4000" dirty="0">
                    <a:latin typeface="Times New Roman" panose="02020603050405020304" pitchFamily="18" charset="0"/>
                    <a:ea typeface="Calibri" panose="020F0502020204030204" pitchFamily="34" charset="0"/>
                  </a:rPr>
                  <a:t> b) </a:t>
                </a:r>
                <a:r>
                  <a:rPr lang="en-US" sz="40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9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800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6</m:t>
                        </m:r>
                      </m:num>
                      <m:den>
                        <m:r>
                          <a:rPr lang="en-US" sz="4800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7</m:t>
                        </m:r>
                      </m:den>
                    </m:f>
                  </m:oMath>
                </a14:m>
                <a:r>
                  <a:rPr lang="en-US" sz="4000" b="1" dirty="0">
                    <a:latin typeface="Times New Roman" panose="02020603050405020304" pitchFamily="18" charset="0"/>
                    <a:ea typeface="Calibri" panose="020F0502020204030204" pitchFamily="34" charset="0"/>
                  </a:rPr>
                  <a:t>   </a:t>
                </a: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95695" y="4059468"/>
                <a:ext cx="1909497" cy="1291764"/>
              </a:xfrm>
              <a:prstGeom prst="rect">
                <a:avLst/>
              </a:prstGeom>
              <a:blipFill rotWithShape="0">
                <a:blip r:embed="rId4"/>
                <a:stretch>
                  <a:fillRect l="-4153" b="-518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2447338" y="3928983"/>
                <a:ext cx="2128350" cy="142224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>
                  <a:lnSpc>
                    <a:spcPct val="115000"/>
                  </a:lnSpc>
                  <a:spcAft>
                    <a:spcPts val="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4000" b="0" i="0" smtClean="0">
                          <a:latin typeface="Cambria Math" panose="02040503050406030204" pitchFamily="18" charset="0"/>
                          <a:ea typeface="Calibri" panose="020F0502020204030204" pitchFamily="34" charset="0"/>
                        </a:rPr>
                        <m:t>a</m:t>
                      </m:r>
                      <m:r>
                        <a:rPr lang="en-US" sz="4000" b="0" i="0" smtClean="0">
                          <a:latin typeface="Cambria Math" panose="02040503050406030204" pitchFamily="18" charset="0"/>
                          <a:ea typeface="Calibri" panose="020F0502020204030204" pitchFamily="34" charset="0"/>
                        </a:rPr>
                        <m:t>) 7</m:t>
                      </m:r>
                      <m:f>
                        <m:fPr>
                          <m:ctrlPr>
                            <a:rPr lang="en-US" sz="4000" i="1"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</m:ctrlPr>
                        </m:fPr>
                        <m:num>
                          <m:r>
                            <a:rPr lang="en-US" sz="4000" b="0" i="0" smtClean="0"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2</m:t>
                          </m:r>
                        </m:num>
                        <m:den>
                          <m:r>
                            <a:rPr lang="en-US" sz="4000" b="0" i="0"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5</m:t>
                          </m:r>
                        </m:den>
                      </m:f>
                    </m:oMath>
                  </m:oMathPara>
                </a14:m>
                <a:endParaRPr lang="en-US" sz="4000" dirty="0">
                  <a:latin typeface="Times New Roman" panose="02020603050405020304" pitchFamily="18" charset="0"/>
                  <a:ea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47338" y="3928983"/>
                <a:ext cx="2128350" cy="1422249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Box 4"/>
          <p:cNvSpPr txBox="1"/>
          <p:nvPr/>
        </p:nvSpPr>
        <p:spPr>
          <a:xfrm>
            <a:off x="2202320" y="1919887"/>
            <a:ext cx="892287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1. </a:t>
            </a:r>
            <a:r>
              <a:rPr lang="en-US" sz="36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Lấy</a:t>
            </a:r>
            <a:r>
              <a:rPr lang="en-US" sz="3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36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ví</a:t>
            </a:r>
            <a:r>
              <a:rPr lang="en-US" sz="3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36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dụ</a:t>
            </a:r>
            <a:r>
              <a:rPr lang="en-US" sz="3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36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về</a:t>
            </a:r>
            <a:r>
              <a:rPr lang="en-US" sz="3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36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hỗn</a:t>
            </a:r>
            <a:r>
              <a:rPr lang="en-US" sz="3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36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số</a:t>
            </a:r>
            <a:r>
              <a:rPr lang="en-US" sz="3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36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và</a:t>
            </a:r>
            <a:r>
              <a:rPr lang="en-US" sz="3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36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nêu</a:t>
            </a:r>
            <a:r>
              <a:rPr lang="en-US" sz="3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36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thành</a:t>
            </a:r>
            <a:r>
              <a:rPr lang="en-US" sz="3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36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phần</a:t>
            </a:r>
            <a:r>
              <a:rPr lang="en-US" sz="3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36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cấu</a:t>
            </a:r>
            <a:r>
              <a:rPr lang="en-US" sz="3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36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tạo</a:t>
            </a:r>
            <a:r>
              <a:rPr lang="en-US" sz="3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36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của</a:t>
            </a:r>
            <a:r>
              <a:rPr lang="en-US" sz="3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36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hỗn</a:t>
            </a:r>
            <a:r>
              <a:rPr lang="en-US" sz="3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36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số</a:t>
            </a:r>
            <a:r>
              <a:rPr lang="en-US" sz="3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36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đó</a:t>
            </a:r>
            <a:r>
              <a:rPr lang="en-US" sz="36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.</a:t>
            </a:r>
            <a:endParaRPr lang="en-US" sz="36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9" name="Picture 10" descr="Cau hoi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9583" y="1659415"/>
            <a:ext cx="697411" cy="11672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2202320" y="3322143"/>
            <a:ext cx="892287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2. </a:t>
            </a:r>
            <a:r>
              <a:rPr lang="en-US" sz="36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Đọc</a:t>
            </a:r>
            <a:r>
              <a:rPr lang="en-US" sz="3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36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các</a:t>
            </a:r>
            <a:r>
              <a:rPr lang="en-US" sz="3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36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hỗn</a:t>
            </a:r>
            <a:r>
              <a:rPr lang="en-US" sz="3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36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số</a:t>
            </a:r>
            <a:r>
              <a:rPr lang="en-US" sz="3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36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sau</a:t>
            </a:r>
            <a:r>
              <a:rPr lang="en-US" sz="3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:</a:t>
            </a:r>
          </a:p>
        </p:txBody>
      </p:sp>
    </p:spTree>
    <p:extLst>
      <p:ext uri="{BB962C8B-B14F-4D97-AF65-F5344CB8AC3E}">
        <p14:creationId xmlns:p14="http://schemas.microsoft.com/office/powerpoint/2010/main" val="256709841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2663372" y="1221014"/>
            <a:ext cx="6858000" cy="81177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5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YÊU CẦU CẦN ĐẠT</a:t>
            </a:r>
            <a:endParaRPr lang="en-US" sz="54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Freeform 13"/>
          <p:cNvSpPr/>
          <p:nvPr/>
        </p:nvSpPr>
        <p:spPr>
          <a:xfrm>
            <a:off x="1026004" y="2465519"/>
            <a:ext cx="763991" cy="584044"/>
          </a:xfrm>
          <a:custGeom>
            <a:avLst/>
            <a:gdLst>
              <a:gd name="connsiteX0" fmla="*/ 169069 w 397669"/>
              <a:gd name="connsiteY0" fmla="*/ 176212 h 280987"/>
              <a:gd name="connsiteX1" fmla="*/ 73819 w 397669"/>
              <a:gd name="connsiteY1" fmla="*/ 97631 h 280987"/>
              <a:gd name="connsiteX2" fmla="*/ 0 w 397669"/>
              <a:gd name="connsiteY2" fmla="*/ 169068 h 280987"/>
              <a:gd name="connsiteX3" fmla="*/ 126206 w 397669"/>
              <a:gd name="connsiteY3" fmla="*/ 280987 h 280987"/>
              <a:gd name="connsiteX4" fmla="*/ 219075 w 397669"/>
              <a:gd name="connsiteY4" fmla="*/ 273843 h 280987"/>
              <a:gd name="connsiteX5" fmla="*/ 397669 w 397669"/>
              <a:gd name="connsiteY5" fmla="*/ 35718 h 280987"/>
              <a:gd name="connsiteX6" fmla="*/ 376237 w 397669"/>
              <a:gd name="connsiteY6" fmla="*/ 0 h 280987"/>
              <a:gd name="connsiteX7" fmla="*/ 169069 w 397669"/>
              <a:gd name="connsiteY7" fmla="*/ 176212 h 280987"/>
              <a:gd name="connsiteX0" fmla="*/ 169069 w 397669"/>
              <a:gd name="connsiteY0" fmla="*/ 176212 h 289079"/>
              <a:gd name="connsiteX1" fmla="*/ 73819 w 397669"/>
              <a:gd name="connsiteY1" fmla="*/ 97631 h 289079"/>
              <a:gd name="connsiteX2" fmla="*/ 0 w 397669"/>
              <a:gd name="connsiteY2" fmla="*/ 169068 h 289079"/>
              <a:gd name="connsiteX3" fmla="*/ 126206 w 397669"/>
              <a:gd name="connsiteY3" fmla="*/ 280987 h 289079"/>
              <a:gd name="connsiteX4" fmla="*/ 219075 w 397669"/>
              <a:gd name="connsiteY4" fmla="*/ 273843 h 289079"/>
              <a:gd name="connsiteX5" fmla="*/ 397669 w 397669"/>
              <a:gd name="connsiteY5" fmla="*/ 35718 h 289079"/>
              <a:gd name="connsiteX6" fmla="*/ 376237 w 397669"/>
              <a:gd name="connsiteY6" fmla="*/ 0 h 289079"/>
              <a:gd name="connsiteX7" fmla="*/ 169069 w 397669"/>
              <a:gd name="connsiteY7" fmla="*/ 176212 h 289079"/>
              <a:gd name="connsiteX0" fmla="*/ 169069 w 397669"/>
              <a:gd name="connsiteY0" fmla="*/ 176212 h 297100"/>
              <a:gd name="connsiteX1" fmla="*/ 73819 w 397669"/>
              <a:gd name="connsiteY1" fmla="*/ 97631 h 297100"/>
              <a:gd name="connsiteX2" fmla="*/ 0 w 397669"/>
              <a:gd name="connsiteY2" fmla="*/ 169068 h 297100"/>
              <a:gd name="connsiteX3" fmla="*/ 126206 w 397669"/>
              <a:gd name="connsiteY3" fmla="*/ 280987 h 297100"/>
              <a:gd name="connsiteX4" fmla="*/ 219075 w 397669"/>
              <a:gd name="connsiteY4" fmla="*/ 273843 h 297100"/>
              <a:gd name="connsiteX5" fmla="*/ 397669 w 397669"/>
              <a:gd name="connsiteY5" fmla="*/ 35718 h 297100"/>
              <a:gd name="connsiteX6" fmla="*/ 376237 w 397669"/>
              <a:gd name="connsiteY6" fmla="*/ 0 h 297100"/>
              <a:gd name="connsiteX7" fmla="*/ 169069 w 397669"/>
              <a:gd name="connsiteY7" fmla="*/ 176212 h 297100"/>
              <a:gd name="connsiteX0" fmla="*/ 177436 w 406036"/>
              <a:gd name="connsiteY0" fmla="*/ 176212 h 297100"/>
              <a:gd name="connsiteX1" fmla="*/ 82186 w 406036"/>
              <a:gd name="connsiteY1" fmla="*/ 97631 h 297100"/>
              <a:gd name="connsiteX2" fmla="*/ 8367 w 406036"/>
              <a:gd name="connsiteY2" fmla="*/ 169068 h 297100"/>
              <a:gd name="connsiteX3" fmla="*/ 134573 w 406036"/>
              <a:gd name="connsiteY3" fmla="*/ 280987 h 297100"/>
              <a:gd name="connsiteX4" fmla="*/ 227442 w 406036"/>
              <a:gd name="connsiteY4" fmla="*/ 273843 h 297100"/>
              <a:gd name="connsiteX5" fmla="*/ 406036 w 406036"/>
              <a:gd name="connsiteY5" fmla="*/ 35718 h 297100"/>
              <a:gd name="connsiteX6" fmla="*/ 384604 w 406036"/>
              <a:gd name="connsiteY6" fmla="*/ 0 h 297100"/>
              <a:gd name="connsiteX7" fmla="*/ 177436 w 406036"/>
              <a:gd name="connsiteY7" fmla="*/ 176212 h 297100"/>
              <a:gd name="connsiteX0" fmla="*/ 179971 w 408571"/>
              <a:gd name="connsiteY0" fmla="*/ 176212 h 297100"/>
              <a:gd name="connsiteX1" fmla="*/ 84721 w 408571"/>
              <a:gd name="connsiteY1" fmla="*/ 97631 h 297100"/>
              <a:gd name="connsiteX2" fmla="*/ 10902 w 408571"/>
              <a:gd name="connsiteY2" fmla="*/ 169068 h 297100"/>
              <a:gd name="connsiteX3" fmla="*/ 137108 w 408571"/>
              <a:gd name="connsiteY3" fmla="*/ 280987 h 297100"/>
              <a:gd name="connsiteX4" fmla="*/ 229977 w 408571"/>
              <a:gd name="connsiteY4" fmla="*/ 273843 h 297100"/>
              <a:gd name="connsiteX5" fmla="*/ 408571 w 408571"/>
              <a:gd name="connsiteY5" fmla="*/ 35718 h 297100"/>
              <a:gd name="connsiteX6" fmla="*/ 387139 w 408571"/>
              <a:gd name="connsiteY6" fmla="*/ 0 h 297100"/>
              <a:gd name="connsiteX7" fmla="*/ 179971 w 408571"/>
              <a:gd name="connsiteY7" fmla="*/ 176212 h 297100"/>
              <a:gd name="connsiteX0" fmla="*/ 179971 w 408571"/>
              <a:gd name="connsiteY0" fmla="*/ 176212 h 297100"/>
              <a:gd name="connsiteX1" fmla="*/ 84721 w 408571"/>
              <a:gd name="connsiteY1" fmla="*/ 97631 h 297100"/>
              <a:gd name="connsiteX2" fmla="*/ 10902 w 408571"/>
              <a:gd name="connsiteY2" fmla="*/ 169068 h 297100"/>
              <a:gd name="connsiteX3" fmla="*/ 137108 w 408571"/>
              <a:gd name="connsiteY3" fmla="*/ 280987 h 297100"/>
              <a:gd name="connsiteX4" fmla="*/ 229977 w 408571"/>
              <a:gd name="connsiteY4" fmla="*/ 273843 h 297100"/>
              <a:gd name="connsiteX5" fmla="*/ 408571 w 408571"/>
              <a:gd name="connsiteY5" fmla="*/ 35718 h 297100"/>
              <a:gd name="connsiteX6" fmla="*/ 387139 w 408571"/>
              <a:gd name="connsiteY6" fmla="*/ 0 h 297100"/>
              <a:gd name="connsiteX7" fmla="*/ 179971 w 408571"/>
              <a:gd name="connsiteY7" fmla="*/ 176212 h 297100"/>
              <a:gd name="connsiteX0" fmla="*/ 179971 w 408571"/>
              <a:gd name="connsiteY0" fmla="*/ 176212 h 297100"/>
              <a:gd name="connsiteX1" fmla="*/ 84721 w 408571"/>
              <a:gd name="connsiteY1" fmla="*/ 97631 h 297100"/>
              <a:gd name="connsiteX2" fmla="*/ 10902 w 408571"/>
              <a:gd name="connsiteY2" fmla="*/ 169068 h 297100"/>
              <a:gd name="connsiteX3" fmla="*/ 137108 w 408571"/>
              <a:gd name="connsiteY3" fmla="*/ 280987 h 297100"/>
              <a:gd name="connsiteX4" fmla="*/ 229977 w 408571"/>
              <a:gd name="connsiteY4" fmla="*/ 273843 h 297100"/>
              <a:gd name="connsiteX5" fmla="*/ 408571 w 408571"/>
              <a:gd name="connsiteY5" fmla="*/ 35718 h 297100"/>
              <a:gd name="connsiteX6" fmla="*/ 387139 w 408571"/>
              <a:gd name="connsiteY6" fmla="*/ 0 h 297100"/>
              <a:gd name="connsiteX7" fmla="*/ 179971 w 408571"/>
              <a:gd name="connsiteY7" fmla="*/ 176212 h 297100"/>
              <a:gd name="connsiteX0" fmla="*/ 179971 w 408571"/>
              <a:gd name="connsiteY0" fmla="*/ 176212 h 297100"/>
              <a:gd name="connsiteX1" fmla="*/ 84721 w 408571"/>
              <a:gd name="connsiteY1" fmla="*/ 97631 h 297100"/>
              <a:gd name="connsiteX2" fmla="*/ 10902 w 408571"/>
              <a:gd name="connsiteY2" fmla="*/ 169068 h 297100"/>
              <a:gd name="connsiteX3" fmla="*/ 137108 w 408571"/>
              <a:gd name="connsiteY3" fmla="*/ 280987 h 297100"/>
              <a:gd name="connsiteX4" fmla="*/ 229977 w 408571"/>
              <a:gd name="connsiteY4" fmla="*/ 273843 h 297100"/>
              <a:gd name="connsiteX5" fmla="*/ 408571 w 408571"/>
              <a:gd name="connsiteY5" fmla="*/ 35718 h 297100"/>
              <a:gd name="connsiteX6" fmla="*/ 387139 w 408571"/>
              <a:gd name="connsiteY6" fmla="*/ 0 h 297100"/>
              <a:gd name="connsiteX7" fmla="*/ 179971 w 408571"/>
              <a:gd name="connsiteY7" fmla="*/ 176212 h 297100"/>
              <a:gd name="connsiteX0" fmla="*/ 179971 w 408571"/>
              <a:gd name="connsiteY0" fmla="*/ 176212 h 297100"/>
              <a:gd name="connsiteX1" fmla="*/ 84721 w 408571"/>
              <a:gd name="connsiteY1" fmla="*/ 97631 h 297100"/>
              <a:gd name="connsiteX2" fmla="*/ 10902 w 408571"/>
              <a:gd name="connsiteY2" fmla="*/ 169068 h 297100"/>
              <a:gd name="connsiteX3" fmla="*/ 137108 w 408571"/>
              <a:gd name="connsiteY3" fmla="*/ 280987 h 297100"/>
              <a:gd name="connsiteX4" fmla="*/ 229977 w 408571"/>
              <a:gd name="connsiteY4" fmla="*/ 273843 h 297100"/>
              <a:gd name="connsiteX5" fmla="*/ 408571 w 408571"/>
              <a:gd name="connsiteY5" fmla="*/ 35718 h 297100"/>
              <a:gd name="connsiteX6" fmla="*/ 387139 w 408571"/>
              <a:gd name="connsiteY6" fmla="*/ 0 h 297100"/>
              <a:gd name="connsiteX7" fmla="*/ 179971 w 408571"/>
              <a:gd name="connsiteY7" fmla="*/ 176212 h 297100"/>
              <a:gd name="connsiteX0" fmla="*/ 179971 w 425397"/>
              <a:gd name="connsiteY0" fmla="*/ 176212 h 297100"/>
              <a:gd name="connsiteX1" fmla="*/ 84721 w 425397"/>
              <a:gd name="connsiteY1" fmla="*/ 97631 h 297100"/>
              <a:gd name="connsiteX2" fmla="*/ 10902 w 425397"/>
              <a:gd name="connsiteY2" fmla="*/ 169068 h 297100"/>
              <a:gd name="connsiteX3" fmla="*/ 137108 w 425397"/>
              <a:gd name="connsiteY3" fmla="*/ 280987 h 297100"/>
              <a:gd name="connsiteX4" fmla="*/ 229977 w 425397"/>
              <a:gd name="connsiteY4" fmla="*/ 273843 h 297100"/>
              <a:gd name="connsiteX5" fmla="*/ 408571 w 425397"/>
              <a:gd name="connsiteY5" fmla="*/ 35718 h 297100"/>
              <a:gd name="connsiteX6" fmla="*/ 387139 w 425397"/>
              <a:gd name="connsiteY6" fmla="*/ 0 h 297100"/>
              <a:gd name="connsiteX7" fmla="*/ 179971 w 425397"/>
              <a:gd name="connsiteY7" fmla="*/ 176212 h 297100"/>
              <a:gd name="connsiteX0" fmla="*/ 179971 w 445220"/>
              <a:gd name="connsiteY0" fmla="*/ 184370 h 305258"/>
              <a:gd name="connsiteX1" fmla="*/ 84721 w 445220"/>
              <a:gd name="connsiteY1" fmla="*/ 105789 h 305258"/>
              <a:gd name="connsiteX2" fmla="*/ 10902 w 445220"/>
              <a:gd name="connsiteY2" fmla="*/ 177226 h 305258"/>
              <a:gd name="connsiteX3" fmla="*/ 137108 w 445220"/>
              <a:gd name="connsiteY3" fmla="*/ 289145 h 305258"/>
              <a:gd name="connsiteX4" fmla="*/ 229977 w 445220"/>
              <a:gd name="connsiteY4" fmla="*/ 282001 h 305258"/>
              <a:gd name="connsiteX5" fmla="*/ 408571 w 445220"/>
              <a:gd name="connsiteY5" fmla="*/ 43876 h 305258"/>
              <a:gd name="connsiteX6" fmla="*/ 387139 w 445220"/>
              <a:gd name="connsiteY6" fmla="*/ 8158 h 305258"/>
              <a:gd name="connsiteX7" fmla="*/ 179971 w 445220"/>
              <a:gd name="connsiteY7" fmla="*/ 184370 h 3052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45220" h="305258">
                <a:moveTo>
                  <a:pt x="179971" y="184370"/>
                </a:moveTo>
                <a:lnTo>
                  <a:pt x="84721" y="105789"/>
                </a:lnTo>
                <a:cubicBezTo>
                  <a:pt x="31540" y="79595"/>
                  <a:pt x="-24023" y="115314"/>
                  <a:pt x="10902" y="177226"/>
                </a:cubicBezTo>
                <a:lnTo>
                  <a:pt x="137108" y="289145"/>
                </a:lnTo>
                <a:cubicBezTo>
                  <a:pt x="170445" y="310576"/>
                  <a:pt x="199021" y="312957"/>
                  <a:pt x="229977" y="282001"/>
                </a:cubicBezTo>
                <a:cubicBezTo>
                  <a:pt x="277602" y="197863"/>
                  <a:pt x="322846" y="108963"/>
                  <a:pt x="408571" y="43876"/>
                </a:cubicBezTo>
                <a:cubicBezTo>
                  <a:pt x="453815" y="17683"/>
                  <a:pt x="468102" y="-15654"/>
                  <a:pt x="387139" y="8158"/>
                </a:cubicBezTo>
                <a:cubicBezTo>
                  <a:pt x="287127" y="35939"/>
                  <a:pt x="234739" y="125633"/>
                  <a:pt x="179971" y="184370"/>
                </a:cubicBezTo>
                <a:close/>
              </a:path>
            </a:pathLst>
          </a:custGeom>
          <a:solidFill>
            <a:srgbClr val="92D050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1994667" y="2526343"/>
            <a:ext cx="953983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HS </a:t>
            </a:r>
            <a:r>
              <a:rPr lang="en-US" sz="3200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biết</a:t>
            </a:r>
            <a:r>
              <a:rPr lang="en-US" sz="32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3200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cách</a:t>
            </a:r>
            <a:r>
              <a:rPr lang="en-US" sz="32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3200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chuyển</a:t>
            </a:r>
            <a:r>
              <a:rPr lang="en-US" sz="32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3200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hỗn</a:t>
            </a:r>
            <a:r>
              <a:rPr lang="en-US" sz="32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3200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số</a:t>
            </a:r>
            <a:r>
              <a:rPr lang="en-US" sz="32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3200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thành</a:t>
            </a:r>
            <a:r>
              <a:rPr lang="en-US" sz="32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3200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phân</a:t>
            </a:r>
            <a:r>
              <a:rPr lang="en-US" sz="32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3200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số</a:t>
            </a:r>
            <a:r>
              <a:rPr lang="en-US" sz="32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. </a:t>
            </a:r>
            <a:endParaRPr lang="en-US" sz="4400" b="1" dirty="0">
              <a:solidFill>
                <a:schemeClr val="tx1">
                  <a:lumMod val="95000"/>
                  <a:lumOff val="5000"/>
                </a:schemeClr>
              </a:solidFill>
              <a:cs typeface="Times New Roman" panose="02020603050405020304" pitchFamily="18" charset="0"/>
            </a:endParaRPr>
          </a:p>
        </p:txBody>
      </p:sp>
      <p:sp>
        <p:nvSpPr>
          <p:cNvPr id="21" name="Freeform 20"/>
          <p:cNvSpPr/>
          <p:nvPr/>
        </p:nvSpPr>
        <p:spPr>
          <a:xfrm>
            <a:off x="1026004" y="3888189"/>
            <a:ext cx="743100" cy="584348"/>
          </a:xfrm>
          <a:custGeom>
            <a:avLst/>
            <a:gdLst>
              <a:gd name="connsiteX0" fmla="*/ 169069 w 397669"/>
              <a:gd name="connsiteY0" fmla="*/ 176212 h 280987"/>
              <a:gd name="connsiteX1" fmla="*/ 73819 w 397669"/>
              <a:gd name="connsiteY1" fmla="*/ 97631 h 280987"/>
              <a:gd name="connsiteX2" fmla="*/ 0 w 397669"/>
              <a:gd name="connsiteY2" fmla="*/ 169068 h 280987"/>
              <a:gd name="connsiteX3" fmla="*/ 126206 w 397669"/>
              <a:gd name="connsiteY3" fmla="*/ 280987 h 280987"/>
              <a:gd name="connsiteX4" fmla="*/ 219075 w 397669"/>
              <a:gd name="connsiteY4" fmla="*/ 273843 h 280987"/>
              <a:gd name="connsiteX5" fmla="*/ 397669 w 397669"/>
              <a:gd name="connsiteY5" fmla="*/ 35718 h 280987"/>
              <a:gd name="connsiteX6" fmla="*/ 376237 w 397669"/>
              <a:gd name="connsiteY6" fmla="*/ 0 h 280987"/>
              <a:gd name="connsiteX7" fmla="*/ 169069 w 397669"/>
              <a:gd name="connsiteY7" fmla="*/ 176212 h 280987"/>
              <a:gd name="connsiteX0" fmla="*/ 169069 w 397669"/>
              <a:gd name="connsiteY0" fmla="*/ 176212 h 289079"/>
              <a:gd name="connsiteX1" fmla="*/ 73819 w 397669"/>
              <a:gd name="connsiteY1" fmla="*/ 97631 h 289079"/>
              <a:gd name="connsiteX2" fmla="*/ 0 w 397669"/>
              <a:gd name="connsiteY2" fmla="*/ 169068 h 289079"/>
              <a:gd name="connsiteX3" fmla="*/ 126206 w 397669"/>
              <a:gd name="connsiteY3" fmla="*/ 280987 h 289079"/>
              <a:gd name="connsiteX4" fmla="*/ 219075 w 397669"/>
              <a:gd name="connsiteY4" fmla="*/ 273843 h 289079"/>
              <a:gd name="connsiteX5" fmla="*/ 397669 w 397669"/>
              <a:gd name="connsiteY5" fmla="*/ 35718 h 289079"/>
              <a:gd name="connsiteX6" fmla="*/ 376237 w 397669"/>
              <a:gd name="connsiteY6" fmla="*/ 0 h 289079"/>
              <a:gd name="connsiteX7" fmla="*/ 169069 w 397669"/>
              <a:gd name="connsiteY7" fmla="*/ 176212 h 289079"/>
              <a:gd name="connsiteX0" fmla="*/ 169069 w 397669"/>
              <a:gd name="connsiteY0" fmla="*/ 176212 h 297100"/>
              <a:gd name="connsiteX1" fmla="*/ 73819 w 397669"/>
              <a:gd name="connsiteY1" fmla="*/ 97631 h 297100"/>
              <a:gd name="connsiteX2" fmla="*/ 0 w 397669"/>
              <a:gd name="connsiteY2" fmla="*/ 169068 h 297100"/>
              <a:gd name="connsiteX3" fmla="*/ 126206 w 397669"/>
              <a:gd name="connsiteY3" fmla="*/ 280987 h 297100"/>
              <a:gd name="connsiteX4" fmla="*/ 219075 w 397669"/>
              <a:gd name="connsiteY4" fmla="*/ 273843 h 297100"/>
              <a:gd name="connsiteX5" fmla="*/ 397669 w 397669"/>
              <a:gd name="connsiteY5" fmla="*/ 35718 h 297100"/>
              <a:gd name="connsiteX6" fmla="*/ 376237 w 397669"/>
              <a:gd name="connsiteY6" fmla="*/ 0 h 297100"/>
              <a:gd name="connsiteX7" fmla="*/ 169069 w 397669"/>
              <a:gd name="connsiteY7" fmla="*/ 176212 h 297100"/>
              <a:gd name="connsiteX0" fmla="*/ 177436 w 406036"/>
              <a:gd name="connsiteY0" fmla="*/ 176212 h 297100"/>
              <a:gd name="connsiteX1" fmla="*/ 82186 w 406036"/>
              <a:gd name="connsiteY1" fmla="*/ 97631 h 297100"/>
              <a:gd name="connsiteX2" fmla="*/ 8367 w 406036"/>
              <a:gd name="connsiteY2" fmla="*/ 169068 h 297100"/>
              <a:gd name="connsiteX3" fmla="*/ 134573 w 406036"/>
              <a:gd name="connsiteY3" fmla="*/ 280987 h 297100"/>
              <a:gd name="connsiteX4" fmla="*/ 227442 w 406036"/>
              <a:gd name="connsiteY4" fmla="*/ 273843 h 297100"/>
              <a:gd name="connsiteX5" fmla="*/ 406036 w 406036"/>
              <a:gd name="connsiteY5" fmla="*/ 35718 h 297100"/>
              <a:gd name="connsiteX6" fmla="*/ 384604 w 406036"/>
              <a:gd name="connsiteY6" fmla="*/ 0 h 297100"/>
              <a:gd name="connsiteX7" fmla="*/ 177436 w 406036"/>
              <a:gd name="connsiteY7" fmla="*/ 176212 h 297100"/>
              <a:gd name="connsiteX0" fmla="*/ 179971 w 408571"/>
              <a:gd name="connsiteY0" fmla="*/ 176212 h 297100"/>
              <a:gd name="connsiteX1" fmla="*/ 84721 w 408571"/>
              <a:gd name="connsiteY1" fmla="*/ 97631 h 297100"/>
              <a:gd name="connsiteX2" fmla="*/ 10902 w 408571"/>
              <a:gd name="connsiteY2" fmla="*/ 169068 h 297100"/>
              <a:gd name="connsiteX3" fmla="*/ 137108 w 408571"/>
              <a:gd name="connsiteY3" fmla="*/ 280987 h 297100"/>
              <a:gd name="connsiteX4" fmla="*/ 229977 w 408571"/>
              <a:gd name="connsiteY4" fmla="*/ 273843 h 297100"/>
              <a:gd name="connsiteX5" fmla="*/ 408571 w 408571"/>
              <a:gd name="connsiteY5" fmla="*/ 35718 h 297100"/>
              <a:gd name="connsiteX6" fmla="*/ 387139 w 408571"/>
              <a:gd name="connsiteY6" fmla="*/ 0 h 297100"/>
              <a:gd name="connsiteX7" fmla="*/ 179971 w 408571"/>
              <a:gd name="connsiteY7" fmla="*/ 176212 h 297100"/>
              <a:gd name="connsiteX0" fmla="*/ 179971 w 408571"/>
              <a:gd name="connsiteY0" fmla="*/ 176212 h 297100"/>
              <a:gd name="connsiteX1" fmla="*/ 84721 w 408571"/>
              <a:gd name="connsiteY1" fmla="*/ 97631 h 297100"/>
              <a:gd name="connsiteX2" fmla="*/ 10902 w 408571"/>
              <a:gd name="connsiteY2" fmla="*/ 169068 h 297100"/>
              <a:gd name="connsiteX3" fmla="*/ 137108 w 408571"/>
              <a:gd name="connsiteY3" fmla="*/ 280987 h 297100"/>
              <a:gd name="connsiteX4" fmla="*/ 229977 w 408571"/>
              <a:gd name="connsiteY4" fmla="*/ 273843 h 297100"/>
              <a:gd name="connsiteX5" fmla="*/ 408571 w 408571"/>
              <a:gd name="connsiteY5" fmla="*/ 35718 h 297100"/>
              <a:gd name="connsiteX6" fmla="*/ 387139 w 408571"/>
              <a:gd name="connsiteY6" fmla="*/ 0 h 297100"/>
              <a:gd name="connsiteX7" fmla="*/ 179971 w 408571"/>
              <a:gd name="connsiteY7" fmla="*/ 176212 h 297100"/>
              <a:gd name="connsiteX0" fmla="*/ 179971 w 408571"/>
              <a:gd name="connsiteY0" fmla="*/ 176212 h 297100"/>
              <a:gd name="connsiteX1" fmla="*/ 84721 w 408571"/>
              <a:gd name="connsiteY1" fmla="*/ 97631 h 297100"/>
              <a:gd name="connsiteX2" fmla="*/ 10902 w 408571"/>
              <a:gd name="connsiteY2" fmla="*/ 169068 h 297100"/>
              <a:gd name="connsiteX3" fmla="*/ 137108 w 408571"/>
              <a:gd name="connsiteY3" fmla="*/ 280987 h 297100"/>
              <a:gd name="connsiteX4" fmla="*/ 229977 w 408571"/>
              <a:gd name="connsiteY4" fmla="*/ 273843 h 297100"/>
              <a:gd name="connsiteX5" fmla="*/ 408571 w 408571"/>
              <a:gd name="connsiteY5" fmla="*/ 35718 h 297100"/>
              <a:gd name="connsiteX6" fmla="*/ 387139 w 408571"/>
              <a:gd name="connsiteY6" fmla="*/ 0 h 297100"/>
              <a:gd name="connsiteX7" fmla="*/ 179971 w 408571"/>
              <a:gd name="connsiteY7" fmla="*/ 176212 h 297100"/>
              <a:gd name="connsiteX0" fmla="*/ 179971 w 408571"/>
              <a:gd name="connsiteY0" fmla="*/ 176212 h 297100"/>
              <a:gd name="connsiteX1" fmla="*/ 84721 w 408571"/>
              <a:gd name="connsiteY1" fmla="*/ 97631 h 297100"/>
              <a:gd name="connsiteX2" fmla="*/ 10902 w 408571"/>
              <a:gd name="connsiteY2" fmla="*/ 169068 h 297100"/>
              <a:gd name="connsiteX3" fmla="*/ 137108 w 408571"/>
              <a:gd name="connsiteY3" fmla="*/ 280987 h 297100"/>
              <a:gd name="connsiteX4" fmla="*/ 229977 w 408571"/>
              <a:gd name="connsiteY4" fmla="*/ 273843 h 297100"/>
              <a:gd name="connsiteX5" fmla="*/ 408571 w 408571"/>
              <a:gd name="connsiteY5" fmla="*/ 35718 h 297100"/>
              <a:gd name="connsiteX6" fmla="*/ 387139 w 408571"/>
              <a:gd name="connsiteY6" fmla="*/ 0 h 297100"/>
              <a:gd name="connsiteX7" fmla="*/ 179971 w 408571"/>
              <a:gd name="connsiteY7" fmla="*/ 176212 h 297100"/>
              <a:gd name="connsiteX0" fmla="*/ 179971 w 408571"/>
              <a:gd name="connsiteY0" fmla="*/ 176212 h 297100"/>
              <a:gd name="connsiteX1" fmla="*/ 84721 w 408571"/>
              <a:gd name="connsiteY1" fmla="*/ 97631 h 297100"/>
              <a:gd name="connsiteX2" fmla="*/ 10902 w 408571"/>
              <a:gd name="connsiteY2" fmla="*/ 169068 h 297100"/>
              <a:gd name="connsiteX3" fmla="*/ 137108 w 408571"/>
              <a:gd name="connsiteY3" fmla="*/ 280987 h 297100"/>
              <a:gd name="connsiteX4" fmla="*/ 229977 w 408571"/>
              <a:gd name="connsiteY4" fmla="*/ 273843 h 297100"/>
              <a:gd name="connsiteX5" fmla="*/ 408571 w 408571"/>
              <a:gd name="connsiteY5" fmla="*/ 35718 h 297100"/>
              <a:gd name="connsiteX6" fmla="*/ 387139 w 408571"/>
              <a:gd name="connsiteY6" fmla="*/ 0 h 297100"/>
              <a:gd name="connsiteX7" fmla="*/ 179971 w 408571"/>
              <a:gd name="connsiteY7" fmla="*/ 176212 h 297100"/>
              <a:gd name="connsiteX0" fmla="*/ 179971 w 425397"/>
              <a:gd name="connsiteY0" fmla="*/ 176212 h 297100"/>
              <a:gd name="connsiteX1" fmla="*/ 84721 w 425397"/>
              <a:gd name="connsiteY1" fmla="*/ 97631 h 297100"/>
              <a:gd name="connsiteX2" fmla="*/ 10902 w 425397"/>
              <a:gd name="connsiteY2" fmla="*/ 169068 h 297100"/>
              <a:gd name="connsiteX3" fmla="*/ 137108 w 425397"/>
              <a:gd name="connsiteY3" fmla="*/ 280987 h 297100"/>
              <a:gd name="connsiteX4" fmla="*/ 229977 w 425397"/>
              <a:gd name="connsiteY4" fmla="*/ 273843 h 297100"/>
              <a:gd name="connsiteX5" fmla="*/ 408571 w 425397"/>
              <a:gd name="connsiteY5" fmla="*/ 35718 h 297100"/>
              <a:gd name="connsiteX6" fmla="*/ 387139 w 425397"/>
              <a:gd name="connsiteY6" fmla="*/ 0 h 297100"/>
              <a:gd name="connsiteX7" fmla="*/ 179971 w 425397"/>
              <a:gd name="connsiteY7" fmla="*/ 176212 h 297100"/>
              <a:gd name="connsiteX0" fmla="*/ 179971 w 445220"/>
              <a:gd name="connsiteY0" fmla="*/ 184370 h 305258"/>
              <a:gd name="connsiteX1" fmla="*/ 84721 w 445220"/>
              <a:gd name="connsiteY1" fmla="*/ 105789 h 305258"/>
              <a:gd name="connsiteX2" fmla="*/ 10902 w 445220"/>
              <a:gd name="connsiteY2" fmla="*/ 177226 h 305258"/>
              <a:gd name="connsiteX3" fmla="*/ 137108 w 445220"/>
              <a:gd name="connsiteY3" fmla="*/ 289145 h 305258"/>
              <a:gd name="connsiteX4" fmla="*/ 229977 w 445220"/>
              <a:gd name="connsiteY4" fmla="*/ 282001 h 305258"/>
              <a:gd name="connsiteX5" fmla="*/ 408571 w 445220"/>
              <a:gd name="connsiteY5" fmla="*/ 43876 h 305258"/>
              <a:gd name="connsiteX6" fmla="*/ 387139 w 445220"/>
              <a:gd name="connsiteY6" fmla="*/ 8158 h 305258"/>
              <a:gd name="connsiteX7" fmla="*/ 179971 w 445220"/>
              <a:gd name="connsiteY7" fmla="*/ 184370 h 3052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45220" h="305258">
                <a:moveTo>
                  <a:pt x="179971" y="184370"/>
                </a:moveTo>
                <a:lnTo>
                  <a:pt x="84721" y="105789"/>
                </a:lnTo>
                <a:cubicBezTo>
                  <a:pt x="31540" y="79595"/>
                  <a:pt x="-24023" y="115314"/>
                  <a:pt x="10902" y="177226"/>
                </a:cubicBezTo>
                <a:lnTo>
                  <a:pt x="137108" y="289145"/>
                </a:lnTo>
                <a:cubicBezTo>
                  <a:pt x="170445" y="310576"/>
                  <a:pt x="199021" y="312957"/>
                  <a:pt x="229977" y="282001"/>
                </a:cubicBezTo>
                <a:cubicBezTo>
                  <a:pt x="277602" y="197863"/>
                  <a:pt x="322846" y="108963"/>
                  <a:pt x="408571" y="43876"/>
                </a:cubicBezTo>
                <a:cubicBezTo>
                  <a:pt x="453815" y="17683"/>
                  <a:pt x="468102" y="-15654"/>
                  <a:pt x="387139" y="8158"/>
                </a:cubicBezTo>
                <a:cubicBezTo>
                  <a:pt x="287127" y="35939"/>
                  <a:pt x="234739" y="125633"/>
                  <a:pt x="179971" y="184370"/>
                </a:cubicBezTo>
                <a:close/>
              </a:path>
            </a:pathLst>
          </a:custGeom>
          <a:solidFill>
            <a:srgbClr val="92D050"/>
          </a:solidFill>
          <a:ln w="31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2" name="Rectangle 21"/>
          <p:cNvSpPr/>
          <p:nvPr/>
        </p:nvSpPr>
        <p:spPr>
          <a:xfrm>
            <a:off x="1994667" y="3678639"/>
            <a:ext cx="8768583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Vận</a:t>
            </a:r>
            <a:r>
              <a:rPr lang="en-US" sz="32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3200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dụng</a:t>
            </a:r>
            <a:r>
              <a:rPr lang="en-US" sz="32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3200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các</a:t>
            </a:r>
            <a:r>
              <a:rPr lang="en-US" sz="32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3200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phép</a:t>
            </a:r>
            <a:r>
              <a:rPr lang="en-US" sz="32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3200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tính</a:t>
            </a:r>
            <a:r>
              <a:rPr lang="en-US" sz="32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3200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cộng</a:t>
            </a:r>
            <a:r>
              <a:rPr lang="en-US" sz="32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3200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trừ</a:t>
            </a:r>
            <a:r>
              <a:rPr lang="en-US" sz="32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, </a:t>
            </a:r>
            <a:r>
              <a:rPr lang="en-US" sz="3200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nhân</a:t>
            </a:r>
            <a:r>
              <a:rPr lang="en-US" sz="32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chia </a:t>
            </a:r>
            <a:r>
              <a:rPr lang="en-US" sz="3200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hai</a:t>
            </a:r>
            <a:r>
              <a:rPr lang="en-US" sz="32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3200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phân</a:t>
            </a:r>
            <a:r>
              <a:rPr lang="en-US" sz="32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3200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số</a:t>
            </a:r>
            <a:r>
              <a:rPr lang="en-US" sz="32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3200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để</a:t>
            </a:r>
            <a:r>
              <a:rPr lang="en-US" sz="32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3200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làm</a:t>
            </a:r>
            <a:r>
              <a:rPr lang="en-US" sz="32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3200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các</a:t>
            </a:r>
            <a:r>
              <a:rPr lang="en-US" sz="32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3200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bài</a:t>
            </a:r>
            <a:r>
              <a:rPr lang="en-US" sz="32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3200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tập</a:t>
            </a:r>
            <a:r>
              <a:rPr lang="en-US" sz="32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.</a:t>
            </a:r>
            <a:endParaRPr lang="en-GB" sz="32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077149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="" xmlns:a16="http://schemas.microsoft.com/office/drawing/2014/main" id="{ED5D57B0-D96F-4C77-81F3-F8212BFA3E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0" y="2362200"/>
            <a:ext cx="4322373" cy="1172325"/>
          </a:xfrm>
        </p:spPr>
        <p:txBody>
          <a:bodyPr>
            <a:noAutofit/>
          </a:bodyPr>
          <a:lstStyle/>
          <a:p>
            <a:r>
              <a:rPr lang="en-US" sz="5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169685931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2"/>
          <p:cNvSpPr>
            <a:spLocks noChangeArrowheads="1"/>
          </p:cNvSpPr>
          <p:nvPr/>
        </p:nvSpPr>
        <p:spPr bwMode="auto">
          <a:xfrm>
            <a:off x="3733800" y="1276352"/>
            <a:ext cx="2133600" cy="2130425"/>
          </a:xfrm>
          <a:prstGeom prst="rect">
            <a:avLst/>
          </a:prstGeom>
          <a:solidFill>
            <a:srgbClr val="FF99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vi-VN" altLang="en-US" b="1">
              <a:solidFill>
                <a:srgbClr val="990000"/>
              </a:solidFill>
            </a:endParaRPr>
          </a:p>
        </p:txBody>
      </p:sp>
      <p:sp>
        <p:nvSpPr>
          <p:cNvPr id="11" name="Rectangle 3"/>
          <p:cNvSpPr>
            <a:spLocks noChangeArrowheads="1"/>
          </p:cNvSpPr>
          <p:nvPr/>
        </p:nvSpPr>
        <p:spPr bwMode="auto">
          <a:xfrm>
            <a:off x="1066800" y="1276352"/>
            <a:ext cx="2133600" cy="2130425"/>
          </a:xfrm>
          <a:prstGeom prst="rect">
            <a:avLst/>
          </a:prstGeom>
          <a:solidFill>
            <a:srgbClr val="FF99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vi-VN" altLang="en-US" b="1">
              <a:solidFill>
                <a:srgbClr val="990000"/>
              </a:solidFill>
            </a:endParaRPr>
          </a:p>
        </p:txBody>
      </p:sp>
      <p:sp>
        <p:nvSpPr>
          <p:cNvPr id="12" name="Text Box 6"/>
          <p:cNvSpPr txBox="1">
            <a:spLocks noChangeArrowheads="1"/>
          </p:cNvSpPr>
          <p:nvPr/>
        </p:nvSpPr>
        <p:spPr bwMode="auto">
          <a:xfrm>
            <a:off x="679450" y="514352"/>
            <a:ext cx="743902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l" eaLnBrk="1" hangingPunct="1"/>
            <a:r>
              <a:rPr lang="en-US" altLang="en-US" sz="3200" b="1" dirty="0" err="1">
                <a:solidFill>
                  <a:srgbClr val="1311D1"/>
                </a:solidFill>
              </a:rPr>
              <a:t>Dựa</a:t>
            </a:r>
            <a:r>
              <a:rPr lang="en-US" altLang="en-US" sz="3200" b="1" dirty="0">
                <a:solidFill>
                  <a:srgbClr val="1311D1"/>
                </a:solidFill>
              </a:rPr>
              <a:t> </a:t>
            </a:r>
            <a:r>
              <a:rPr lang="en-US" altLang="en-US" sz="3200" b="1" dirty="0" err="1">
                <a:solidFill>
                  <a:srgbClr val="1311D1"/>
                </a:solidFill>
              </a:rPr>
              <a:t>vào</a:t>
            </a:r>
            <a:r>
              <a:rPr lang="en-US" altLang="en-US" sz="3200" b="1" dirty="0">
                <a:solidFill>
                  <a:srgbClr val="1311D1"/>
                </a:solidFill>
              </a:rPr>
              <a:t> </a:t>
            </a:r>
            <a:r>
              <a:rPr lang="en-US" altLang="en-US" sz="3200" b="1" dirty="0" err="1">
                <a:solidFill>
                  <a:srgbClr val="1311D1"/>
                </a:solidFill>
              </a:rPr>
              <a:t>hình</a:t>
            </a:r>
            <a:r>
              <a:rPr lang="en-US" altLang="en-US" sz="3200" b="1" dirty="0">
                <a:solidFill>
                  <a:srgbClr val="1311D1"/>
                </a:solidFill>
              </a:rPr>
              <a:t> </a:t>
            </a:r>
            <a:r>
              <a:rPr lang="en-US" altLang="en-US" sz="3200" b="1" dirty="0" err="1">
                <a:solidFill>
                  <a:srgbClr val="1311D1"/>
                </a:solidFill>
              </a:rPr>
              <a:t>vẽ</a:t>
            </a:r>
            <a:r>
              <a:rPr lang="en-US" altLang="en-US" sz="3200" b="1" dirty="0">
                <a:solidFill>
                  <a:srgbClr val="1311D1"/>
                </a:solidFill>
              </a:rPr>
              <a:t> </a:t>
            </a:r>
            <a:r>
              <a:rPr lang="en-US" altLang="en-US" sz="3200" b="1" dirty="0" err="1">
                <a:solidFill>
                  <a:srgbClr val="1311D1"/>
                </a:solidFill>
              </a:rPr>
              <a:t>để</a:t>
            </a:r>
            <a:r>
              <a:rPr lang="en-US" altLang="en-US" sz="3200" b="1" dirty="0">
                <a:solidFill>
                  <a:srgbClr val="1311D1"/>
                </a:solidFill>
              </a:rPr>
              <a:t> </a:t>
            </a:r>
            <a:r>
              <a:rPr lang="en-US" altLang="en-US" sz="3200" b="1" dirty="0" err="1">
                <a:solidFill>
                  <a:srgbClr val="1311D1"/>
                </a:solidFill>
              </a:rPr>
              <a:t>viết</a:t>
            </a:r>
            <a:r>
              <a:rPr lang="en-US" altLang="en-US" sz="3200" b="1" dirty="0">
                <a:solidFill>
                  <a:srgbClr val="1311D1"/>
                </a:solidFill>
              </a:rPr>
              <a:t> </a:t>
            </a:r>
            <a:r>
              <a:rPr lang="en-US" altLang="en-US" sz="3200" b="1" dirty="0" err="1">
                <a:solidFill>
                  <a:srgbClr val="1311D1"/>
                </a:solidFill>
              </a:rPr>
              <a:t>hỗn</a:t>
            </a:r>
            <a:r>
              <a:rPr lang="en-US" altLang="en-US" sz="3200" b="1" dirty="0">
                <a:solidFill>
                  <a:srgbClr val="1311D1"/>
                </a:solidFill>
              </a:rPr>
              <a:t> </a:t>
            </a:r>
            <a:r>
              <a:rPr lang="en-US" altLang="en-US" sz="3200" b="1" dirty="0" err="1">
                <a:solidFill>
                  <a:srgbClr val="1311D1"/>
                </a:solidFill>
              </a:rPr>
              <a:t>số</a:t>
            </a:r>
            <a:r>
              <a:rPr lang="en-US" altLang="en-US" sz="3200" b="1" dirty="0">
                <a:solidFill>
                  <a:srgbClr val="1311D1"/>
                </a:solidFill>
              </a:rPr>
              <a:t> </a:t>
            </a:r>
            <a:r>
              <a:rPr lang="en-US" altLang="en-US" sz="3200" b="1" dirty="0" err="1">
                <a:solidFill>
                  <a:srgbClr val="1311D1"/>
                </a:solidFill>
              </a:rPr>
              <a:t>thích</a:t>
            </a:r>
            <a:r>
              <a:rPr lang="en-US" altLang="en-US" sz="3200" b="1" dirty="0">
                <a:solidFill>
                  <a:srgbClr val="1311D1"/>
                </a:solidFill>
              </a:rPr>
              <a:t> </a:t>
            </a:r>
            <a:r>
              <a:rPr lang="en-US" altLang="en-US" sz="3200" b="1" dirty="0" err="1">
                <a:solidFill>
                  <a:srgbClr val="1311D1"/>
                </a:solidFill>
              </a:rPr>
              <a:t>hợp</a:t>
            </a:r>
            <a:r>
              <a:rPr lang="en-US" altLang="en-US" sz="3200" b="1" dirty="0">
                <a:solidFill>
                  <a:srgbClr val="1311D1"/>
                </a:solidFill>
              </a:rPr>
              <a:t>:</a:t>
            </a:r>
          </a:p>
        </p:txBody>
      </p:sp>
      <p:grpSp>
        <p:nvGrpSpPr>
          <p:cNvPr id="13" name="Group 7"/>
          <p:cNvGrpSpPr>
            <a:grpSpLocks/>
          </p:cNvGrpSpPr>
          <p:nvPr/>
        </p:nvGrpSpPr>
        <p:grpSpPr bwMode="auto">
          <a:xfrm>
            <a:off x="6316663" y="1289052"/>
            <a:ext cx="2147887" cy="2136775"/>
            <a:chOff x="3932" y="1392"/>
            <a:chExt cx="1159" cy="1155"/>
          </a:xfrm>
        </p:grpSpPr>
        <p:sp>
          <p:nvSpPr>
            <p:cNvPr id="14" name="Rectangle 8"/>
            <p:cNvSpPr>
              <a:spLocks noChangeArrowheads="1"/>
            </p:cNvSpPr>
            <p:nvPr/>
          </p:nvSpPr>
          <p:spPr bwMode="auto">
            <a:xfrm>
              <a:off x="3936" y="1392"/>
              <a:ext cx="1152" cy="115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vi-VN" altLang="en-US" b="1">
                <a:solidFill>
                  <a:srgbClr val="990000"/>
                </a:solidFill>
              </a:endParaRPr>
            </a:p>
          </p:txBody>
        </p:sp>
        <p:sp>
          <p:nvSpPr>
            <p:cNvPr id="15" name="AutoShape 9"/>
            <p:cNvSpPr>
              <a:spLocks noChangeArrowheads="1"/>
            </p:cNvSpPr>
            <p:nvPr/>
          </p:nvSpPr>
          <p:spPr bwMode="auto">
            <a:xfrm flipV="1">
              <a:off x="3938" y="1959"/>
              <a:ext cx="576" cy="576"/>
            </a:xfrm>
            <a:prstGeom prst="rtTriangle">
              <a:avLst/>
            </a:prstGeom>
            <a:solidFill>
              <a:srgbClr val="FF99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vi-VN" altLang="en-US" b="1">
                <a:solidFill>
                  <a:srgbClr val="990000"/>
                </a:solidFill>
              </a:endParaRPr>
            </a:p>
          </p:txBody>
        </p:sp>
        <p:sp>
          <p:nvSpPr>
            <p:cNvPr id="17" name="Rectangle 10"/>
            <p:cNvSpPr>
              <a:spLocks noChangeArrowheads="1"/>
            </p:cNvSpPr>
            <p:nvPr/>
          </p:nvSpPr>
          <p:spPr bwMode="auto">
            <a:xfrm>
              <a:off x="3936" y="1395"/>
              <a:ext cx="576" cy="576"/>
            </a:xfrm>
            <a:prstGeom prst="rect">
              <a:avLst/>
            </a:prstGeom>
            <a:solidFill>
              <a:srgbClr val="FF99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vi-VN" altLang="en-US" b="1">
                <a:solidFill>
                  <a:srgbClr val="990000"/>
                </a:solidFill>
              </a:endParaRPr>
            </a:p>
          </p:txBody>
        </p:sp>
        <p:sp>
          <p:nvSpPr>
            <p:cNvPr id="18" name="Rectangle 11"/>
            <p:cNvSpPr>
              <a:spLocks noChangeArrowheads="1"/>
            </p:cNvSpPr>
            <p:nvPr/>
          </p:nvSpPr>
          <p:spPr bwMode="auto">
            <a:xfrm>
              <a:off x="4515" y="1395"/>
              <a:ext cx="576" cy="576"/>
            </a:xfrm>
            <a:prstGeom prst="rect">
              <a:avLst/>
            </a:prstGeom>
            <a:solidFill>
              <a:srgbClr val="FF99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vi-VN" altLang="en-US" b="1">
                <a:solidFill>
                  <a:srgbClr val="990000"/>
                </a:solidFill>
              </a:endParaRPr>
            </a:p>
          </p:txBody>
        </p:sp>
        <p:sp>
          <p:nvSpPr>
            <p:cNvPr id="19" name="Line 12"/>
            <p:cNvSpPr>
              <a:spLocks noChangeShapeType="1"/>
            </p:cNvSpPr>
            <p:nvPr/>
          </p:nvSpPr>
          <p:spPr bwMode="auto">
            <a:xfrm flipV="1">
              <a:off x="3932" y="1395"/>
              <a:ext cx="1152" cy="115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0" name="Line 13"/>
            <p:cNvSpPr>
              <a:spLocks noChangeShapeType="1"/>
            </p:cNvSpPr>
            <p:nvPr/>
          </p:nvSpPr>
          <p:spPr bwMode="auto">
            <a:xfrm>
              <a:off x="3940" y="1395"/>
              <a:ext cx="1148" cy="11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1" name="Line 14"/>
            <p:cNvSpPr>
              <a:spLocks noChangeShapeType="1"/>
            </p:cNvSpPr>
            <p:nvPr/>
          </p:nvSpPr>
          <p:spPr bwMode="auto">
            <a:xfrm>
              <a:off x="4512" y="1392"/>
              <a:ext cx="0" cy="115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</p:grpSp>
      <p:sp>
        <p:nvSpPr>
          <p:cNvPr id="22" name="AutoShape 15"/>
          <p:cNvSpPr>
            <a:spLocks/>
          </p:cNvSpPr>
          <p:nvPr/>
        </p:nvSpPr>
        <p:spPr bwMode="auto">
          <a:xfrm rot="16200000">
            <a:off x="4533900" y="-133348"/>
            <a:ext cx="609600" cy="7543800"/>
          </a:xfrm>
          <a:prstGeom prst="leftBrace">
            <a:avLst>
              <a:gd name="adj1" fmla="val 193760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vi-VN" altLang="en-US" b="1">
              <a:solidFill>
                <a:srgbClr val="990000"/>
              </a:solidFill>
            </a:endParaRPr>
          </a:p>
        </p:txBody>
      </p:sp>
      <p:grpSp>
        <p:nvGrpSpPr>
          <p:cNvPr id="35" name="Group 28"/>
          <p:cNvGrpSpPr>
            <a:grpSpLocks/>
          </p:cNvGrpSpPr>
          <p:nvPr/>
        </p:nvGrpSpPr>
        <p:grpSpPr bwMode="auto">
          <a:xfrm>
            <a:off x="6586355" y="3639465"/>
            <a:ext cx="5334376" cy="2622294"/>
            <a:chOff x="3706" y="2481"/>
            <a:chExt cx="1939" cy="1104"/>
          </a:xfrm>
          <a:solidFill>
            <a:schemeClr val="bg1"/>
          </a:solidFill>
        </p:grpSpPr>
        <p:sp>
          <p:nvSpPr>
            <p:cNvPr id="36" name="AutoShape 29"/>
            <p:cNvSpPr>
              <a:spLocks noChangeArrowheads="1"/>
            </p:cNvSpPr>
            <p:nvPr/>
          </p:nvSpPr>
          <p:spPr bwMode="auto">
            <a:xfrm>
              <a:off x="3706" y="2481"/>
              <a:ext cx="1939" cy="1104"/>
            </a:xfrm>
            <a:prstGeom prst="cloudCallout">
              <a:avLst>
                <a:gd name="adj1" fmla="val -76125"/>
                <a:gd name="adj2" fmla="val -10690"/>
              </a:avLst>
            </a:prstGeom>
            <a:grpFill/>
            <a:ln w="19050">
              <a:solidFill>
                <a:schemeClr val="tx1"/>
              </a:solidFill>
              <a:round/>
              <a:headEnd/>
              <a:tailEnd/>
            </a:ln>
            <a:effectLst>
              <a:prstShdw prst="shdw17" dist="17961" dir="2700000">
                <a:srgbClr val="7A5C99"/>
              </a:prstShdw>
            </a:effectLst>
          </p:spPr>
          <p:txBody>
            <a:bodyPr/>
            <a:lstStyle/>
            <a:p>
              <a:pPr>
                <a:defRPr/>
              </a:pPr>
              <a:endParaRPr lang="vi-VN" b="1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8" name="Text Box 31"/>
                <p:cNvSpPr txBox="1">
                  <a:spLocks noChangeArrowheads="1"/>
                </p:cNvSpPr>
                <p:nvPr/>
              </p:nvSpPr>
              <p:spPr bwMode="auto">
                <a:xfrm>
                  <a:off x="3956" y="2720"/>
                  <a:ext cx="1439" cy="549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square">
                  <a:spAutoFit/>
                </a:bodyPr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pPr algn="ctr" eaLnBrk="1" hangingPunct="1">
                    <a:defRPr/>
                  </a:pPr>
                  <a:r>
                    <a:rPr lang="en-US" sz="3200" b="1" dirty="0">
                      <a:solidFill>
                        <a:schemeClr val="tx1"/>
                      </a:solidFill>
                    </a:rPr>
                    <a:t>Hỗn </a:t>
                  </a:r>
                  <a:r>
                    <a:rPr lang="en-US" sz="3200" b="1" dirty="0" err="1">
                      <a:solidFill>
                        <a:schemeClr val="tx1"/>
                      </a:solidFill>
                    </a:rPr>
                    <a:t>số</a:t>
                  </a:r>
                  <a:r>
                    <a:rPr lang="en-US" sz="3200" b="1" dirty="0">
                      <a:solidFill>
                        <a:schemeClr val="tx1"/>
                      </a:solidFill>
                    </a:rPr>
                    <a:t> </a:t>
                  </a:r>
                  <a14:m>
                    <m:oMath xmlns:m="http://schemas.openxmlformats.org/officeDocument/2006/math">
                      <m:r>
                        <a:rPr lang="en-US" sz="3200" b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</a:rPr>
                        <m:t>𝟐</m:t>
                      </m:r>
                      <m:f>
                        <m:fPr>
                          <m:ctrlPr>
                            <a:rPr lang="en-US" sz="32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</m:ctrlPr>
                        </m:fPr>
                        <m:num>
                          <m:r>
                            <a:rPr lang="en-US" sz="3200" b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𝟓</m:t>
                          </m:r>
                        </m:num>
                        <m:den>
                          <m:r>
                            <a:rPr lang="en-US" sz="3200" b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𝟖</m:t>
                          </m:r>
                        </m:den>
                      </m:f>
                    </m:oMath>
                  </a14:m>
                  <a:r>
                    <a:rPr lang="en-US" sz="3200" b="1" dirty="0">
                      <a:solidFill>
                        <a:schemeClr val="tx1"/>
                      </a:solidFill>
                    </a:rPr>
                    <a:t> </a:t>
                  </a:r>
                  <a:r>
                    <a:rPr lang="en-US" sz="3200" b="1" dirty="0" err="1">
                      <a:solidFill>
                        <a:schemeClr val="tx1"/>
                      </a:solidFill>
                    </a:rPr>
                    <a:t>bằng</a:t>
                  </a:r>
                  <a:r>
                    <a:rPr lang="en-US" sz="3200" b="1" dirty="0">
                      <a:solidFill>
                        <a:schemeClr val="tx1"/>
                      </a:solidFill>
                    </a:rPr>
                    <a:t> </a:t>
                  </a:r>
                  <a:r>
                    <a:rPr lang="en-US" sz="3200" b="1" dirty="0" err="1">
                      <a:solidFill>
                        <a:schemeClr val="tx1"/>
                      </a:solidFill>
                    </a:rPr>
                    <a:t>phân</a:t>
                  </a:r>
                  <a:r>
                    <a:rPr lang="en-US" sz="3200" b="1" dirty="0">
                      <a:solidFill>
                        <a:schemeClr val="tx1"/>
                      </a:solidFill>
                    </a:rPr>
                    <a:t> </a:t>
                  </a:r>
                  <a:r>
                    <a:rPr lang="en-US" sz="3200" b="1" dirty="0" err="1">
                      <a:solidFill>
                        <a:schemeClr val="tx1"/>
                      </a:solidFill>
                    </a:rPr>
                    <a:t>số</a:t>
                  </a:r>
                  <a:r>
                    <a:rPr lang="en-US" sz="3200" b="1" dirty="0">
                      <a:solidFill>
                        <a:schemeClr val="tx1"/>
                      </a:solidFill>
                    </a:rPr>
                    <a:t> </a:t>
                  </a:r>
                  <a:r>
                    <a:rPr lang="en-US" sz="3200" b="1" dirty="0" err="1">
                      <a:solidFill>
                        <a:schemeClr val="tx1"/>
                      </a:solidFill>
                    </a:rPr>
                    <a:t>nào</a:t>
                  </a:r>
                  <a:r>
                    <a:rPr lang="en-US" sz="3200" b="1" dirty="0">
                      <a:solidFill>
                        <a:schemeClr val="tx1"/>
                      </a:solidFill>
                    </a:rPr>
                    <a:t>?</a:t>
                  </a:r>
                </a:p>
              </p:txBody>
            </p:sp>
          </mc:Choice>
          <mc:Fallback xmlns="">
            <p:sp>
              <p:nvSpPr>
                <p:cNvPr id="38" name="Text Box 3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3956" y="2720"/>
                  <a:ext cx="1439" cy="549"/>
                </a:xfrm>
                <a:prstGeom prst="rect">
                  <a:avLst/>
                </a:prstGeom>
                <a:blipFill>
                  <a:blip r:embed="rId3"/>
                  <a:stretch>
                    <a:fillRect l="-3538" r="-3385" b="-14019"/>
                  </a:stretch>
                </a:blip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3" name="Group 2"/>
          <p:cNvGrpSpPr/>
          <p:nvPr/>
        </p:nvGrpSpPr>
        <p:grpSpPr>
          <a:xfrm>
            <a:off x="4021931" y="3962403"/>
            <a:ext cx="1557337" cy="1536700"/>
            <a:chOff x="821531" y="4015187"/>
            <a:chExt cx="1557337" cy="1536700"/>
          </a:xfrm>
        </p:grpSpPr>
        <p:grpSp>
          <p:nvGrpSpPr>
            <p:cNvPr id="24" name="Group 17"/>
            <p:cNvGrpSpPr>
              <a:grpSpLocks/>
            </p:cNvGrpSpPr>
            <p:nvPr/>
          </p:nvGrpSpPr>
          <p:grpSpPr bwMode="auto">
            <a:xfrm>
              <a:off x="821531" y="4015187"/>
              <a:ext cx="1557337" cy="1536700"/>
              <a:chOff x="2765" y="3120"/>
              <a:chExt cx="1461" cy="730"/>
            </a:xfrm>
          </p:grpSpPr>
          <p:sp>
            <p:nvSpPr>
              <p:cNvPr id="30" name="Oval 16"/>
              <p:cNvSpPr>
                <a:spLocks noChangeArrowheads="1"/>
              </p:cNvSpPr>
              <p:nvPr/>
            </p:nvSpPr>
            <p:spPr bwMode="gray">
              <a:xfrm>
                <a:off x="2765" y="3120"/>
                <a:ext cx="1461" cy="730"/>
              </a:xfrm>
              <a:prstGeom prst="ellipse">
                <a:avLst/>
              </a:prstGeom>
              <a:gradFill rotWithShape="1">
                <a:gsLst>
                  <a:gs pos="0">
                    <a:srgbClr val="765E00"/>
                  </a:gs>
                  <a:gs pos="100000">
                    <a:srgbClr val="FFCC00"/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eaVert"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algn="r" rtl="1" eaLnBrk="1" hangingPunct="1"/>
                <a:endParaRPr lang="vi-VN" altLang="en-US">
                  <a:cs typeface="Arial" panose="020B0604020202020204" pitchFamily="34" charset="0"/>
                </a:endParaRPr>
              </a:p>
            </p:txBody>
          </p:sp>
          <p:sp>
            <p:nvSpPr>
              <p:cNvPr id="31" name="Oval 17"/>
              <p:cNvSpPr>
                <a:spLocks noChangeArrowheads="1"/>
              </p:cNvSpPr>
              <p:nvPr/>
            </p:nvSpPr>
            <p:spPr bwMode="gray">
              <a:xfrm>
                <a:off x="2784" y="3124"/>
                <a:ext cx="1425" cy="712"/>
              </a:xfrm>
              <a:prstGeom prst="ellipse">
                <a:avLst/>
              </a:prstGeom>
              <a:gradFill rotWithShape="1">
                <a:gsLst>
                  <a:gs pos="0">
                    <a:srgbClr val="FFCC00">
                      <a:alpha val="0"/>
                    </a:srgbClr>
                  </a:gs>
                  <a:gs pos="100000">
                    <a:srgbClr val="FFEDA6"/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eaVert"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algn="r" rtl="1" eaLnBrk="1" hangingPunct="1"/>
                <a:endParaRPr lang="vi-VN" altLang="en-US">
                  <a:cs typeface="Arial" panose="020B0604020202020204" pitchFamily="34" charset="0"/>
                </a:endParaRPr>
              </a:p>
            </p:txBody>
          </p:sp>
          <p:sp>
            <p:nvSpPr>
              <p:cNvPr id="32" name="Oval 18"/>
              <p:cNvSpPr>
                <a:spLocks noChangeArrowheads="1"/>
              </p:cNvSpPr>
              <p:nvPr/>
            </p:nvSpPr>
            <p:spPr bwMode="gray">
              <a:xfrm>
                <a:off x="2799" y="3131"/>
                <a:ext cx="1356" cy="666"/>
              </a:xfrm>
              <a:prstGeom prst="ellipse">
                <a:avLst/>
              </a:prstGeom>
              <a:gradFill rotWithShape="1">
                <a:gsLst>
                  <a:gs pos="0">
                    <a:srgbClr val="CAA200"/>
                  </a:gs>
                  <a:gs pos="100000">
                    <a:srgbClr val="FFCC00">
                      <a:alpha val="48000"/>
                    </a:srgbClr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eaVert"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algn="r" rtl="1" eaLnBrk="1" hangingPunct="1"/>
                <a:endParaRPr lang="vi-VN" altLang="en-US">
                  <a:cs typeface="Arial" panose="020B0604020202020204" pitchFamily="34" charset="0"/>
                </a:endParaRPr>
              </a:p>
            </p:txBody>
          </p:sp>
          <p:sp>
            <p:nvSpPr>
              <p:cNvPr id="33" name="Oval 19"/>
              <p:cNvSpPr>
                <a:spLocks noChangeArrowheads="1"/>
              </p:cNvSpPr>
              <p:nvPr/>
            </p:nvSpPr>
            <p:spPr bwMode="gray">
              <a:xfrm>
                <a:off x="2870" y="3146"/>
                <a:ext cx="1194" cy="539"/>
              </a:xfrm>
              <a:prstGeom prst="ellipse">
                <a:avLst/>
              </a:prstGeom>
              <a:gradFill rotWithShape="1">
                <a:gsLst>
                  <a:gs pos="0">
                    <a:srgbClr val="FFFFFF"/>
                  </a:gs>
                  <a:gs pos="100000">
                    <a:srgbClr val="FFCC00">
                      <a:alpha val="37999"/>
                    </a:srgbClr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eaVert"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algn="r" rtl="1" eaLnBrk="1" hangingPunct="1"/>
                <a:endParaRPr lang="vi-VN" altLang="en-US">
                  <a:cs typeface="Arial" panose="020B0604020202020204" pitchFamily="34" charset="0"/>
                </a:endParaRPr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" name="Rectangle 1"/>
                <p:cNvSpPr/>
                <p:nvPr/>
              </p:nvSpPr>
              <p:spPr>
                <a:xfrm>
                  <a:off x="1098039" y="4259152"/>
                  <a:ext cx="846194" cy="1027717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3200" b="1" i="0" smtClean="0">
                            <a:solidFill>
                              <a:srgbClr val="1311D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𝟐</m:t>
                        </m:r>
                        <m:f>
                          <m:fPr>
                            <m:ctrlPr>
                              <a:rPr lang="en-US" sz="3200" b="1" i="1">
                                <a:solidFill>
                                  <a:srgbClr val="1311D1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</m:ctrlPr>
                          </m:fPr>
                          <m:num>
                            <m:r>
                              <a:rPr lang="en-US" sz="3200" b="1" i="0" smtClean="0">
                                <a:solidFill>
                                  <a:srgbClr val="1311D1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𝟓</m:t>
                            </m:r>
                          </m:num>
                          <m:den>
                            <m:r>
                              <a:rPr lang="en-US" sz="3200" b="1" i="0" smtClean="0">
                                <a:solidFill>
                                  <a:srgbClr val="1311D1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𝟖</m:t>
                            </m:r>
                          </m:den>
                        </m:f>
                      </m:oMath>
                    </m:oMathPara>
                  </a14:m>
                  <a:endParaRPr lang="en-GB" b="1" dirty="0">
                    <a:solidFill>
                      <a:srgbClr val="1311D1"/>
                    </a:solidFill>
                  </a:endParaRPr>
                </a:p>
              </p:txBody>
            </p:sp>
          </mc:Choice>
          <mc:Fallback xmlns="">
            <p:sp>
              <p:nvSpPr>
                <p:cNvPr id="2" name="Rectangle 1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98039" y="4259152"/>
                  <a:ext cx="846194" cy="1027717"/>
                </a:xfrm>
                <a:prstGeom prst="rect">
                  <a:avLst/>
                </a:prstGeom>
                <a:blipFill rotWithShape="0"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18157830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5867400" y="2519362"/>
            <a:ext cx="1520825" cy="1520825"/>
          </a:xfrm>
          <a:prstGeom prst="rect">
            <a:avLst/>
          </a:prstGeom>
          <a:solidFill>
            <a:srgbClr val="FF99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vi-VN" altLang="en-US" sz="2600" b="1">
              <a:solidFill>
                <a:srgbClr val="990000"/>
              </a:solidFill>
            </a:endParaRPr>
          </a:p>
        </p:txBody>
      </p:sp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4038600" y="2519362"/>
            <a:ext cx="1520825" cy="1520825"/>
          </a:xfrm>
          <a:prstGeom prst="rect">
            <a:avLst/>
          </a:prstGeom>
          <a:solidFill>
            <a:srgbClr val="FF99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vi-VN" altLang="en-US" sz="2600" b="1">
              <a:solidFill>
                <a:srgbClr val="990000"/>
              </a:solidFill>
            </a:endParaRPr>
          </a:p>
        </p:txBody>
      </p:sp>
      <p:sp>
        <p:nvSpPr>
          <p:cNvPr id="6" name="Rectangle 6"/>
          <p:cNvSpPr>
            <a:spLocks noChangeArrowheads="1"/>
          </p:cNvSpPr>
          <p:nvPr/>
        </p:nvSpPr>
        <p:spPr bwMode="auto">
          <a:xfrm>
            <a:off x="7700963" y="2519362"/>
            <a:ext cx="1522412" cy="1522413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vi-VN" altLang="en-US" sz="2600" b="1">
              <a:solidFill>
                <a:srgbClr val="990000"/>
              </a:solidFill>
            </a:endParaRPr>
          </a:p>
        </p:txBody>
      </p:sp>
      <p:sp>
        <p:nvSpPr>
          <p:cNvPr id="7" name="AutoShape 7"/>
          <p:cNvSpPr>
            <a:spLocks noChangeArrowheads="1"/>
          </p:cNvSpPr>
          <p:nvPr/>
        </p:nvSpPr>
        <p:spPr bwMode="auto">
          <a:xfrm flipV="1">
            <a:off x="7697788" y="3275012"/>
            <a:ext cx="760412" cy="760413"/>
          </a:xfrm>
          <a:prstGeom prst="rtTriangle">
            <a:avLst/>
          </a:prstGeom>
          <a:solidFill>
            <a:srgbClr val="FF99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vi-VN" altLang="en-US" sz="2600" b="1">
              <a:solidFill>
                <a:srgbClr val="990000"/>
              </a:solidFill>
            </a:endParaRPr>
          </a:p>
        </p:txBody>
      </p:sp>
      <p:sp>
        <p:nvSpPr>
          <p:cNvPr id="8" name="Rectangle 8"/>
          <p:cNvSpPr>
            <a:spLocks noChangeArrowheads="1"/>
          </p:cNvSpPr>
          <p:nvPr/>
        </p:nvSpPr>
        <p:spPr bwMode="auto">
          <a:xfrm>
            <a:off x="7700963" y="2522537"/>
            <a:ext cx="760412" cy="762000"/>
          </a:xfrm>
          <a:prstGeom prst="rect">
            <a:avLst/>
          </a:prstGeom>
          <a:solidFill>
            <a:srgbClr val="FF99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vi-VN" altLang="en-US" sz="2600" b="1">
              <a:solidFill>
                <a:srgbClr val="990000"/>
              </a:solidFill>
            </a:endParaRPr>
          </a:p>
        </p:txBody>
      </p:sp>
      <p:sp>
        <p:nvSpPr>
          <p:cNvPr id="9" name="Rectangle 9"/>
          <p:cNvSpPr>
            <a:spLocks noChangeArrowheads="1"/>
          </p:cNvSpPr>
          <p:nvPr/>
        </p:nvSpPr>
        <p:spPr bwMode="auto">
          <a:xfrm>
            <a:off x="8459788" y="2522537"/>
            <a:ext cx="760412" cy="762000"/>
          </a:xfrm>
          <a:prstGeom prst="rect">
            <a:avLst/>
          </a:prstGeom>
          <a:solidFill>
            <a:srgbClr val="FF99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vi-VN" altLang="en-US" sz="2600" b="1">
              <a:solidFill>
                <a:srgbClr val="990000"/>
              </a:solidFill>
            </a:endParaRPr>
          </a:p>
        </p:txBody>
      </p:sp>
      <p:sp>
        <p:nvSpPr>
          <p:cNvPr id="10" name="Line 10"/>
          <p:cNvSpPr>
            <a:spLocks noChangeShapeType="1"/>
          </p:cNvSpPr>
          <p:nvPr/>
        </p:nvSpPr>
        <p:spPr bwMode="auto">
          <a:xfrm flipV="1">
            <a:off x="7696200" y="2522537"/>
            <a:ext cx="1520825" cy="15224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1" name="Line 11"/>
          <p:cNvSpPr>
            <a:spLocks noChangeShapeType="1"/>
          </p:cNvSpPr>
          <p:nvPr/>
        </p:nvSpPr>
        <p:spPr bwMode="auto">
          <a:xfrm>
            <a:off x="7707313" y="2522537"/>
            <a:ext cx="1516062" cy="15176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2" name="Line 12"/>
          <p:cNvSpPr>
            <a:spLocks noChangeShapeType="1"/>
          </p:cNvSpPr>
          <p:nvPr/>
        </p:nvSpPr>
        <p:spPr bwMode="auto">
          <a:xfrm>
            <a:off x="8461375" y="2519362"/>
            <a:ext cx="0" cy="15224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grpSp>
        <p:nvGrpSpPr>
          <p:cNvPr id="13" name="Group 13"/>
          <p:cNvGrpSpPr>
            <a:grpSpLocks/>
          </p:cNvGrpSpPr>
          <p:nvPr/>
        </p:nvGrpSpPr>
        <p:grpSpPr bwMode="auto">
          <a:xfrm>
            <a:off x="6096000" y="4440237"/>
            <a:ext cx="1066800" cy="1082675"/>
            <a:chOff x="2300" y="3190"/>
            <a:chExt cx="672" cy="682"/>
          </a:xfrm>
        </p:grpSpPr>
        <p:grpSp>
          <p:nvGrpSpPr>
            <p:cNvPr id="14" name="Group 14"/>
            <p:cNvGrpSpPr>
              <a:grpSpLocks/>
            </p:cNvGrpSpPr>
            <p:nvPr/>
          </p:nvGrpSpPr>
          <p:grpSpPr bwMode="auto">
            <a:xfrm>
              <a:off x="2300" y="3190"/>
              <a:ext cx="672" cy="682"/>
              <a:chOff x="2765" y="3120"/>
              <a:chExt cx="1461" cy="730"/>
            </a:xfrm>
          </p:grpSpPr>
          <p:sp>
            <p:nvSpPr>
              <p:cNvPr id="20" name="Oval 16"/>
              <p:cNvSpPr>
                <a:spLocks noChangeArrowheads="1"/>
              </p:cNvSpPr>
              <p:nvPr/>
            </p:nvSpPr>
            <p:spPr bwMode="gray">
              <a:xfrm>
                <a:off x="2765" y="3120"/>
                <a:ext cx="1461" cy="730"/>
              </a:xfrm>
              <a:prstGeom prst="ellipse">
                <a:avLst/>
              </a:prstGeom>
              <a:gradFill rotWithShape="1">
                <a:gsLst>
                  <a:gs pos="0">
                    <a:srgbClr val="765E00"/>
                  </a:gs>
                  <a:gs pos="100000">
                    <a:srgbClr val="FFCC00"/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eaVert"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algn="r" rtl="1" eaLnBrk="1" hangingPunct="1"/>
                <a:endParaRPr lang="vi-VN" altLang="en-US" sz="1800">
                  <a:cs typeface="Arial" panose="020B0604020202020204" pitchFamily="34" charset="0"/>
                </a:endParaRPr>
              </a:p>
            </p:txBody>
          </p:sp>
          <p:sp>
            <p:nvSpPr>
              <p:cNvPr id="21" name="Oval 17"/>
              <p:cNvSpPr>
                <a:spLocks noChangeArrowheads="1"/>
              </p:cNvSpPr>
              <p:nvPr/>
            </p:nvSpPr>
            <p:spPr bwMode="gray">
              <a:xfrm>
                <a:off x="2784" y="3124"/>
                <a:ext cx="1425" cy="712"/>
              </a:xfrm>
              <a:prstGeom prst="ellipse">
                <a:avLst/>
              </a:prstGeom>
              <a:gradFill rotWithShape="1">
                <a:gsLst>
                  <a:gs pos="0">
                    <a:srgbClr val="FFCC00">
                      <a:alpha val="0"/>
                    </a:srgbClr>
                  </a:gs>
                  <a:gs pos="100000">
                    <a:srgbClr val="FFEDA6"/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eaVert"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algn="r" rtl="1" eaLnBrk="1" hangingPunct="1"/>
                <a:endParaRPr lang="vi-VN" altLang="en-US" sz="1800">
                  <a:cs typeface="Arial" panose="020B0604020202020204" pitchFamily="34" charset="0"/>
                </a:endParaRPr>
              </a:p>
            </p:txBody>
          </p:sp>
          <p:sp>
            <p:nvSpPr>
              <p:cNvPr id="22" name="Oval 18"/>
              <p:cNvSpPr>
                <a:spLocks noChangeArrowheads="1"/>
              </p:cNvSpPr>
              <p:nvPr/>
            </p:nvSpPr>
            <p:spPr bwMode="gray">
              <a:xfrm>
                <a:off x="2799" y="3131"/>
                <a:ext cx="1356" cy="666"/>
              </a:xfrm>
              <a:prstGeom prst="ellipse">
                <a:avLst/>
              </a:prstGeom>
              <a:gradFill rotWithShape="1">
                <a:gsLst>
                  <a:gs pos="0">
                    <a:srgbClr val="CAA200"/>
                  </a:gs>
                  <a:gs pos="100000">
                    <a:srgbClr val="FFCC00">
                      <a:alpha val="48000"/>
                    </a:srgbClr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eaVert"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algn="r" rtl="1" eaLnBrk="1" hangingPunct="1"/>
                <a:endParaRPr lang="vi-VN" altLang="en-US" sz="1800">
                  <a:cs typeface="Arial" panose="020B0604020202020204" pitchFamily="34" charset="0"/>
                </a:endParaRPr>
              </a:p>
            </p:txBody>
          </p:sp>
          <p:sp>
            <p:nvSpPr>
              <p:cNvPr id="23" name="Oval 19"/>
              <p:cNvSpPr>
                <a:spLocks noChangeArrowheads="1"/>
              </p:cNvSpPr>
              <p:nvPr/>
            </p:nvSpPr>
            <p:spPr bwMode="gray">
              <a:xfrm>
                <a:off x="2870" y="3146"/>
                <a:ext cx="1194" cy="539"/>
              </a:xfrm>
              <a:prstGeom prst="ellipse">
                <a:avLst/>
              </a:prstGeom>
              <a:gradFill rotWithShape="1">
                <a:gsLst>
                  <a:gs pos="0">
                    <a:srgbClr val="FFFFFF"/>
                  </a:gs>
                  <a:gs pos="100000">
                    <a:srgbClr val="FFCC00">
                      <a:alpha val="37999"/>
                    </a:srgbClr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eaVert"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algn="r" rtl="1" eaLnBrk="1" hangingPunct="1"/>
                <a:endParaRPr lang="vi-VN" altLang="en-US" sz="1800"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15" name="Group 19"/>
            <p:cNvGrpSpPr>
              <a:grpSpLocks/>
            </p:cNvGrpSpPr>
            <p:nvPr/>
          </p:nvGrpSpPr>
          <p:grpSpPr bwMode="auto">
            <a:xfrm>
              <a:off x="2382" y="3214"/>
              <a:ext cx="440" cy="640"/>
              <a:chOff x="2393" y="3214"/>
              <a:chExt cx="440" cy="640"/>
            </a:xfrm>
          </p:grpSpPr>
          <p:grpSp>
            <p:nvGrpSpPr>
              <p:cNvPr id="16" name="Group 20"/>
              <p:cNvGrpSpPr>
                <a:grpSpLocks/>
              </p:cNvGrpSpPr>
              <p:nvPr/>
            </p:nvGrpSpPr>
            <p:grpSpPr bwMode="auto">
              <a:xfrm>
                <a:off x="2592" y="3214"/>
                <a:ext cx="241" cy="640"/>
                <a:chOff x="1178" y="1328"/>
                <a:chExt cx="241" cy="640"/>
              </a:xfrm>
            </p:grpSpPr>
            <p:sp>
              <p:nvSpPr>
                <p:cNvPr id="18" name="Text Box 21"/>
                <p:cNvSpPr txBox="1">
                  <a:spLocks noChangeArrowheads="1"/>
                </p:cNvSpPr>
                <p:nvPr/>
              </p:nvSpPr>
              <p:spPr bwMode="auto">
                <a:xfrm>
                  <a:off x="1182" y="1328"/>
                  <a:ext cx="237" cy="64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r>
                    <a:rPr lang="en-US" altLang="en-US" sz="3000" b="1">
                      <a:solidFill>
                        <a:srgbClr val="339933"/>
                      </a:solidFill>
                    </a:rPr>
                    <a:t>5</a:t>
                  </a:r>
                </a:p>
                <a:p>
                  <a:pPr eaLnBrk="1" hangingPunct="1"/>
                  <a:r>
                    <a:rPr lang="en-US" altLang="en-US" sz="3000" b="1">
                      <a:solidFill>
                        <a:srgbClr val="339933"/>
                      </a:solidFill>
                    </a:rPr>
                    <a:t>8</a:t>
                  </a:r>
                </a:p>
              </p:txBody>
            </p:sp>
            <p:sp>
              <p:nvSpPr>
                <p:cNvPr id="19" name="Line 22"/>
                <p:cNvSpPr>
                  <a:spLocks noChangeShapeType="1"/>
                </p:cNvSpPr>
                <p:nvPr/>
              </p:nvSpPr>
              <p:spPr bwMode="auto">
                <a:xfrm>
                  <a:off x="1178" y="1643"/>
                  <a:ext cx="240" cy="0"/>
                </a:xfrm>
                <a:prstGeom prst="line">
                  <a:avLst/>
                </a:prstGeom>
                <a:noFill/>
                <a:ln w="19050">
                  <a:solidFill>
                    <a:srgbClr val="339933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</p:grpSp>
          <p:sp>
            <p:nvSpPr>
              <p:cNvPr id="17" name="Text Box 23"/>
              <p:cNvSpPr txBox="1">
                <a:spLocks noChangeArrowheads="1"/>
              </p:cNvSpPr>
              <p:nvPr/>
            </p:nvSpPr>
            <p:spPr bwMode="auto">
              <a:xfrm>
                <a:off x="2393" y="3343"/>
                <a:ext cx="237" cy="34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algn="l" eaLnBrk="1" hangingPunct="1"/>
                <a:r>
                  <a:rPr lang="en-US" altLang="en-US" sz="3000" b="1">
                    <a:solidFill>
                      <a:srgbClr val="339933"/>
                    </a:solidFill>
                  </a:rPr>
                  <a:t>2</a:t>
                </a:r>
              </a:p>
            </p:txBody>
          </p:sp>
        </p:grpSp>
      </p:grpSp>
      <p:sp>
        <p:nvSpPr>
          <p:cNvPr id="24" name="AutoShape 24"/>
          <p:cNvSpPr>
            <a:spLocks/>
          </p:cNvSpPr>
          <p:nvPr/>
        </p:nvSpPr>
        <p:spPr bwMode="auto">
          <a:xfrm rot="16200000">
            <a:off x="6492081" y="1672431"/>
            <a:ext cx="287338" cy="5181600"/>
          </a:xfrm>
          <a:prstGeom prst="leftBrace">
            <a:avLst>
              <a:gd name="adj1" fmla="val 150276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vi-VN" altLang="en-US" sz="2600" b="1">
              <a:solidFill>
                <a:srgbClr val="990000"/>
              </a:solidFill>
            </a:endParaRPr>
          </a:p>
        </p:txBody>
      </p:sp>
      <p:sp>
        <p:nvSpPr>
          <p:cNvPr id="25" name="Line 25"/>
          <p:cNvSpPr>
            <a:spLocks noChangeShapeType="1"/>
          </p:cNvSpPr>
          <p:nvPr/>
        </p:nvSpPr>
        <p:spPr bwMode="auto">
          <a:xfrm flipV="1">
            <a:off x="5873750" y="2516187"/>
            <a:ext cx="1520825" cy="15224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6" name="Line 26"/>
          <p:cNvSpPr>
            <a:spLocks noChangeShapeType="1"/>
          </p:cNvSpPr>
          <p:nvPr/>
        </p:nvSpPr>
        <p:spPr bwMode="auto">
          <a:xfrm>
            <a:off x="5884863" y="2516187"/>
            <a:ext cx="1516062" cy="15176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7" name="Line 27"/>
          <p:cNvSpPr>
            <a:spLocks noChangeShapeType="1"/>
          </p:cNvSpPr>
          <p:nvPr/>
        </p:nvSpPr>
        <p:spPr bwMode="auto">
          <a:xfrm>
            <a:off x="6638925" y="2513012"/>
            <a:ext cx="0" cy="15224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8" name="Line 28"/>
          <p:cNvSpPr>
            <a:spLocks noChangeShapeType="1"/>
          </p:cNvSpPr>
          <p:nvPr/>
        </p:nvSpPr>
        <p:spPr bwMode="auto">
          <a:xfrm flipV="1">
            <a:off x="4040188" y="2517775"/>
            <a:ext cx="1520825" cy="152241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9" name="Line 29"/>
          <p:cNvSpPr>
            <a:spLocks noChangeShapeType="1"/>
          </p:cNvSpPr>
          <p:nvPr/>
        </p:nvSpPr>
        <p:spPr bwMode="auto">
          <a:xfrm>
            <a:off x="4038600" y="2517775"/>
            <a:ext cx="1516063" cy="15176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30" name="Line 30"/>
          <p:cNvSpPr>
            <a:spLocks noChangeShapeType="1"/>
          </p:cNvSpPr>
          <p:nvPr/>
        </p:nvSpPr>
        <p:spPr bwMode="auto">
          <a:xfrm>
            <a:off x="4799013" y="2514600"/>
            <a:ext cx="0" cy="152241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31" name="Line 31"/>
          <p:cNvSpPr>
            <a:spLocks noChangeShapeType="1"/>
          </p:cNvSpPr>
          <p:nvPr/>
        </p:nvSpPr>
        <p:spPr bwMode="auto">
          <a:xfrm>
            <a:off x="4038600" y="3281362"/>
            <a:ext cx="1524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32" name="Line 32"/>
          <p:cNvSpPr>
            <a:spLocks noChangeShapeType="1"/>
          </p:cNvSpPr>
          <p:nvPr/>
        </p:nvSpPr>
        <p:spPr bwMode="auto">
          <a:xfrm>
            <a:off x="5867400" y="3275012"/>
            <a:ext cx="151765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33" name="AutoShape 33"/>
          <p:cNvSpPr>
            <a:spLocks/>
          </p:cNvSpPr>
          <p:nvPr/>
        </p:nvSpPr>
        <p:spPr bwMode="auto">
          <a:xfrm rot="5400000" flipV="1">
            <a:off x="6492081" y="-259556"/>
            <a:ext cx="287337" cy="5181600"/>
          </a:xfrm>
          <a:prstGeom prst="leftBrace">
            <a:avLst>
              <a:gd name="adj1" fmla="val 150277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vi-VN" altLang="en-US" sz="2600" b="1">
              <a:solidFill>
                <a:srgbClr val="990000"/>
              </a:solidFill>
            </a:endParaRPr>
          </a:p>
        </p:txBody>
      </p:sp>
      <p:grpSp>
        <p:nvGrpSpPr>
          <p:cNvPr id="34" name="Group 34"/>
          <p:cNvGrpSpPr>
            <a:grpSpLocks/>
          </p:cNvGrpSpPr>
          <p:nvPr/>
        </p:nvGrpSpPr>
        <p:grpSpPr bwMode="auto">
          <a:xfrm>
            <a:off x="6102350" y="1103312"/>
            <a:ext cx="1066800" cy="1082675"/>
            <a:chOff x="1680" y="3072"/>
            <a:chExt cx="672" cy="682"/>
          </a:xfrm>
        </p:grpSpPr>
        <p:grpSp>
          <p:nvGrpSpPr>
            <p:cNvPr id="35" name="Group 35"/>
            <p:cNvGrpSpPr>
              <a:grpSpLocks/>
            </p:cNvGrpSpPr>
            <p:nvPr/>
          </p:nvGrpSpPr>
          <p:grpSpPr bwMode="auto">
            <a:xfrm>
              <a:off x="1680" y="3072"/>
              <a:ext cx="672" cy="682"/>
              <a:chOff x="2765" y="3120"/>
              <a:chExt cx="1461" cy="730"/>
            </a:xfrm>
          </p:grpSpPr>
          <p:sp>
            <p:nvSpPr>
              <p:cNvPr id="39" name="Oval 16"/>
              <p:cNvSpPr>
                <a:spLocks noChangeArrowheads="1"/>
              </p:cNvSpPr>
              <p:nvPr/>
            </p:nvSpPr>
            <p:spPr bwMode="gray">
              <a:xfrm>
                <a:off x="2765" y="3120"/>
                <a:ext cx="1461" cy="730"/>
              </a:xfrm>
              <a:prstGeom prst="ellipse">
                <a:avLst/>
              </a:prstGeom>
              <a:gradFill rotWithShape="1">
                <a:gsLst>
                  <a:gs pos="0">
                    <a:srgbClr val="765E00"/>
                  </a:gs>
                  <a:gs pos="100000">
                    <a:srgbClr val="FFCC00"/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eaVert"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algn="r" rtl="1" eaLnBrk="1" hangingPunct="1"/>
                <a:endParaRPr lang="vi-VN" altLang="en-US" sz="1800">
                  <a:cs typeface="Arial" panose="020B0604020202020204" pitchFamily="34" charset="0"/>
                </a:endParaRPr>
              </a:p>
            </p:txBody>
          </p:sp>
          <p:sp>
            <p:nvSpPr>
              <p:cNvPr id="40" name="Oval 17"/>
              <p:cNvSpPr>
                <a:spLocks noChangeArrowheads="1"/>
              </p:cNvSpPr>
              <p:nvPr/>
            </p:nvSpPr>
            <p:spPr bwMode="gray">
              <a:xfrm>
                <a:off x="2784" y="3124"/>
                <a:ext cx="1425" cy="712"/>
              </a:xfrm>
              <a:prstGeom prst="ellipse">
                <a:avLst/>
              </a:prstGeom>
              <a:gradFill rotWithShape="1">
                <a:gsLst>
                  <a:gs pos="0">
                    <a:srgbClr val="FFCC00">
                      <a:alpha val="0"/>
                    </a:srgbClr>
                  </a:gs>
                  <a:gs pos="100000">
                    <a:srgbClr val="FFEDA6"/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eaVert"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algn="r" rtl="1" eaLnBrk="1" hangingPunct="1"/>
                <a:endParaRPr lang="vi-VN" altLang="en-US" sz="1800">
                  <a:cs typeface="Arial" panose="020B0604020202020204" pitchFamily="34" charset="0"/>
                </a:endParaRPr>
              </a:p>
            </p:txBody>
          </p:sp>
          <p:sp>
            <p:nvSpPr>
              <p:cNvPr id="41" name="Oval 18"/>
              <p:cNvSpPr>
                <a:spLocks noChangeArrowheads="1"/>
              </p:cNvSpPr>
              <p:nvPr/>
            </p:nvSpPr>
            <p:spPr bwMode="gray">
              <a:xfrm>
                <a:off x="2799" y="3131"/>
                <a:ext cx="1356" cy="666"/>
              </a:xfrm>
              <a:prstGeom prst="ellipse">
                <a:avLst/>
              </a:prstGeom>
              <a:gradFill rotWithShape="1">
                <a:gsLst>
                  <a:gs pos="0">
                    <a:srgbClr val="CAA200"/>
                  </a:gs>
                  <a:gs pos="100000">
                    <a:srgbClr val="FFCC00">
                      <a:alpha val="48000"/>
                    </a:srgbClr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eaVert"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algn="r" rtl="1" eaLnBrk="1" hangingPunct="1"/>
                <a:endParaRPr lang="vi-VN" altLang="en-US" sz="1800">
                  <a:cs typeface="Arial" panose="020B0604020202020204" pitchFamily="34" charset="0"/>
                </a:endParaRPr>
              </a:p>
            </p:txBody>
          </p:sp>
          <p:sp>
            <p:nvSpPr>
              <p:cNvPr id="42" name="Oval 19"/>
              <p:cNvSpPr>
                <a:spLocks noChangeArrowheads="1"/>
              </p:cNvSpPr>
              <p:nvPr/>
            </p:nvSpPr>
            <p:spPr bwMode="gray">
              <a:xfrm>
                <a:off x="2870" y="3146"/>
                <a:ext cx="1194" cy="539"/>
              </a:xfrm>
              <a:prstGeom prst="ellipse">
                <a:avLst/>
              </a:prstGeom>
              <a:gradFill rotWithShape="1">
                <a:gsLst>
                  <a:gs pos="0">
                    <a:srgbClr val="FFFFFF"/>
                  </a:gs>
                  <a:gs pos="100000">
                    <a:srgbClr val="FFCC00">
                      <a:alpha val="37999"/>
                    </a:srgbClr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eaVert"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algn="r" rtl="1" eaLnBrk="1" hangingPunct="1"/>
                <a:endParaRPr lang="vi-VN" altLang="en-US" sz="1800"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36" name="Group 40"/>
            <p:cNvGrpSpPr>
              <a:grpSpLocks/>
            </p:cNvGrpSpPr>
            <p:nvPr/>
          </p:nvGrpSpPr>
          <p:grpSpPr bwMode="auto">
            <a:xfrm>
              <a:off x="1845" y="3103"/>
              <a:ext cx="359" cy="640"/>
              <a:chOff x="1006" y="1249"/>
              <a:chExt cx="359" cy="640"/>
            </a:xfrm>
          </p:grpSpPr>
          <p:sp>
            <p:nvSpPr>
              <p:cNvPr id="37" name="Text Box 41"/>
              <p:cNvSpPr txBox="1">
                <a:spLocks noChangeArrowheads="1"/>
              </p:cNvSpPr>
              <p:nvPr/>
            </p:nvSpPr>
            <p:spPr bwMode="auto">
              <a:xfrm>
                <a:off x="1006" y="1249"/>
                <a:ext cx="359" cy="64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r>
                  <a:rPr lang="en-US" altLang="en-US" sz="3000" b="1" dirty="0">
                    <a:solidFill>
                      <a:srgbClr val="0000FF"/>
                    </a:solidFill>
                  </a:rPr>
                  <a:t>21</a:t>
                </a:r>
              </a:p>
              <a:p>
                <a:pPr eaLnBrk="1" hangingPunct="1"/>
                <a:r>
                  <a:rPr lang="en-US" altLang="en-US" sz="3000" b="1" dirty="0">
                    <a:solidFill>
                      <a:srgbClr val="0000FF"/>
                    </a:solidFill>
                  </a:rPr>
                  <a:t> 8</a:t>
                </a:r>
              </a:p>
            </p:txBody>
          </p:sp>
          <p:sp>
            <p:nvSpPr>
              <p:cNvPr id="38" name="Line 42"/>
              <p:cNvSpPr>
                <a:spLocks noChangeShapeType="1"/>
              </p:cNvSpPr>
              <p:nvPr/>
            </p:nvSpPr>
            <p:spPr bwMode="auto">
              <a:xfrm>
                <a:off x="1023" y="1558"/>
                <a:ext cx="336" cy="0"/>
              </a:xfrm>
              <a:prstGeom prst="line">
                <a:avLst/>
              </a:prstGeom>
              <a:noFill/>
              <a:ln w="1905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</p:grpSp>
      </p:grpSp>
      <p:grpSp>
        <p:nvGrpSpPr>
          <p:cNvPr id="43" name="Group 43"/>
          <p:cNvGrpSpPr>
            <a:grpSpLocks/>
          </p:cNvGrpSpPr>
          <p:nvPr/>
        </p:nvGrpSpPr>
        <p:grpSpPr bwMode="auto">
          <a:xfrm>
            <a:off x="1295400" y="2398712"/>
            <a:ext cx="2057400" cy="1371600"/>
            <a:chOff x="432" y="1920"/>
            <a:chExt cx="1296" cy="864"/>
          </a:xfrm>
        </p:grpSpPr>
        <p:sp>
          <p:nvSpPr>
            <p:cNvPr id="44" name="Rectangle 43"/>
            <p:cNvSpPr>
              <a:spLocks noChangeArrowheads="1"/>
            </p:cNvSpPr>
            <p:nvPr/>
          </p:nvSpPr>
          <p:spPr bwMode="auto">
            <a:xfrm>
              <a:off x="432" y="1920"/>
              <a:ext cx="1296" cy="864"/>
            </a:xfrm>
            <a:prstGeom prst="rect">
              <a:avLst/>
            </a:prstGeom>
            <a:gradFill rotWithShape="1">
              <a:gsLst>
                <a:gs pos="0">
                  <a:srgbClr val="FFFF99"/>
                </a:gs>
                <a:gs pos="100000">
                  <a:srgbClr val="FFFF00"/>
                </a:gs>
              </a:gsLst>
              <a:lin ang="0" scaled="1"/>
            </a:gradFill>
            <a:ln w="38100" algn="ctr">
              <a:solidFill>
                <a:srgbClr val="FFFFFF"/>
              </a:solidFill>
              <a:miter lim="800000"/>
              <a:headEnd/>
              <a:tailEnd/>
            </a:ln>
            <a:effectLst>
              <a:outerShdw dist="20000" dir="5400000" rotWithShape="0">
                <a:srgbClr val="000000">
                  <a:alpha val="37999"/>
                </a:srgbClr>
              </a:outerShdw>
            </a:effectLst>
          </p:spPr>
          <p:txBody>
            <a:bodyPr wrap="none"/>
            <a:lstStyle/>
            <a:p>
              <a:pPr marL="457200" indent="-457200" algn="l">
                <a:spcBef>
                  <a:spcPct val="50000"/>
                </a:spcBef>
                <a:defRPr/>
              </a:pPr>
              <a:endParaRPr lang="vi-VN" b="1">
                <a:solidFill>
                  <a:srgbClr val="0000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/>
              </a:endParaRPr>
            </a:p>
          </p:txBody>
        </p:sp>
        <p:grpSp>
          <p:nvGrpSpPr>
            <p:cNvPr id="45" name="Group 45"/>
            <p:cNvGrpSpPr>
              <a:grpSpLocks/>
            </p:cNvGrpSpPr>
            <p:nvPr/>
          </p:nvGrpSpPr>
          <p:grpSpPr bwMode="auto">
            <a:xfrm>
              <a:off x="502" y="2025"/>
              <a:ext cx="440" cy="640"/>
              <a:chOff x="2393" y="3214"/>
              <a:chExt cx="440" cy="640"/>
            </a:xfrm>
          </p:grpSpPr>
          <p:grpSp>
            <p:nvGrpSpPr>
              <p:cNvPr id="50" name="Group 46"/>
              <p:cNvGrpSpPr>
                <a:grpSpLocks/>
              </p:cNvGrpSpPr>
              <p:nvPr/>
            </p:nvGrpSpPr>
            <p:grpSpPr bwMode="auto">
              <a:xfrm>
                <a:off x="2592" y="3214"/>
                <a:ext cx="241" cy="640"/>
                <a:chOff x="1178" y="1328"/>
                <a:chExt cx="241" cy="640"/>
              </a:xfrm>
            </p:grpSpPr>
            <p:sp>
              <p:nvSpPr>
                <p:cNvPr id="52" name="Text Box 47"/>
                <p:cNvSpPr txBox="1">
                  <a:spLocks noChangeArrowheads="1"/>
                </p:cNvSpPr>
                <p:nvPr/>
              </p:nvSpPr>
              <p:spPr bwMode="auto">
                <a:xfrm>
                  <a:off x="1182" y="1328"/>
                  <a:ext cx="237" cy="64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r>
                    <a:rPr lang="en-US" altLang="en-US" sz="3000" b="1">
                      <a:solidFill>
                        <a:srgbClr val="339933"/>
                      </a:solidFill>
                    </a:rPr>
                    <a:t>5</a:t>
                  </a:r>
                </a:p>
                <a:p>
                  <a:pPr eaLnBrk="1" hangingPunct="1"/>
                  <a:r>
                    <a:rPr lang="en-US" altLang="en-US" sz="3000" b="1">
                      <a:solidFill>
                        <a:srgbClr val="339933"/>
                      </a:solidFill>
                    </a:rPr>
                    <a:t>8</a:t>
                  </a:r>
                </a:p>
              </p:txBody>
            </p:sp>
            <p:sp>
              <p:nvSpPr>
                <p:cNvPr id="53" name="Line 48"/>
                <p:cNvSpPr>
                  <a:spLocks noChangeShapeType="1"/>
                </p:cNvSpPr>
                <p:nvPr/>
              </p:nvSpPr>
              <p:spPr bwMode="auto">
                <a:xfrm>
                  <a:off x="1178" y="1643"/>
                  <a:ext cx="240" cy="0"/>
                </a:xfrm>
                <a:prstGeom prst="line">
                  <a:avLst/>
                </a:prstGeom>
                <a:noFill/>
                <a:ln w="19050">
                  <a:solidFill>
                    <a:srgbClr val="339933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</p:grpSp>
          <p:sp>
            <p:nvSpPr>
              <p:cNvPr id="51" name="Text Box 49"/>
              <p:cNvSpPr txBox="1">
                <a:spLocks noChangeArrowheads="1"/>
              </p:cNvSpPr>
              <p:nvPr/>
            </p:nvSpPr>
            <p:spPr bwMode="auto">
              <a:xfrm>
                <a:off x="2393" y="3343"/>
                <a:ext cx="237" cy="34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algn="l" eaLnBrk="1" hangingPunct="1"/>
                <a:r>
                  <a:rPr lang="en-US" altLang="en-US" sz="3000" b="1">
                    <a:solidFill>
                      <a:srgbClr val="339933"/>
                    </a:solidFill>
                  </a:rPr>
                  <a:t>2</a:t>
                </a:r>
              </a:p>
            </p:txBody>
          </p:sp>
        </p:grpSp>
        <p:sp>
          <p:nvSpPr>
            <p:cNvPr id="46" name="Text Box 50"/>
            <p:cNvSpPr txBox="1">
              <a:spLocks noChangeArrowheads="1"/>
            </p:cNvSpPr>
            <p:nvPr/>
          </p:nvSpPr>
          <p:spPr bwMode="auto">
            <a:xfrm>
              <a:off x="986" y="2158"/>
              <a:ext cx="237" cy="3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l" eaLnBrk="1" hangingPunct="1"/>
              <a:r>
                <a:rPr lang="en-US" altLang="en-US" sz="2600" b="1">
                  <a:solidFill>
                    <a:srgbClr val="339933"/>
                  </a:solidFill>
                </a:rPr>
                <a:t>=</a:t>
              </a:r>
            </a:p>
          </p:txBody>
        </p:sp>
        <p:grpSp>
          <p:nvGrpSpPr>
            <p:cNvPr id="47" name="Group 51"/>
            <p:cNvGrpSpPr>
              <a:grpSpLocks/>
            </p:cNvGrpSpPr>
            <p:nvPr/>
          </p:nvGrpSpPr>
          <p:grpSpPr bwMode="auto">
            <a:xfrm>
              <a:off x="1220" y="2028"/>
              <a:ext cx="359" cy="640"/>
              <a:chOff x="1006" y="1249"/>
              <a:chExt cx="359" cy="640"/>
            </a:xfrm>
          </p:grpSpPr>
          <p:sp>
            <p:nvSpPr>
              <p:cNvPr id="48" name="Text Box 52"/>
              <p:cNvSpPr txBox="1">
                <a:spLocks noChangeArrowheads="1"/>
              </p:cNvSpPr>
              <p:nvPr/>
            </p:nvSpPr>
            <p:spPr bwMode="auto">
              <a:xfrm>
                <a:off x="1006" y="1249"/>
                <a:ext cx="359" cy="64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r>
                  <a:rPr lang="en-US" altLang="en-US" sz="3000" b="1" dirty="0">
                    <a:solidFill>
                      <a:srgbClr val="0000FF"/>
                    </a:solidFill>
                  </a:rPr>
                  <a:t>21</a:t>
                </a:r>
              </a:p>
              <a:p>
                <a:pPr eaLnBrk="1" hangingPunct="1"/>
                <a:r>
                  <a:rPr lang="en-US" altLang="en-US" sz="3000" b="1" dirty="0">
                    <a:solidFill>
                      <a:srgbClr val="0000FF"/>
                    </a:solidFill>
                  </a:rPr>
                  <a:t> 8</a:t>
                </a:r>
              </a:p>
            </p:txBody>
          </p:sp>
          <p:sp>
            <p:nvSpPr>
              <p:cNvPr id="49" name="Line 53"/>
              <p:cNvSpPr>
                <a:spLocks noChangeShapeType="1"/>
              </p:cNvSpPr>
              <p:nvPr/>
            </p:nvSpPr>
            <p:spPr bwMode="auto">
              <a:xfrm>
                <a:off x="1023" y="1558"/>
                <a:ext cx="336" cy="0"/>
              </a:xfrm>
              <a:prstGeom prst="line">
                <a:avLst/>
              </a:prstGeom>
              <a:noFill/>
              <a:ln w="1905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</p:grpSp>
      </p:grpSp>
      <p:sp>
        <p:nvSpPr>
          <p:cNvPr id="54" name="Text Box 54"/>
          <p:cNvSpPr txBox="1">
            <a:spLocks noChangeArrowheads="1"/>
          </p:cNvSpPr>
          <p:nvPr/>
        </p:nvSpPr>
        <p:spPr bwMode="auto">
          <a:xfrm>
            <a:off x="685800" y="1295400"/>
            <a:ext cx="2287588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571500" indent="-5715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l" eaLnBrk="1" hangingPunct="1">
              <a:buFont typeface="Wingdings" panose="05000000000000000000" pitchFamily="2" charset="2"/>
              <a:buChar char="v"/>
            </a:pPr>
            <a:r>
              <a:rPr lang="en-US" altLang="en-US" sz="3600" b="1">
                <a:solidFill>
                  <a:srgbClr val="FF0000"/>
                </a:solidFill>
              </a:rPr>
              <a:t>Cách 1:</a:t>
            </a:r>
          </a:p>
        </p:txBody>
      </p:sp>
    </p:spTree>
    <p:extLst>
      <p:ext uri="{BB962C8B-B14F-4D97-AF65-F5344CB8AC3E}">
        <p14:creationId xmlns:p14="http://schemas.microsoft.com/office/powerpoint/2010/main" val="2383360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9" dur="2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1143000" y="682625"/>
            <a:ext cx="2287588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571500" indent="-5715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l" eaLnBrk="1" hangingPunct="1">
              <a:buFont typeface="Wingdings" panose="05000000000000000000" pitchFamily="2" charset="2"/>
              <a:buChar char="v"/>
            </a:pPr>
            <a:r>
              <a:rPr lang="en-US" altLang="en-US" sz="3600" b="1" dirty="0" err="1">
                <a:solidFill>
                  <a:srgbClr val="FF0000"/>
                </a:solidFill>
              </a:rPr>
              <a:t>Cách</a:t>
            </a:r>
            <a:r>
              <a:rPr lang="en-US" altLang="en-US" sz="3600" b="1" dirty="0">
                <a:solidFill>
                  <a:srgbClr val="FF0000"/>
                </a:solidFill>
              </a:rPr>
              <a:t> 2:</a:t>
            </a:r>
          </a:p>
        </p:txBody>
      </p:sp>
      <p:grpSp>
        <p:nvGrpSpPr>
          <p:cNvPr id="7" name="Group 7"/>
          <p:cNvGrpSpPr>
            <a:grpSpLocks/>
          </p:cNvGrpSpPr>
          <p:nvPr/>
        </p:nvGrpSpPr>
        <p:grpSpPr bwMode="auto">
          <a:xfrm>
            <a:off x="3387725" y="1403350"/>
            <a:ext cx="4845050" cy="1074738"/>
            <a:chOff x="838" y="1881"/>
            <a:chExt cx="3052" cy="677"/>
          </a:xfrm>
          <a:solidFill>
            <a:schemeClr val="bg1"/>
          </a:solidFill>
        </p:grpSpPr>
        <p:grpSp>
          <p:nvGrpSpPr>
            <p:cNvPr id="8" name="Group 8"/>
            <p:cNvGrpSpPr>
              <a:grpSpLocks/>
            </p:cNvGrpSpPr>
            <p:nvPr/>
          </p:nvGrpSpPr>
          <p:grpSpPr bwMode="auto">
            <a:xfrm>
              <a:off x="838" y="1881"/>
              <a:ext cx="440" cy="640"/>
              <a:chOff x="2393" y="3214"/>
              <a:chExt cx="440" cy="640"/>
            </a:xfrm>
            <a:grpFill/>
          </p:grpSpPr>
          <p:grpSp>
            <p:nvGrpSpPr>
              <p:cNvPr id="23" name="Group 9"/>
              <p:cNvGrpSpPr>
                <a:grpSpLocks/>
              </p:cNvGrpSpPr>
              <p:nvPr/>
            </p:nvGrpSpPr>
            <p:grpSpPr bwMode="auto">
              <a:xfrm>
                <a:off x="2592" y="3214"/>
                <a:ext cx="241" cy="640"/>
                <a:chOff x="1178" y="1328"/>
                <a:chExt cx="241" cy="640"/>
              </a:xfrm>
              <a:grpFill/>
            </p:grpSpPr>
            <p:sp>
              <p:nvSpPr>
                <p:cNvPr id="25" name="Text Box 10"/>
                <p:cNvSpPr txBox="1">
                  <a:spLocks noChangeArrowheads="1"/>
                </p:cNvSpPr>
                <p:nvPr/>
              </p:nvSpPr>
              <p:spPr bwMode="auto">
                <a:xfrm>
                  <a:off x="1182" y="1328"/>
                  <a:ext cx="237" cy="640"/>
                </a:xfrm>
                <a:prstGeom prst="rect">
                  <a:avLst/>
                </a:pr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r>
                    <a:rPr lang="en-US" altLang="en-US" sz="3000" b="1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</a:rPr>
                    <a:t>5</a:t>
                  </a:r>
                </a:p>
                <a:p>
                  <a:pPr eaLnBrk="1" hangingPunct="1"/>
                  <a:r>
                    <a:rPr lang="en-US" altLang="en-US" sz="3000" b="1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</a:rPr>
                    <a:t>8</a:t>
                  </a:r>
                </a:p>
              </p:txBody>
            </p:sp>
            <p:sp>
              <p:nvSpPr>
                <p:cNvPr id="26" name="Line 11"/>
                <p:cNvSpPr>
                  <a:spLocks noChangeShapeType="1"/>
                </p:cNvSpPr>
                <p:nvPr/>
              </p:nvSpPr>
              <p:spPr bwMode="auto">
                <a:xfrm>
                  <a:off x="1178" y="1643"/>
                  <a:ext cx="240" cy="0"/>
                </a:xfrm>
                <a:prstGeom prst="line">
                  <a:avLst/>
                </a:prstGeom>
                <a:grpFill/>
                <a:ln w="19050">
                  <a:solidFill>
                    <a:srgbClr val="339933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>
                    <a:solidFill>
                      <a:schemeClr val="tx1">
                        <a:lumMod val="95000"/>
                        <a:lumOff val="5000"/>
                      </a:schemeClr>
                    </a:solidFill>
                  </a:endParaRPr>
                </a:p>
              </p:txBody>
            </p:sp>
          </p:grpSp>
          <p:sp>
            <p:nvSpPr>
              <p:cNvPr id="24" name="Text Box 12"/>
              <p:cNvSpPr txBox="1">
                <a:spLocks noChangeArrowheads="1"/>
              </p:cNvSpPr>
              <p:nvPr/>
            </p:nvSpPr>
            <p:spPr bwMode="auto">
              <a:xfrm>
                <a:off x="2393" y="3343"/>
                <a:ext cx="237" cy="349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algn="l" eaLnBrk="1" hangingPunct="1"/>
                <a:r>
                  <a:rPr lang="en-US" altLang="en-US" sz="3000" b="1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2</a:t>
                </a:r>
              </a:p>
            </p:txBody>
          </p:sp>
        </p:grpSp>
        <p:sp>
          <p:nvSpPr>
            <p:cNvPr id="9" name="Text Box 13"/>
            <p:cNvSpPr txBox="1">
              <a:spLocks noChangeArrowheads="1"/>
            </p:cNvSpPr>
            <p:nvPr/>
          </p:nvSpPr>
          <p:spPr bwMode="auto">
            <a:xfrm>
              <a:off x="1300" y="2036"/>
              <a:ext cx="237" cy="30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l" eaLnBrk="1" hangingPunct="1"/>
              <a:r>
                <a:rPr lang="en-US" altLang="en-US" sz="2600" b="1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=</a:t>
              </a:r>
            </a:p>
          </p:txBody>
        </p:sp>
        <p:grpSp>
          <p:nvGrpSpPr>
            <p:cNvPr id="10" name="Group 14"/>
            <p:cNvGrpSpPr>
              <a:grpSpLocks/>
            </p:cNvGrpSpPr>
            <p:nvPr/>
          </p:nvGrpSpPr>
          <p:grpSpPr bwMode="auto">
            <a:xfrm>
              <a:off x="3531" y="1917"/>
              <a:ext cx="359" cy="640"/>
              <a:chOff x="1006" y="1249"/>
              <a:chExt cx="359" cy="640"/>
            </a:xfrm>
            <a:grpFill/>
          </p:grpSpPr>
          <p:sp>
            <p:nvSpPr>
              <p:cNvPr id="21" name="Text Box 15"/>
              <p:cNvSpPr txBox="1">
                <a:spLocks noChangeArrowheads="1"/>
              </p:cNvSpPr>
              <p:nvPr/>
            </p:nvSpPr>
            <p:spPr bwMode="auto">
              <a:xfrm>
                <a:off x="1006" y="1249"/>
                <a:ext cx="359" cy="640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r>
                  <a:rPr lang="en-US" altLang="en-US" sz="3000" b="1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21</a:t>
                </a:r>
              </a:p>
              <a:p>
                <a:pPr eaLnBrk="1" hangingPunct="1"/>
                <a:r>
                  <a:rPr lang="en-US" altLang="en-US" sz="3000" b="1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 8</a:t>
                </a:r>
              </a:p>
            </p:txBody>
          </p:sp>
          <p:sp>
            <p:nvSpPr>
              <p:cNvPr id="22" name="Line 16"/>
              <p:cNvSpPr>
                <a:spLocks noChangeShapeType="1"/>
              </p:cNvSpPr>
              <p:nvPr/>
            </p:nvSpPr>
            <p:spPr bwMode="auto">
              <a:xfrm>
                <a:off x="1023" y="1558"/>
                <a:ext cx="336" cy="0"/>
              </a:xfrm>
              <a:prstGeom prst="line">
                <a:avLst/>
              </a:prstGeom>
              <a:grpFill/>
              <a:ln w="19050">
                <a:solidFill>
                  <a:schemeClr val="tx1">
                    <a:lumMod val="95000"/>
                    <a:lumOff val="5000"/>
                  </a:scheme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>
                  <a:solidFill>
                    <a:schemeClr val="tx1">
                      <a:lumMod val="95000"/>
                      <a:lumOff val="5000"/>
                    </a:schemeClr>
                  </a:solidFill>
                </a:endParaRPr>
              </a:p>
            </p:txBody>
          </p:sp>
        </p:grpSp>
        <p:grpSp>
          <p:nvGrpSpPr>
            <p:cNvPr id="11" name="Group 17"/>
            <p:cNvGrpSpPr>
              <a:grpSpLocks/>
            </p:cNvGrpSpPr>
            <p:nvPr/>
          </p:nvGrpSpPr>
          <p:grpSpPr bwMode="auto">
            <a:xfrm>
              <a:off x="1920" y="1892"/>
              <a:ext cx="241" cy="640"/>
              <a:chOff x="1178" y="1328"/>
              <a:chExt cx="241" cy="640"/>
            </a:xfrm>
            <a:grpFill/>
          </p:grpSpPr>
          <p:sp>
            <p:nvSpPr>
              <p:cNvPr id="19" name="Text Box 18"/>
              <p:cNvSpPr txBox="1">
                <a:spLocks noChangeArrowheads="1"/>
              </p:cNvSpPr>
              <p:nvPr/>
            </p:nvSpPr>
            <p:spPr bwMode="auto">
              <a:xfrm>
                <a:off x="1182" y="1328"/>
                <a:ext cx="237" cy="640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r>
                  <a:rPr lang="en-US" altLang="en-US" sz="3000" b="1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5</a:t>
                </a:r>
              </a:p>
              <a:p>
                <a:pPr eaLnBrk="1" hangingPunct="1"/>
                <a:r>
                  <a:rPr lang="en-US" altLang="en-US" sz="3000" b="1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8</a:t>
                </a:r>
              </a:p>
            </p:txBody>
          </p:sp>
          <p:sp>
            <p:nvSpPr>
              <p:cNvPr id="20" name="Line 19"/>
              <p:cNvSpPr>
                <a:spLocks noChangeShapeType="1"/>
              </p:cNvSpPr>
              <p:nvPr/>
            </p:nvSpPr>
            <p:spPr bwMode="auto">
              <a:xfrm>
                <a:off x="1178" y="1643"/>
                <a:ext cx="240" cy="0"/>
              </a:xfrm>
              <a:prstGeom prst="line">
                <a:avLst/>
              </a:prstGeom>
              <a:grpFill/>
              <a:ln w="19050">
                <a:solidFill>
                  <a:srgbClr val="339933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>
                  <a:solidFill>
                    <a:schemeClr val="tx1">
                      <a:lumMod val="95000"/>
                      <a:lumOff val="5000"/>
                    </a:schemeClr>
                  </a:solidFill>
                </a:endParaRPr>
              </a:p>
            </p:txBody>
          </p:sp>
        </p:grpSp>
        <p:sp>
          <p:nvSpPr>
            <p:cNvPr id="12" name="Text Box 20"/>
            <p:cNvSpPr txBox="1">
              <a:spLocks noChangeArrowheads="1"/>
            </p:cNvSpPr>
            <p:nvPr/>
          </p:nvSpPr>
          <p:spPr bwMode="auto">
            <a:xfrm>
              <a:off x="1522" y="2032"/>
              <a:ext cx="237" cy="349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l" eaLnBrk="1" hangingPunct="1"/>
              <a:r>
                <a:rPr lang="en-US" altLang="en-US" sz="3000" b="1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2</a:t>
              </a:r>
            </a:p>
          </p:txBody>
        </p:sp>
        <p:sp>
          <p:nvSpPr>
            <p:cNvPr id="13" name="Text Box 21"/>
            <p:cNvSpPr txBox="1">
              <a:spLocks noChangeArrowheads="1"/>
            </p:cNvSpPr>
            <p:nvPr/>
          </p:nvSpPr>
          <p:spPr bwMode="auto">
            <a:xfrm>
              <a:off x="1696" y="2029"/>
              <a:ext cx="237" cy="30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l" eaLnBrk="1" hangingPunct="1"/>
              <a:r>
                <a:rPr lang="en-US" altLang="en-US" sz="2600" b="1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+</a:t>
              </a:r>
            </a:p>
          </p:txBody>
        </p:sp>
        <p:sp>
          <p:nvSpPr>
            <p:cNvPr id="14" name="Text Box 22"/>
            <p:cNvSpPr txBox="1">
              <a:spLocks noChangeArrowheads="1"/>
            </p:cNvSpPr>
            <p:nvPr/>
          </p:nvSpPr>
          <p:spPr bwMode="auto">
            <a:xfrm>
              <a:off x="2149" y="2040"/>
              <a:ext cx="237" cy="30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l" eaLnBrk="1" hangingPunct="1"/>
              <a:r>
                <a:rPr lang="en-US" altLang="en-US" sz="2600" b="1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=</a:t>
              </a:r>
            </a:p>
          </p:txBody>
        </p:sp>
        <p:grpSp>
          <p:nvGrpSpPr>
            <p:cNvPr id="15" name="Group 23"/>
            <p:cNvGrpSpPr>
              <a:grpSpLocks/>
            </p:cNvGrpSpPr>
            <p:nvPr/>
          </p:nvGrpSpPr>
          <p:grpSpPr bwMode="auto">
            <a:xfrm>
              <a:off x="2357" y="1918"/>
              <a:ext cx="982" cy="640"/>
              <a:chOff x="2335" y="1918"/>
              <a:chExt cx="982" cy="640"/>
            </a:xfrm>
            <a:grpFill/>
          </p:grpSpPr>
          <p:sp>
            <p:nvSpPr>
              <p:cNvPr id="17" name="Text Box 24"/>
              <p:cNvSpPr txBox="1">
                <a:spLocks noChangeArrowheads="1"/>
              </p:cNvSpPr>
              <p:nvPr/>
            </p:nvSpPr>
            <p:spPr bwMode="auto">
              <a:xfrm>
                <a:off x="2335" y="1918"/>
                <a:ext cx="982" cy="640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r>
                  <a:rPr lang="en-US" altLang="en-US" sz="3000" b="1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2 x 8 + 5</a:t>
                </a:r>
              </a:p>
              <a:p>
                <a:pPr eaLnBrk="1" hangingPunct="1"/>
                <a:r>
                  <a:rPr lang="en-US" altLang="en-US" sz="3000" b="1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      8</a:t>
                </a:r>
              </a:p>
            </p:txBody>
          </p:sp>
          <p:sp>
            <p:nvSpPr>
              <p:cNvPr id="18" name="Line 25"/>
              <p:cNvSpPr>
                <a:spLocks noChangeShapeType="1"/>
              </p:cNvSpPr>
              <p:nvPr/>
            </p:nvSpPr>
            <p:spPr bwMode="auto">
              <a:xfrm>
                <a:off x="2356" y="2222"/>
                <a:ext cx="945" cy="0"/>
              </a:xfrm>
              <a:prstGeom prst="line">
                <a:avLst/>
              </a:prstGeom>
              <a:grpFill/>
              <a:ln w="19050">
                <a:solidFill>
                  <a:srgbClr val="339933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>
                  <a:solidFill>
                    <a:schemeClr val="tx1">
                      <a:lumMod val="95000"/>
                      <a:lumOff val="5000"/>
                    </a:schemeClr>
                  </a:solidFill>
                </a:endParaRPr>
              </a:p>
            </p:txBody>
          </p:sp>
        </p:grpSp>
        <p:sp>
          <p:nvSpPr>
            <p:cNvPr id="16" name="Text Box 26"/>
            <p:cNvSpPr txBox="1">
              <a:spLocks noChangeArrowheads="1"/>
            </p:cNvSpPr>
            <p:nvPr/>
          </p:nvSpPr>
          <p:spPr bwMode="auto">
            <a:xfrm>
              <a:off x="3323" y="2040"/>
              <a:ext cx="237" cy="30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l" eaLnBrk="1" hangingPunct="1"/>
              <a:r>
                <a:rPr lang="en-US" altLang="en-US" sz="2600" b="1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=</a:t>
              </a:r>
            </a:p>
          </p:txBody>
        </p:sp>
      </p:grpSp>
      <p:grpSp>
        <p:nvGrpSpPr>
          <p:cNvPr id="3" name="Group 2">
            <a:extLst>
              <a:ext uri="{FF2B5EF4-FFF2-40B4-BE49-F238E27FC236}">
                <a16:creationId xmlns="" xmlns:a16="http://schemas.microsoft.com/office/drawing/2014/main" id="{CAE4261F-B3DE-4401-B55A-D6FB54D7FC07}"/>
              </a:ext>
            </a:extLst>
          </p:cNvPr>
          <p:cNvGrpSpPr/>
          <p:nvPr/>
        </p:nvGrpSpPr>
        <p:grpSpPr>
          <a:xfrm>
            <a:off x="5006499" y="2654614"/>
            <a:ext cx="4191000" cy="1371600"/>
            <a:chOff x="5029200" y="2667000"/>
            <a:chExt cx="4191000" cy="1371600"/>
          </a:xfrm>
        </p:grpSpPr>
        <p:sp>
          <p:nvSpPr>
            <p:cNvPr id="28" name="Rectangle 27"/>
            <p:cNvSpPr>
              <a:spLocks noChangeArrowheads="1"/>
            </p:cNvSpPr>
            <p:nvPr/>
          </p:nvSpPr>
          <p:spPr bwMode="auto">
            <a:xfrm>
              <a:off x="5029200" y="2667000"/>
              <a:ext cx="4191000" cy="1371600"/>
            </a:xfrm>
            <a:prstGeom prst="rect">
              <a:avLst/>
            </a:prstGeom>
            <a:solidFill>
              <a:schemeClr val="bg1"/>
            </a:solidFill>
            <a:ln w="38100" algn="ctr">
              <a:solidFill>
                <a:srgbClr val="FFFFFF"/>
              </a:solidFill>
              <a:miter lim="800000"/>
              <a:headEnd/>
              <a:tailEnd/>
            </a:ln>
            <a:effectLst>
              <a:outerShdw dist="20000" dir="5400000" rotWithShape="0">
                <a:srgbClr val="000000">
                  <a:alpha val="37999"/>
                </a:srgbClr>
              </a:outerShdw>
            </a:effectLst>
          </p:spPr>
          <p:txBody>
            <a:bodyPr wrap="none"/>
            <a:lstStyle/>
            <a:p>
              <a:pPr marL="457200" indent="-457200" algn="l">
                <a:spcBef>
                  <a:spcPct val="50000"/>
                </a:spcBef>
                <a:defRPr/>
              </a:pPr>
              <a:endParaRPr lang="vi-VN" b="1">
                <a:solidFill>
                  <a:srgbClr val="1311D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/>
              </a:endParaRPr>
            </a:p>
          </p:txBody>
        </p:sp>
        <p:grpSp>
          <p:nvGrpSpPr>
            <p:cNvPr id="29" name="Group 29"/>
            <p:cNvGrpSpPr>
              <a:grpSpLocks/>
            </p:cNvGrpSpPr>
            <p:nvPr/>
          </p:nvGrpSpPr>
          <p:grpSpPr bwMode="auto">
            <a:xfrm>
              <a:off x="5445125" y="2851150"/>
              <a:ext cx="3500438" cy="1057275"/>
              <a:chOff x="1702" y="2900"/>
              <a:chExt cx="2205" cy="666"/>
            </a:xfrm>
            <a:solidFill>
              <a:schemeClr val="bg1"/>
            </a:solidFill>
          </p:grpSpPr>
          <p:grpSp>
            <p:nvGrpSpPr>
              <p:cNvPr id="30" name="Group 30"/>
              <p:cNvGrpSpPr>
                <a:grpSpLocks/>
              </p:cNvGrpSpPr>
              <p:nvPr/>
            </p:nvGrpSpPr>
            <p:grpSpPr bwMode="auto">
              <a:xfrm>
                <a:off x="1702" y="2900"/>
                <a:ext cx="440" cy="640"/>
                <a:chOff x="2393" y="3214"/>
                <a:chExt cx="440" cy="640"/>
              </a:xfrm>
              <a:grpFill/>
            </p:grpSpPr>
            <p:grpSp>
              <p:nvGrpSpPr>
                <p:cNvPr id="39" name="Group 31"/>
                <p:cNvGrpSpPr>
                  <a:grpSpLocks/>
                </p:cNvGrpSpPr>
                <p:nvPr/>
              </p:nvGrpSpPr>
              <p:grpSpPr bwMode="auto">
                <a:xfrm>
                  <a:off x="2592" y="3214"/>
                  <a:ext cx="241" cy="640"/>
                  <a:chOff x="1178" y="1328"/>
                  <a:chExt cx="241" cy="640"/>
                </a:xfrm>
                <a:grpFill/>
              </p:grpSpPr>
              <p:sp>
                <p:nvSpPr>
                  <p:cNvPr id="41" name="Text Box 32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1182" y="1328"/>
                    <a:ext cx="237" cy="640"/>
                  </a:xfrm>
                  <a:prstGeom prst="rect">
                    <a:avLst/>
                  </a:pr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>
                    <a:spAutoFit/>
                  </a:bodyPr>
                  <a:lstStyle>
                    <a:lvl1pPr eaLnBrk="0" hangingPunct="0"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 eaLnBrk="0" hangingPunct="0"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 eaLnBrk="0" hangingPunct="0"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 eaLnBrk="0" hangingPunct="0"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 eaLnBrk="0" hangingPunct="0"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 eaLnBrk="1" hangingPunct="1"/>
                    <a:r>
                      <a:rPr lang="en-US" altLang="en-US" sz="3000" b="1">
                        <a:solidFill>
                          <a:srgbClr val="1311D1"/>
                        </a:solidFill>
                      </a:rPr>
                      <a:t>5</a:t>
                    </a:r>
                  </a:p>
                  <a:p>
                    <a:pPr eaLnBrk="1" hangingPunct="1"/>
                    <a:r>
                      <a:rPr lang="en-US" altLang="en-US" sz="3000" b="1">
                        <a:solidFill>
                          <a:srgbClr val="1311D1"/>
                        </a:solidFill>
                      </a:rPr>
                      <a:t>8</a:t>
                    </a:r>
                  </a:p>
                </p:txBody>
              </p:sp>
              <p:sp>
                <p:nvSpPr>
                  <p:cNvPr id="42" name="Line 33"/>
                  <p:cNvSpPr>
                    <a:spLocks noChangeShapeType="1"/>
                  </p:cNvSpPr>
                  <p:nvPr/>
                </p:nvSpPr>
                <p:spPr bwMode="auto">
                  <a:xfrm>
                    <a:off x="1178" y="1643"/>
                    <a:ext cx="240" cy="0"/>
                  </a:xfrm>
                  <a:prstGeom prst="line">
                    <a:avLst/>
                  </a:prstGeom>
                  <a:grpFill/>
                  <a:ln w="19050">
                    <a:solidFill>
                      <a:srgbClr val="1311D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GB">
                      <a:solidFill>
                        <a:srgbClr val="1311D1"/>
                      </a:solidFill>
                    </a:endParaRPr>
                  </a:p>
                </p:txBody>
              </p:sp>
            </p:grpSp>
            <p:sp>
              <p:nvSpPr>
                <p:cNvPr id="40" name="Text Box 34"/>
                <p:cNvSpPr txBox="1">
                  <a:spLocks noChangeArrowheads="1"/>
                </p:cNvSpPr>
                <p:nvPr/>
              </p:nvSpPr>
              <p:spPr bwMode="auto">
                <a:xfrm>
                  <a:off x="2393" y="3343"/>
                  <a:ext cx="237" cy="349"/>
                </a:xfrm>
                <a:prstGeom prst="rect">
                  <a:avLst/>
                </a:pr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algn="l" eaLnBrk="1" hangingPunct="1"/>
                  <a:r>
                    <a:rPr lang="en-US" altLang="en-US" sz="3000" b="1">
                      <a:solidFill>
                        <a:srgbClr val="1311D1"/>
                      </a:solidFill>
                    </a:rPr>
                    <a:t>2</a:t>
                  </a:r>
                </a:p>
              </p:txBody>
            </p:sp>
          </p:grpSp>
          <p:sp>
            <p:nvSpPr>
              <p:cNvPr id="31" name="Text Box 35"/>
              <p:cNvSpPr txBox="1">
                <a:spLocks noChangeArrowheads="1"/>
              </p:cNvSpPr>
              <p:nvPr/>
            </p:nvSpPr>
            <p:spPr bwMode="auto">
              <a:xfrm>
                <a:off x="2164" y="3055"/>
                <a:ext cx="237" cy="308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algn="l" eaLnBrk="1" hangingPunct="1"/>
                <a:r>
                  <a:rPr lang="en-US" altLang="en-US" sz="2600" b="1">
                    <a:solidFill>
                      <a:srgbClr val="1311D1"/>
                    </a:solidFill>
                  </a:rPr>
                  <a:t>=</a:t>
                </a:r>
              </a:p>
            </p:txBody>
          </p:sp>
          <p:grpSp>
            <p:nvGrpSpPr>
              <p:cNvPr id="32" name="Group 36"/>
              <p:cNvGrpSpPr>
                <a:grpSpLocks/>
              </p:cNvGrpSpPr>
              <p:nvPr/>
            </p:nvGrpSpPr>
            <p:grpSpPr bwMode="auto">
              <a:xfrm>
                <a:off x="3548" y="2925"/>
                <a:ext cx="359" cy="640"/>
                <a:chOff x="1006" y="1249"/>
                <a:chExt cx="359" cy="640"/>
              </a:xfrm>
              <a:grpFill/>
            </p:grpSpPr>
            <p:sp>
              <p:nvSpPr>
                <p:cNvPr id="37" name="Text Box 37"/>
                <p:cNvSpPr txBox="1">
                  <a:spLocks noChangeArrowheads="1"/>
                </p:cNvSpPr>
                <p:nvPr/>
              </p:nvSpPr>
              <p:spPr bwMode="auto">
                <a:xfrm>
                  <a:off x="1006" y="1249"/>
                  <a:ext cx="359" cy="640"/>
                </a:xfrm>
                <a:prstGeom prst="rect">
                  <a:avLst/>
                </a:pr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r>
                    <a:rPr lang="en-US" altLang="en-US" sz="3000" b="1" dirty="0">
                      <a:solidFill>
                        <a:srgbClr val="1311D1"/>
                      </a:solidFill>
                    </a:rPr>
                    <a:t>21</a:t>
                  </a:r>
                </a:p>
                <a:p>
                  <a:pPr eaLnBrk="1" hangingPunct="1"/>
                  <a:r>
                    <a:rPr lang="en-US" altLang="en-US" sz="3000" b="1" dirty="0">
                      <a:solidFill>
                        <a:srgbClr val="1311D1"/>
                      </a:solidFill>
                    </a:rPr>
                    <a:t> 8</a:t>
                  </a:r>
                </a:p>
              </p:txBody>
            </p:sp>
            <p:sp>
              <p:nvSpPr>
                <p:cNvPr id="38" name="Line 38"/>
                <p:cNvSpPr>
                  <a:spLocks noChangeShapeType="1"/>
                </p:cNvSpPr>
                <p:nvPr/>
              </p:nvSpPr>
              <p:spPr bwMode="auto">
                <a:xfrm>
                  <a:off x="1023" y="1558"/>
                  <a:ext cx="336" cy="0"/>
                </a:xfrm>
                <a:prstGeom prst="line">
                  <a:avLst/>
                </a:prstGeom>
                <a:grpFill/>
                <a:ln w="19050">
                  <a:solidFill>
                    <a:srgbClr val="0000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>
                    <a:solidFill>
                      <a:srgbClr val="1311D1"/>
                    </a:solidFill>
                  </a:endParaRPr>
                </a:p>
              </p:txBody>
            </p:sp>
          </p:grpSp>
          <p:grpSp>
            <p:nvGrpSpPr>
              <p:cNvPr id="33" name="Group 39"/>
              <p:cNvGrpSpPr>
                <a:grpSpLocks/>
              </p:cNvGrpSpPr>
              <p:nvPr/>
            </p:nvGrpSpPr>
            <p:grpSpPr bwMode="auto">
              <a:xfrm>
                <a:off x="2374" y="2926"/>
                <a:ext cx="982" cy="640"/>
                <a:chOff x="2335" y="1918"/>
                <a:chExt cx="982" cy="640"/>
              </a:xfrm>
              <a:grpFill/>
            </p:grpSpPr>
            <p:sp>
              <p:nvSpPr>
                <p:cNvPr id="35" name="Text Box 40"/>
                <p:cNvSpPr txBox="1">
                  <a:spLocks noChangeArrowheads="1"/>
                </p:cNvSpPr>
                <p:nvPr/>
              </p:nvSpPr>
              <p:spPr bwMode="auto">
                <a:xfrm>
                  <a:off x="2335" y="1918"/>
                  <a:ext cx="982" cy="640"/>
                </a:xfrm>
                <a:prstGeom prst="rect">
                  <a:avLst/>
                </a:pr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r>
                    <a:rPr lang="en-US" altLang="en-US" sz="3000" b="1" dirty="0">
                      <a:solidFill>
                        <a:srgbClr val="1311D1"/>
                      </a:solidFill>
                    </a:rPr>
                    <a:t>2 x 8 + 5</a:t>
                  </a:r>
                </a:p>
                <a:p>
                  <a:pPr eaLnBrk="1" hangingPunct="1"/>
                  <a:r>
                    <a:rPr lang="en-US" altLang="en-US" sz="3000" b="1" dirty="0">
                      <a:solidFill>
                        <a:srgbClr val="1311D1"/>
                      </a:solidFill>
                    </a:rPr>
                    <a:t>       8</a:t>
                  </a:r>
                </a:p>
              </p:txBody>
            </p:sp>
            <p:sp>
              <p:nvSpPr>
                <p:cNvPr id="36" name="Line 41"/>
                <p:cNvSpPr>
                  <a:spLocks noChangeShapeType="1"/>
                </p:cNvSpPr>
                <p:nvPr/>
              </p:nvSpPr>
              <p:spPr bwMode="auto">
                <a:xfrm>
                  <a:off x="2356" y="2222"/>
                  <a:ext cx="945" cy="0"/>
                </a:xfrm>
                <a:prstGeom prst="line">
                  <a:avLst/>
                </a:prstGeom>
                <a:grpFill/>
                <a:ln w="19050">
                  <a:solidFill>
                    <a:srgbClr val="1311D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>
                    <a:solidFill>
                      <a:srgbClr val="1311D1"/>
                    </a:solidFill>
                  </a:endParaRPr>
                </a:p>
              </p:txBody>
            </p:sp>
          </p:grpSp>
          <p:sp>
            <p:nvSpPr>
              <p:cNvPr id="34" name="Text Box 42"/>
              <p:cNvSpPr txBox="1">
                <a:spLocks noChangeArrowheads="1"/>
              </p:cNvSpPr>
              <p:nvPr/>
            </p:nvSpPr>
            <p:spPr bwMode="auto">
              <a:xfrm>
                <a:off x="3340" y="3048"/>
                <a:ext cx="237" cy="308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algn="l" eaLnBrk="1" hangingPunct="1"/>
                <a:r>
                  <a:rPr lang="en-US" altLang="en-US" sz="2600" b="1">
                    <a:solidFill>
                      <a:srgbClr val="1311D1"/>
                    </a:solidFill>
                  </a:rPr>
                  <a:t>=</a:t>
                </a:r>
              </a:p>
            </p:txBody>
          </p:sp>
        </p:grpSp>
      </p:grpSp>
      <p:sp>
        <p:nvSpPr>
          <p:cNvPr id="43" name="Text Box 43"/>
          <p:cNvSpPr txBox="1">
            <a:spLocks noChangeArrowheads="1"/>
          </p:cNvSpPr>
          <p:nvPr/>
        </p:nvSpPr>
        <p:spPr bwMode="auto">
          <a:xfrm>
            <a:off x="1907858" y="2999105"/>
            <a:ext cx="235585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l" eaLnBrk="1" hangingPunct="1"/>
            <a:r>
              <a:rPr lang="en-US" altLang="en-US" sz="2800" b="1" dirty="0">
                <a:solidFill>
                  <a:srgbClr val="1311D1"/>
                </a:solidFill>
              </a:rPr>
              <a:t>Ta </a:t>
            </a:r>
            <a:r>
              <a:rPr lang="en-US" altLang="en-US" sz="2800" b="1" dirty="0" err="1">
                <a:solidFill>
                  <a:srgbClr val="1311D1"/>
                </a:solidFill>
              </a:rPr>
              <a:t>viết</a:t>
            </a:r>
            <a:r>
              <a:rPr lang="en-US" altLang="en-US" sz="2800" b="1" dirty="0">
                <a:solidFill>
                  <a:srgbClr val="1311D1"/>
                </a:solidFill>
              </a:rPr>
              <a:t> </a:t>
            </a:r>
            <a:r>
              <a:rPr lang="en-US" altLang="en-US" sz="2800" b="1" dirty="0" err="1">
                <a:solidFill>
                  <a:srgbClr val="1311D1"/>
                </a:solidFill>
              </a:rPr>
              <a:t>gọn</a:t>
            </a:r>
            <a:r>
              <a:rPr lang="en-US" altLang="en-US" sz="2800" b="1" dirty="0">
                <a:solidFill>
                  <a:srgbClr val="1311D1"/>
                </a:solidFill>
              </a:rPr>
              <a:t> </a:t>
            </a:r>
            <a:r>
              <a:rPr lang="en-US" altLang="en-US" sz="2800" b="1" dirty="0" err="1">
                <a:solidFill>
                  <a:srgbClr val="1311D1"/>
                </a:solidFill>
              </a:rPr>
              <a:t>là</a:t>
            </a:r>
            <a:r>
              <a:rPr lang="en-US" altLang="en-US" sz="2800" b="1" dirty="0">
                <a:solidFill>
                  <a:srgbClr val="1311D1"/>
                </a:solidFill>
              </a:rPr>
              <a:t>:</a:t>
            </a:r>
          </a:p>
        </p:txBody>
      </p:sp>
      <p:grpSp>
        <p:nvGrpSpPr>
          <p:cNvPr id="44" name="Group 44"/>
          <p:cNvGrpSpPr>
            <a:grpSpLocks/>
          </p:cNvGrpSpPr>
          <p:nvPr/>
        </p:nvGrpSpPr>
        <p:grpSpPr bwMode="auto">
          <a:xfrm>
            <a:off x="1493547" y="4789486"/>
            <a:ext cx="13103805" cy="2492376"/>
            <a:chOff x="781" y="2558"/>
            <a:chExt cx="3779" cy="1570"/>
          </a:xfrm>
          <a:noFill/>
        </p:grpSpPr>
        <p:sp>
          <p:nvSpPr>
            <p:cNvPr id="45" name="AutoShape 45"/>
            <p:cNvSpPr>
              <a:spLocks noChangeArrowheads="1"/>
            </p:cNvSpPr>
            <p:nvPr/>
          </p:nvSpPr>
          <p:spPr bwMode="auto">
            <a:xfrm>
              <a:off x="1152" y="3216"/>
              <a:ext cx="3408" cy="912"/>
            </a:xfrm>
            <a:prstGeom prst="cloudCallout">
              <a:avLst>
                <a:gd name="adj1" fmla="val 16315"/>
                <a:gd name="adj2" fmla="val -38815"/>
              </a:avLst>
            </a:prstGeom>
            <a:grpFill/>
            <a:ln>
              <a:noFill/>
            </a:ln>
            <a:effectLst>
              <a:prstShdw prst="shdw18" dist="17961" dir="13500000">
                <a:schemeClr val="hlink">
                  <a:gamma/>
                  <a:shade val="60000"/>
                  <a:invGamma/>
                </a:schemeClr>
              </a:prstShdw>
            </a:effectLst>
          </p:spPr>
          <p:txBody>
            <a:bodyPr/>
            <a:lstStyle/>
            <a:p>
              <a:pPr>
                <a:defRPr/>
              </a:pPr>
              <a:endParaRPr lang="vi-VN" sz="2600" b="1">
                <a:solidFill>
                  <a:srgbClr val="FF0000"/>
                </a:solidFill>
                <a:latin typeface="Times New Roman"/>
              </a:endParaRPr>
            </a:p>
          </p:txBody>
        </p:sp>
        <p:sp>
          <p:nvSpPr>
            <p:cNvPr id="46" name="Text Box 46"/>
            <p:cNvSpPr txBox="1">
              <a:spLocks noChangeArrowheads="1"/>
            </p:cNvSpPr>
            <p:nvPr/>
          </p:nvSpPr>
          <p:spPr bwMode="auto">
            <a:xfrm>
              <a:off x="781" y="2558"/>
              <a:ext cx="3120" cy="330"/>
            </a:xfrm>
            <a:prstGeom prst="rect">
              <a:avLst/>
            </a:prstGeom>
            <a:grpFill/>
            <a:ln>
              <a:noFill/>
            </a:ln>
            <a:effectLst/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defRPr/>
              </a:pPr>
              <a:r>
                <a:rPr lang="en-US" sz="2800" b="1" dirty="0">
                  <a:solidFill>
                    <a:srgbClr val="FF0000"/>
                  </a:solidFill>
                </a:rPr>
                <a:t>Ta </a:t>
              </a:r>
              <a:r>
                <a:rPr lang="en-US" sz="2800" b="1" dirty="0" err="1">
                  <a:solidFill>
                    <a:srgbClr val="FF0000"/>
                  </a:solidFill>
                </a:rPr>
                <a:t>có</a:t>
              </a:r>
              <a:r>
                <a:rPr lang="en-US" sz="2800" b="1" dirty="0">
                  <a:solidFill>
                    <a:srgbClr val="FF0000"/>
                  </a:solidFill>
                </a:rPr>
                <a:t> </a:t>
              </a:r>
              <a:r>
                <a:rPr lang="en-US" sz="2800" b="1" dirty="0" err="1">
                  <a:solidFill>
                    <a:srgbClr val="FF0000"/>
                  </a:solidFill>
                </a:rPr>
                <a:t>thể</a:t>
              </a:r>
              <a:r>
                <a:rPr lang="en-US" sz="2800" b="1" dirty="0">
                  <a:solidFill>
                    <a:srgbClr val="FF0000"/>
                  </a:solidFill>
                </a:rPr>
                <a:t> </a:t>
              </a:r>
              <a:r>
                <a:rPr lang="en-US" sz="2800" b="1" dirty="0" err="1">
                  <a:solidFill>
                    <a:srgbClr val="FF0000"/>
                  </a:solidFill>
                </a:rPr>
                <a:t>chuyển</a:t>
              </a:r>
              <a:r>
                <a:rPr lang="en-US" sz="2800" b="1" dirty="0">
                  <a:solidFill>
                    <a:srgbClr val="FF0000"/>
                  </a:solidFill>
                </a:rPr>
                <a:t> </a:t>
              </a:r>
              <a:r>
                <a:rPr lang="en-US" sz="2800" b="1" dirty="0" err="1">
                  <a:solidFill>
                    <a:srgbClr val="FF0000"/>
                  </a:solidFill>
                </a:rPr>
                <a:t>hỗn</a:t>
              </a:r>
              <a:r>
                <a:rPr lang="en-US" sz="2800" b="1" dirty="0">
                  <a:solidFill>
                    <a:srgbClr val="FF0000"/>
                  </a:solidFill>
                </a:rPr>
                <a:t> </a:t>
              </a:r>
              <a:r>
                <a:rPr lang="en-US" sz="2800" b="1" dirty="0" err="1">
                  <a:solidFill>
                    <a:srgbClr val="FF0000"/>
                  </a:solidFill>
                </a:rPr>
                <a:t>số</a:t>
              </a:r>
              <a:r>
                <a:rPr lang="en-US" sz="2800" b="1" dirty="0">
                  <a:solidFill>
                    <a:srgbClr val="FF0000"/>
                  </a:solidFill>
                </a:rPr>
                <a:t> </a:t>
              </a:r>
              <a:r>
                <a:rPr lang="en-US" sz="2800" b="1" dirty="0" err="1">
                  <a:solidFill>
                    <a:srgbClr val="FF0000"/>
                  </a:solidFill>
                </a:rPr>
                <a:t>về</a:t>
              </a:r>
              <a:r>
                <a:rPr lang="en-US" sz="2800" b="1" dirty="0">
                  <a:solidFill>
                    <a:srgbClr val="FF0000"/>
                  </a:solidFill>
                </a:rPr>
                <a:t> </a:t>
              </a:r>
              <a:r>
                <a:rPr lang="en-US" sz="2800" b="1" dirty="0" err="1">
                  <a:solidFill>
                    <a:srgbClr val="FF0000"/>
                  </a:solidFill>
                </a:rPr>
                <a:t>phân</a:t>
              </a:r>
              <a:r>
                <a:rPr lang="en-US" sz="2800" b="1" dirty="0">
                  <a:solidFill>
                    <a:srgbClr val="FF0000"/>
                  </a:solidFill>
                </a:rPr>
                <a:t> </a:t>
              </a:r>
              <a:r>
                <a:rPr lang="en-US" sz="2800" b="1" dirty="0" err="1">
                  <a:solidFill>
                    <a:srgbClr val="FF0000"/>
                  </a:solidFill>
                </a:rPr>
                <a:t>số</a:t>
              </a:r>
              <a:r>
                <a:rPr lang="en-US" sz="2800" b="1" dirty="0">
                  <a:solidFill>
                    <a:srgbClr val="FF0000"/>
                  </a:solidFill>
                </a:rPr>
                <a:t> </a:t>
              </a:r>
              <a:r>
                <a:rPr lang="en-US" sz="2800" b="1" dirty="0" err="1">
                  <a:solidFill>
                    <a:srgbClr val="FF0000"/>
                  </a:solidFill>
                </a:rPr>
                <a:t>bằng</a:t>
              </a:r>
              <a:r>
                <a:rPr lang="en-US" sz="2800" b="1" dirty="0">
                  <a:solidFill>
                    <a:srgbClr val="FF0000"/>
                  </a:solidFill>
                </a:rPr>
                <a:t> </a:t>
              </a:r>
              <a:r>
                <a:rPr lang="en-US" sz="2800" b="1" dirty="0" err="1">
                  <a:solidFill>
                    <a:srgbClr val="FF0000"/>
                  </a:solidFill>
                </a:rPr>
                <a:t>cách</a:t>
              </a:r>
              <a:r>
                <a:rPr lang="en-US" sz="2800" b="1" dirty="0">
                  <a:solidFill>
                    <a:srgbClr val="FF0000"/>
                  </a:solidFill>
                </a:rPr>
                <a:t> </a:t>
              </a:r>
              <a:r>
                <a:rPr lang="en-US" sz="2800" b="1" dirty="0" err="1">
                  <a:solidFill>
                    <a:srgbClr val="FF0000"/>
                  </a:solidFill>
                </a:rPr>
                <a:t>nào</a:t>
              </a:r>
              <a:r>
                <a:rPr lang="en-US" sz="2800" b="1" dirty="0">
                  <a:solidFill>
                    <a:srgbClr val="FF0000"/>
                  </a:solidFill>
                </a:rPr>
                <a:t>?</a:t>
              </a:r>
            </a:p>
          </p:txBody>
        </p:sp>
      </p:grpSp>
      <p:sp>
        <p:nvSpPr>
          <p:cNvPr id="47" name="Text Box 47"/>
          <p:cNvSpPr txBox="1">
            <a:spLocks noChangeArrowheads="1"/>
          </p:cNvSpPr>
          <p:nvPr/>
        </p:nvSpPr>
        <p:spPr bwMode="auto">
          <a:xfrm>
            <a:off x="374650" y="4378323"/>
            <a:ext cx="64262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l" eaLnBrk="1" hangingPunct="1"/>
            <a:r>
              <a:rPr lang="en-US" altLang="en-US" sz="2800" b="1" dirty="0" err="1">
                <a:solidFill>
                  <a:srgbClr val="1311D1"/>
                </a:solidFill>
              </a:rPr>
              <a:t>Có</a:t>
            </a:r>
            <a:r>
              <a:rPr lang="en-US" altLang="en-US" sz="2800" b="1" dirty="0">
                <a:solidFill>
                  <a:srgbClr val="1311D1"/>
                </a:solidFill>
              </a:rPr>
              <a:t> </a:t>
            </a:r>
            <a:r>
              <a:rPr lang="en-US" altLang="en-US" sz="2800" b="1" dirty="0" err="1">
                <a:solidFill>
                  <a:srgbClr val="1311D1"/>
                </a:solidFill>
              </a:rPr>
              <a:t>thể</a:t>
            </a:r>
            <a:r>
              <a:rPr lang="en-US" altLang="en-US" sz="2800" b="1" dirty="0">
                <a:solidFill>
                  <a:srgbClr val="1311D1"/>
                </a:solidFill>
              </a:rPr>
              <a:t> </a:t>
            </a:r>
            <a:r>
              <a:rPr lang="en-US" altLang="en-US" sz="2800" b="1" dirty="0" err="1">
                <a:solidFill>
                  <a:srgbClr val="1311D1"/>
                </a:solidFill>
              </a:rPr>
              <a:t>viết</a:t>
            </a:r>
            <a:r>
              <a:rPr lang="en-US" altLang="en-US" sz="2800" b="1" dirty="0">
                <a:solidFill>
                  <a:srgbClr val="1311D1"/>
                </a:solidFill>
              </a:rPr>
              <a:t> </a:t>
            </a:r>
            <a:r>
              <a:rPr lang="en-US" altLang="en-US" sz="2800" b="1" dirty="0" err="1">
                <a:solidFill>
                  <a:srgbClr val="1311D1"/>
                </a:solidFill>
              </a:rPr>
              <a:t>hỗn</a:t>
            </a:r>
            <a:r>
              <a:rPr lang="en-US" altLang="en-US" sz="2800" b="1" dirty="0">
                <a:solidFill>
                  <a:srgbClr val="1311D1"/>
                </a:solidFill>
              </a:rPr>
              <a:t> </a:t>
            </a:r>
            <a:r>
              <a:rPr lang="en-US" altLang="en-US" sz="2800" b="1" dirty="0" err="1">
                <a:solidFill>
                  <a:srgbClr val="1311D1"/>
                </a:solidFill>
              </a:rPr>
              <a:t>số</a:t>
            </a:r>
            <a:r>
              <a:rPr lang="en-US" altLang="en-US" sz="2800" b="1" dirty="0">
                <a:solidFill>
                  <a:srgbClr val="1311D1"/>
                </a:solidFill>
              </a:rPr>
              <a:t> </a:t>
            </a:r>
            <a:r>
              <a:rPr lang="en-US" altLang="en-US" sz="2800" b="1" dirty="0" err="1">
                <a:solidFill>
                  <a:srgbClr val="1311D1"/>
                </a:solidFill>
              </a:rPr>
              <a:t>thành</a:t>
            </a:r>
            <a:r>
              <a:rPr lang="en-US" altLang="en-US" sz="2800" b="1" dirty="0">
                <a:solidFill>
                  <a:srgbClr val="1311D1"/>
                </a:solidFill>
              </a:rPr>
              <a:t> </a:t>
            </a:r>
            <a:r>
              <a:rPr lang="en-US" altLang="en-US" sz="2800" b="1" dirty="0" err="1">
                <a:solidFill>
                  <a:srgbClr val="1311D1"/>
                </a:solidFill>
              </a:rPr>
              <a:t>một</a:t>
            </a:r>
            <a:r>
              <a:rPr lang="en-US" altLang="en-US" sz="2800" b="1" dirty="0">
                <a:solidFill>
                  <a:srgbClr val="1311D1"/>
                </a:solidFill>
              </a:rPr>
              <a:t> </a:t>
            </a:r>
            <a:r>
              <a:rPr lang="en-US" altLang="en-US" sz="2800" b="1" dirty="0" err="1">
                <a:solidFill>
                  <a:srgbClr val="1311D1"/>
                </a:solidFill>
              </a:rPr>
              <a:t>phân</a:t>
            </a:r>
            <a:r>
              <a:rPr lang="en-US" altLang="en-US" sz="2800" b="1" dirty="0">
                <a:solidFill>
                  <a:srgbClr val="1311D1"/>
                </a:solidFill>
              </a:rPr>
              <a:t> </a:t>
            </a:r>
            <a:r>
              <a:rPr lang="en-US" altLang="en-US" sz="2800" b="1" dirty="0" err="1">
                <a:solidFill>
                  <a:srgbClr val="1311D1"/>
                </a:solidFill>
              </a:rPr>
              <a:t>số</a:t>
            </a:r>
            <a:r>
              <a:rPr lang="en-US" altLang="en-US" sz="2800" b="1" dirty="0">
                <a:solidFill>
                  <a:srgbClr val="1311D1"/>
                </a:solidFill>
              </a:rPr>
              <a:t> </a:t>
            </a:r>
            <a:r>
              <a:rPr lang="en-US" altLang="en-US" sz="2800" b="1" dirty="0" err="1">
                <a:solidFill>
                  <a:srgbClr val="1311D1"/>
                </a:solidFill>
              </a:rPr>
              <a:t>có</a:t>
            </a:r>
            <a:r>
              <a:rPr lang="en-US" altLang="en-US" sz="2800" b="1" dirty="0">
                <a:solidFill>
                  <a:srgbClr val="1311D1"/>
                </a:solidFill>
              </a:rPr>
              <a:t>:</a:t>
            </a:r>
          </a:p>
        </p:txBody>
      </p:sp>
      <p:sp>
        <p:nvSpPr>
          <p:cNvPr id="48" name="Text Box 48"/>
          <p:cNvSpPr txBox="1">
            <a:spLocks noChangeArrowheads="1"/>
          </p:cNvSpPr>
          <p:nvPr/>
        </p:nvSpPr>
        <p:spPr bwMode="auto">
          <a:xfrm>
            <a:off x="644525" y="4907756"/>
            <a:ext cx="11277600" cy="954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l" eaLnBrk="1" hangingPunct="1"/>
            <a:r>
              <a:rPr lang="en-US" altLang="en-US" sz="2800" b="1" dirty="0">
                <a:solidFill>
                  <a:srgbClr val="1311D1"/>
                </a:solidFill>
              </a:rPr>
              <a:t>- </a:t>
            </a:r>
            <a:r>
              <a:rPr lang="en-US" altLang="en-US" sz="2800" b="1" dirty="0" err="1">
                <a:solidFill>
                  <a:srgbClr val="1311D1"/>
                </a:solidFill>
              </a:rPr>
              <a:t>Tử</a:t>
            </a:r>
            <a:r>
              <a:rPr lang="en-US" altLang="en-US" sz="2800" b="1" dirty="0">
                <a:solidFill>
                  <a:srgbClr val="1311D1"/>
                </a:solidFill>
              </a:rPr>
              <a:t> </a:t>
            </a:r>
            <a:r>
              <a:rPr lang="en-US" altLang="en-US" sz="2800" b="1" dirty="0" err="1">
                <a:solidFill>
                  <a:srgbClr val="1311D1"/>
                </a:solidFill>
              </a:rPr>
              <a:t>số</a:t>
            </a:r>
            <a:r>
              <a:rPr lang="en-US" altLang="en-US" sz="2800" b="1" dirty="0">
                <a:solidFill>
                  <a:srgbClr val="1311D1"/>
                </a:solidFill>
              </a:rPr>
              <a:t> </a:t>
            </a:r>
            <a:r>
              <a:rPr lang="en-US" altLang="en-US" sz="2800" b="1" dirty="0" err="1">
                <a:solidFill>
                  <a:srgbClr val="1311D1"/>
                </a:solidFill>
              </a:rPr>
              <a:t>bằng</a:t>
            </a:r>
            <a:r>
              <a:rPr lang="en-US" altLang="en-US" sz="2800" b="1" dirty="0">
                <a:solidFill>
                  <a:srgbClr val="1311D1"/>
                </a:solidFill>
              </a:rPr>
              <a:t> </a:t>
            </a:r>
            <a:r>
              <a:rPr lang="en-US" altLang="en-US" sz="2800" b="1" dirty="0" err="1">
                <a:solidFill>
                  <a:srgbClr val="1311D1"/>
                </a:solidFill>
              </a:rPr>
              <a:t>phần</a:t>
            </a:r>
            <a:r>
              <a:rPr lang="en-US" altLang="en-US" sz="2800" b="1" dirty="0">
                <a:solidFill>
                  <a:srgbClr val="1311D1"/>
                </a:solidFill>
              </a:rPr>
              <a:t> </a:t>
            </a:r>
            <a:r>
              <a:rPr lang="en-US" altLang="en-US" sz="2800" b="1" dirty="0" err="1">
                <a:solidFill>
                  <a:srgbClr val="1311D1"/>
                </a:solidFill>
              </a:rPr>
              <a:t>nguyên</a:t>
            </a:r>
            <a:r>
              <a:rPr lang="en-US" altLang="en-US" sz="2800" b="1" dirty="0">
                <a:solidFill>
                  <a:srgbClr val="1311D1"/>
                </a:solidFill>
              </a:rPr>
              <a:t> </a:t>
            </a:r>
            <a:r>
              <a:rPr lang="en-US" altLang="en-US" sz="2800" b="1" dirty="0" err="1">
                <a:solidFill>
                  <a:srgbClr val="1311D1"/>
                </a:solidFill>
              </a:rPr>
              <a:t>nhân</a:t>
            </a:r>
            <a:r>
              <a:rPr lang="en-US" altLang="en-US" sz="2800" b="1" dirty="0">
                <a:solidFill>
                  <a:srgbClr val="1311D1"/>
                </a:solidFill>
              </a:rPr>
              <a:t> </a:t>
            </a:r>
            <a:r>
              <a:rPr lang="en-US" altLang="en-US" sz="2800" b="1" dirty="0" err="1">
                <a:solidFill>
                  <a:srgbClr val="1311D1"/>
                </a:solidFill>
              </a:rPr>
              <a:t>với</a:t>
            </a:r>
            <a:r>
              <a:rPr lang="en-US" altLang="en-US" sz="2800" b="1" dirty="0">
                <a:solidFill>
                  <a:srgbClr val="1311D1"/>
                </a:solidFill>
              </a:rPr>
              <a:t> </a:t>
            </a:r>
            <a:r>
              <a:rPr lang="en-US" altLang="en-US" sz="2800" b="1" dirty="0" err="1">
                <a:solidFill>
                  <a:srgbClr val="1311D1"/>
                </a:solidFill>
              </a:rPr>
              <a:t>mẫu</a:t>
            </a:r>
            <a:r>
              <a:rPr lang="en-US" altLang="en-US" sz="2800" b="1" dirty="0">
                <a:solidFill>
                  <a:srgbClr val="1311D1"/>
                </a:solidFill>
              </a:rPr>
              <a:t> </a:t>
            </a:r>
            <a:r>
              <a:rPr lang="en-US" altLang="en-US" sz="2800" b="1" dirty="0" err="1">
                <a:solidFill>
                  <a:srgbClr val="1311D1"/>
                </a:solidFill>
              </a:rPr>
              <a:t>số</a:t>
            </a:r>
            <a:r>
              <a:rPr lang="en-US" altLang="en-US" sz="2800" b="1" dirty="0">
                <a:solidFill>
                  <a:srgbClr val="1311D1"/>
                </a:solidFill>
              </a:rPr>
              <a:t> </a:t>
            </a:r>
            <a:r>
              <a:rPr lang="en-US" altLang="en-US" sz="2800" b="1" dirty="0" err="1">
                <a:solidFill>
                  <a:srgbClr val="1311D1"/>
                </a:solidFill>
              </a:rPr>
              <a:t>rồi</a:t>
            </a:r>
            <a:r>
              <a:rPr lang="en-US" altLang="en-US" sz="2800" b="1" dirty="0">
                <a:solidFill>
                  <a:srgbClr val="1311D1"/>
                </a:solidFill>
              </a:rPr>
              <a:t> </a:t>
            </a:r>
            <a:r>
              <a:rPr lang="en-US" altLang="en-US" sz="2800" b="1" dirty="0" err="1">
                <a:solidFill>
                  <a:srgbClr val="1311D1"/>
                </a:solidFill>
              </a:rPr>
              <a:t>cộng</a:t>
            </a:r>
            <a:r>
              <a:rPr lang="en-US" altLang="en-US" sz="2800" b="1" dirty="0">
                <a:solidFill>
                  <a:srgbClr val="1311D1"/>
                </a:solidFill>
              </a:rPr>
              <a:t> </a:t>
            </a:r>
            <a:r>
              <a:rPr lang="en-US" altLang="en-US" sz="2800" b="1" dirty="0" err="1">
                <a:solidFill>
                  <a:srgbClr val="1311D1"/>
                </a:solidFill>
              </a:rPr>
              <a:t>với</a:t>
            </a:r>
            <a:r>
              <a:rPr lang="en-US" altLang="en-US" sz="2800" b="1" dirty="0">
                <a:solidFill>
                  <a:srgbClr val="1311D1"/>
                </a:solidFill>
              </a:rPr>
              <a:t> </a:t>
            </a:r>
            <a:r>
              <a:rPr lang="en-US" altLang="en-US" sz="2800" b="1" dirty="0" err="1">
                <a:solidFill>
                  <a:srgbClr val="1311D1"/>
                </a:solidFill>
              </a:rPr>
              <a:t>tử</a:t>
            </a:r>
            <a:r>
              <a:rPr lang="en-US" altLang="en-US" sz="2800" b="1" dirty="0">
                <a:solidFill>
                  <a:srgbClr val="1311D1"/>
                </a:solidFill>
              </a:rPr>
              <a:t> </a:t>
            </a:r>
            <a:r>
              <a:rPr lang="en-US" altLang="en-US" sz="2800" b="1" dirty="0" err="1">
                <a:solidFill>
                  <a:srgbClr val="1311D1"/>
                </a:solidFill>
              </a:rPr>
              <a:t>số</a:t>
            </a:r>
            <a:r>
              <a:rPr lang="en-US" altLang="en-US" sz="2800" b="1" dirty="0">
                <a:solidFill>
                  <a:srgbClr val="1311D1"/>
                </a:solidFill>
              </a:rPr>
              <a:t> ở </a:t>
            </a:r>
            <a:r>
              <a:rPr lang="en-US" altLang="en-US" sz="2800" b="1" dirty="0" err="1">
                <a:solidFill>
                  <a:srgbClr val="1311D1"/>
                </a:solidFill>
              </a:rPr>
              <a:t>phần</a:t>
            </a:r>
            <a:r>
              <a:rPr lang="en-US" altLang="en-US" sz="2800" b="1" dirty="0">
                <a:solidFill>
                  <a:srgbClr val="1311D1"/>
                </a:solidFill>
              </a:rPr>
              <a:t> </a:t>
            </a:r>
            <a:r>
              <a:rPr lang="en-US" altLang="en-US" sz="2800" b="1" dirty="0" err="1">
                <a:solidFill>
                  <a:srgbClr val="1311D1"/>
                </a:solidFill>
              </a:rPr>
              <a:t>phân</a:t>
            </a:r>
            <a:r>
              <a:rPr lang="en-US" altLang="en-US" sz="2800" b="1" dirty="0">
                <a:solidFill>
                  <a:srgbClr val="1311D1"/>
                </a:solidFill>
              </a:rPr>
              <a:t> </a:t>
            </a:r>
            <a:r>
              <a:rPr lang="en-US" altLang="en-US" sz="2800" b="1" dirty="0" err="1">
                <a:solidFill>
                  <a:srgbClr val="1311D1"/>
                </a:solidFill>
              </a:rPr>
              <a:t>số</a:t>
            </a:r>
            <a:r>
              <a:rPr lang="en-US" altLang="en-US" sz="2800" b="1" dirty="0">
                <a:solidFill>
                  <a:srgbClr val="1311D1"/>
                </a:solidFill>
              </a:rPr>
              <a:t>.</a:t>
            </a:r>
          </a:p>
        </p:txBody>
      </p:sp>
      <p:sp>
        <p:nvSpPr>
          <p:cNvPr id="49" name="Text Box 49"/>
          <p:cNvSpPr txBox="1">
            <a:spLocks noChangeArrowheads="1"/>
          </p:cNvSpPr>
          <p:nvPr/>
        </p:nvSpPr>
        <p:spPr bwMode="auto">
          <a:xfrm>
            <a:off x="685800" y="5665470"/>
            <a:ext cx="679767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l" eaLnBrk="1" hangingPunct="1"/>
            <a:r>
              <a:rPr lang="en-US" altLang="en-US" sz="2800" b="1" dirty="0">
                <a:solidFill>
                  <a:srgbClr val="1311D1"/>
                </a:solidFill>
              </a:rPr>
              <a:t>- </a:t>
            </a:r>
            <a:r>
              <a:rPr lang="en-US" altLang="en-US" sz="2800" b="1" dirty="0" err="1">
                <a:solidFill>
                  <a:srgbClr val="1311D1"/>
                </a:solidFill>
              </a:rPr>
              <a:t>Mẫu</a:t>
            </a:r>
            <a:r>
              <a:rPr lang="en-US" altLang="en-US" sz="2800" b="1" dirty="0">
                <a:solidFill>
                  <a:srgbClr val="1311D1"/>
                </a:solidFill>
              </a:rPr>
              <a:t> </a:t>
            </a:r>
            <a:r>
              <a:rPr lang="en-US" altLang="en-US" sz="2800" b="1" dirty="0" err="1">
                <a:solidFill>
                  <a:srgbClr val="1311D1"/>
                </a:solidFill>
              </a:rPr>
              <a:t>số</a:t>
            </a:r>
            <a:r>
              <a:rPr lang="en-US" altLang="en-US" sz="2800" b="1" dirty="0">
                <a:solidFill>
                  <a:srgbClr val="1311D1"/>
                </a:solidFill>
              </a:rPr>
              <a:t> </a:t>
            </a:r>
            <a:r>
              <a:rPr lang="en-US" altLang="en-US" sz="2800" b="1" dirty="0" err="1">
                <a:solidFill>
                  <a:srgbClr val="1311D1"/>
                </a:solidFill>
              </a:rPr>
              <a:t>bằng</a:t>
            </a:r>
            <a:r>
              <a:rPr lang="en-US" altLang="en-US" sz="2800" b="1" dirty="0">
                <a:solidFill>
                  <a:srgbClr val="1311D1"/>
                </a:solidFill>
              </a:rPr>
              <a:t> </a:t>
            </a:r>
            <a:r>
              <a:rPr lang="en-US" altLang="en-US" sz="2800" b="1" dirty="0" err="1">
                <a:solidFill>
                  <a:srgbClr val="1311D1"/>
                </a:solidFill>
              </a:rPr>
              <a:t>mẫu</a:t>
            </a:r>
            <a:r>
              <a:rPr lang="en-US" altLang="en-US" sz="2800" b="1" dirty="0">
                <a:solidFill>
                  <a:srgbClr val="1311D1"/>
                </a:solidFill>
              </a:rPr>
              <a:t> </a:t>
            </a:r>
            <a:r>
              <a:rPr lang="en-US" altLang="en-US" sz="2800" b="1" dirty="0" err="1">
                <a:solidFill>
                  <a:srgbClr val="1311D1"/>
                </a:solidFill>
              </a:rPr>
              <a:t>số</a:t>
            </a:r>
            <a:r>
              <a:rPr lang="en-US" altLang="en-US" sz="2800" b="1" dirty="0">
                <a:solidFill>
                  <a:srgbClr val="1311D1"/>
                </a:solidFill>
              </a:rPr>
              <a:t> ở </a:t>
            </a:r>
            <a:r>
              <a:rPr lang="en-US" altLang="en-US" sz="2800" b="1" dirty="0" err="1">
                <a:solidFill>
                  <a:srgbClr val="1311D1"/>
                </a:solidFill>
              </a:rPr>
              <a:t>phần</a:t>
            </a:r>
            <a:r>
              <a:rPr lang="en-US" altLang="en-US" sz="2800" b="1" dirty="0">
                <a:solidFill>
                  <a:srgbClr val="1311D1"/>
                </a:solidFill>
              </a:rPr>
              <a:t> </a:t>
            </a:r>
            <a:r>
              <a:rPr lang="en-US" altLang="en-US" sz="2800" b="1" dirty="0" err="1">
                <a:solidFill>
                  <a:srgbClr val="1311D1"/>
                </a:solidFill>
              </a:rPr>
              <a:t>phân</a:t>
            </a:r>
            <a:r>
              <a:rPr lang="en-US" altLang="en-US" sz="2800" b="1" dirty="0">
                <a:solidFill>
                  <a:srgbClr val="1311D1"/>
                </a:solidFill>
              </a:rPr>
              <a:t> </a:t>
            </a:r>
            <a:r>
              <a:rPr lang="en-US" altLang="en-US" sz="2800" b="1" dirty="0" err="1">
                <a:solidFill>
                  <a:srgbClr val="1311D1"/>
                </a:solidFill>
              </a:rPr>
              <a:t>số</a:t>
            </a:r>
            <a:r>
              <a:rPr lang="en-US" altLang="en-US" sz="2800" b="1" dirty="0">
                <a:solidFill>
                  <a:srgbClr val="1311D1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0896179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21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/>
      <p:bldP spid="47" grpId="0"/>
      <p:bldP spid="48" grpId="0"/>
      <p:bldP spid="4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4">
            <a:extLst>
              <a:ext uri="{FF2B5EF4-FFF2-40B4-BE49-F238E27FC236}">
                <a16:creationId xmlns="" xmlns:a16="http://schemas.microsoft.com/office/drawing/2014/main" id="{3ABA7A86-E9FB-40AD-9CBF-2A376677B69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76400" y="1905000"/>
            <a:ext cx="9480480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571500" indent="-5715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l" eaLnBrk="1" hangingPunct="1">
              <a:buFont typeface="Wingdings" panose="05000000000000000000" pitchFamily="2" charset="2"/>
              <a:buChar char="v"/>
            </a:pPr>
            <a:r>
              <a:rPr lang="en-US" altLang="en-US" sz="4000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Nêu</a:t>
            </a:r>
            <a:r>
              <a:rPr lang="en-US" altLang="en-US" sz="40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altLang="en-US" sz="4000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ví</a:t>
            </a:r>
            <a:r>
              <a:rPr lang="en-US" altLang="en-US" sz="40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altLang="en-US" sz="4000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dụ</a:t>
            </a:r>
            <a:r>
              <a:rPr lang="en-US" altLang="en-US" sz="40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altLang="en-US" sz="4000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một</a:t>
            </a:r>
            <a:r>
              <a:rPr lang="en-US" altLang="en-US" sz="40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altLang="en-US" sz="4000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hỗn</a:t>
            </a:r>
            <a:r>
              <a:rPr lang="en-US" altLang="en-US" sz="40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altLang="en-US" sz="4000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số</a:t>
            </a:r>
            <a:r>
              <a:rPr lang="en-US" altLang="en-US" sz="40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altLang="en-US" sz="4000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và</a:t>
            </a:r>
            <a:r>
              <a:rPr lang="en-US" altLang="en-US" sz="40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altLang="en-US" sz="4000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thực</a:t>
            </a:r>
            <a:r>
              <a:rPr lang="en-US" altLang="en-US" sz="40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altLang="en-US" sz="4000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hiện</a:t>
            </a:r>
            <a:r>
              <a:rPr lang="en-US" altLang="en-US" sz="40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altLang="en-US" sz="4000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cách</a:t>
            </a:r>
            <a:r>
              <a:rPr lang="en-US" altLang="en-US" sz="40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</a:p>
          <a:p>
            <a:pPr marL="0" indent="0" algn="l" eaLnBrk="1" hangingPunct="1"/>
            <a:r>
              <a:rPr lang="en-US" altLang="en-US" sz="4000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chuyển</a:t>
            </a:r>
            <a:r>
              <a:rPr lang="en-US" altLang="en-US" sz="40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altLang="en-US" sz="4000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hỗn</a:t>
            </a:r>
            <a:r>
              <a:rPr lang="en-US" altLang="en-US" sz="40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altLang="en-US" sz="4000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số</a:t>
            </a:r>
            <a:r>
              <a:rPr lang="en-US" altLang="en-US" sz="40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altLang="en-US" sz="4000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về</a:t>
            </a:r>
            <a:r>
              <a:rPr lang="en-US" altLang="en-US" sz="40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altLang="en-US" sz="4000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phân</a:t>
            </a:r>
            <a:r>
              <a:rPr lang="en-US" altLang="en-US" sz="40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altLang="en-US" sz="4000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số</a:t>
            </a:r>
            <a:r>
              <a:rPr lang="en-US" altLang="en-US" sz="40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0630281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="" xmlns:a16="http://schemas.microsoft.com/office/drawing/2014/main" id="{AFEAE1DC-CE8E-457E-BC06-FC9D45268D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67934" y="2322465"/>
            <a:ext cx="4676805" cy="1172325"/>
          </a:xfrm>
        </p:spPr>
        <p:txBody>
          <a:bodyPr>
            <a:noAutofit/>
          </a:bodyPr>
          <a:lstStyle/>
          <a:p>
            <a:r>
              <a:rPr lang="en-US" sz="5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THỰC HÀNH</a:t>
            </a:r>
          </a:p>
        </p:txBody>
      </p:sp>
    </p:spTree>
    <p:extLst>
      <p:ext uri="{BB962C8B-B14F-4D97-AF65-F5344CB8AC3E}">
        <p14:creationId xmlns:p14="http://schemas.microsoft.com/office/powerpoint/2010/main" val="2461365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2" val="955ea2b595920b9e623a292d24afec3ee785c7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5047</TotalTime>
  <Words>676</Words>
  <Application>Microsoft Office PowerPoint</Application>
  <PresentationFormat>Widescreen</PresentationFormat>
  <Paragraphs>141</Paragraphs>
  <Slides>17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7" baseType="lpstr">
      <vt:lpstr>.VnBlack</vt:lpstr>
      <vt:lpstr>Arial</vt:lpstr>
      <vt:lpstr>Calibri</vt:lpstr>
      <vt:lpstr>Cambria Math</vt:lpstr>
      <vt:lpstr>Roboto</vt:lpstr>
      <vt:lpstr>Tahoma</vt:lpstr>
      <vt:lpstr>Times New Roman</vt:lpstr>
      <vt:lpstr>VNI-Times</vt:lpstr>
      <vt:lpstr>Wingdings</vt:lpstr>
      <vt:lpstr>Office Theme</vt:lpstr>
      <vt:lpstr>BÀI: HỖN SỐ (TIẾP) Trang 13, 14</vt:lpstr>
      <vt:lpstr>KHỞI ĐỘNG</vt:lpstr>
      <vt:lpstr>PowerPoint Presentation</vt:lpstr>
      <vt:lpstr>KHÁM PHÁ</vt:lpstr>
      <vt:lpstr>PowerPoint Presentation</vt:lpstr>
      <vt:lpstr>PowerPoint Presentation</vt:lpstr>
      <vt:lpstr>PowerPoint Presentation</vt:lpstr>
      <vt:lpstr>PowerPoint Presentation</vt:lpstr>
      <vt:lpstr>THỰC HÀNH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HOẠT ĐỘNG NỐI TIẾP</vt:lpstr>
    </vt:vector>
  </TitlesOfParts>
  <Company>AN_CHAU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NGUYEN THI LUYEN</dc:creator>
  <cp:lastModifiedBy>Admin</cp:lastModifiedBy>
  <cp:revision>513</cp:revision>
  <dcterms:created xsi:type="dcterms:W3CDTF">2009-10-26T05:52:20Z</dcterms:created>
  <dcterms:modified xsi:type="dcterms:W3CDTF">2022-09-04T01:54:00Z</dcterms:modified>
</cp:coreProperties>
</file>