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55" r:id="rId2"/>
    <p:sldId id="361" r:id="rId3"/>
    <p:sldId id="356" r:id="rId4"/>
    <p:sldId id="260" r:id="rId5"/>
    <p:sldId id="334" r:id="rId6"/>
    <p:sldId id="337" r:id="rId7"/>
    <p:sldId id="342" r:id="rId8"/>
    <p:sldId id="336" r:id="rId9"/>
    <p:sldId id="341" r:id="rId10"/>
    <p:sldId id="276" r:id="rId11"/>
    <p:sldId id="358" r:id="rId12"/>
    <p:sldId id="359" r:id="rId13"/>
    <p:sldId id="360" r:id="rId14"/>
    <p:sldId id="35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800000"/>
    <a:srgbClr val="FDFAE7"/>
    <a:srgbClr val="FFCCFF"/>
    <a:srgbClr val="00FF99"/>
    <a:srgbClr val="FF00FF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3" autoAdjust="0"/>
  </p:normalViewPr>
  <p:slideViewPr>
    <p:cSldViewPr>
      <p:cViewPr>
        <p:scale>
          <a:sx n="94" d="100"/>
          <a:sy n="94" d="100"/>
        </p:scale>
        <p:origin x="-138" y="4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43D3155A-B4A2-4603-B408-0AED699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?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kg, 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 </a:t>
            </a:r>
            <a:r>
              <a:rPr lang="en-US" dirty="0" err="1"/>
              <a:t>cân</a:t>
            </a:r>
            <a:r>
              <a:rPr lang="en-US" dirty="0"/>
              <a:t>, </a:t>
            </a:r>
            <a:r>
              <a:rPr lang="en-US" dirty="0" err="1"/>
              <a:t>lạng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ý: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qua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( </a:t>
            </a:r>
            <a:r>
              <a:rPr lang="en-US" dirty="0" err="1"/>
              <a:t>lớn</a:t>
            </a:r>
            <a:r>
              <a:rPr lang="en-US" dirty="0"/>
              <a:t>-&gt;</a:t>
            </a:r>
            <a:r>
              <a:rPr lang="en-US" dirty="0" err="1"/>
              <a:t>bé</a:t>
            </a:r>
            <a:r>
              <a:rPr lang="en-US" dirty="0"/>
              <a:t>); chia ( </a:t>
            </a:r>
            <a:r>
              <a:rPr lang="en-US" dirty="0" err="1"/>
              <a:t>bé</a:t>
            </a:r>
            <a:r>
              <a:rPr lang="en-US" dirty="0"/>
              <a:t> ra </a:t>
            </a:r>
            <a:r>
              <a:rPr lang="en-US" dirty="0" err="1"/>
              <a:t>lớn</a:t>
            </a:r>
            <a:r>
              <a:rPr lang="en-US" dirty="0"/>
              <a:t>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7A8E6-6E35-4716-AF2A-25EA500A6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55C2-512D-4529-B0EC-A92D82C3B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4B46-783F-4EEB-84A0-7ED22D98E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631B-80A2-4878-A8AA-301155C2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440EB-874D-4E7F-A8B6-935E87BEF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7839A-DB90-49E8-9568-CE0065387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0CC1-B824-4321-B913-D5331F00C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A2BA-E2D3-4229-9568-BA9F29167A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854D3-17C3-4778-9E8B-58100317A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C5-4DD9-4A31-A872-B63EEC934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4E989-84F5-42EB-ADAE-C642E11C8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A306E-E8D5-40F4-B0C1-87C53E1BF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0A972-E0BB-41FA-B627-47148B273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15722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60907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436096" y="2743200"/>
            <a:ext cx="2564904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118651" y="2703409"/>
            <a:ext cx="2481242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9" y="190282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3" y="1821328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193193" y="226848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92774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79931" y="455568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80" y="213394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738495" y="2182250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5" y="2397730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4369" y="2060869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469639" y="864196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4700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469205" y="820813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47000</a:t>
            </a:r>
            <a:endParaRPr lang="es-ES" sz="2400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u="none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u="non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2400" i="1" u="non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s-ES" sz="2400" u="none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blipFill rotWithShape="1">
                <a:blip r:embed="rId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7" y="1950574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329655" y="1683900"/>
            <a:ext cx="1994479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none" dirty="0" err="1">
                <a:solidFill>
                  <a:schemeClr val="tx1"/>
                </a:solidFill>
              </a:rPr>
              <a:t>Chính</a:t>
            </a:r>
            <a:r>
              <a:rPr lang="es-ES_tradnl" b="1" u="none" dirty="0">
                <a:solidFill>
                  <a:schemeClr val="tx1"/>
                </a:solidFill>
              </a:rPr>
              <a:t> </a:t>
            </a:r>
            <a:r>
              <a:rPr lang="es-ES_tradnl" b="1" u="none" dirty="0" err="1">
                <a:solidFill>
                  <a:schemeClr val="tx1"/>
                </a:solidFill>
              </a:rPr>
              <a:t>xác</a:t>
            </a:r>
            <a:r>
              <a:rPr lang="es-ES_tradnl" b="1" u="none" dirty="0">
                <a:solidFill>
                  <a:schemeClr val="tx1"/>
                </a:solidFill>
              </a:rPr>
              <a:t>!</a:t>
            </a:r>
            <a:endParaRPr lang="es-ES" b="1" u="none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2" y="4486216"/>
            <a:ext cx="654293" cy="530282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837080" y="4289494"/>
            <a:ext cx="7101575" cy="7316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7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u="non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en-US" sz="2700" u="none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700" u="non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............ kg </a:t>
            </a:r>
            <a:r>
              <a:rPr lang="en-US" altLang="en-US" sz="2700" u="none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endParaRPr lang="en-US" sz="2700" u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48240" y="4370852"/>
            <a:ext cx="25051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47000 </a:t>
            </a:r>
            <a:endParaRPr lang="es-ES" sz="33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374" y="2002201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8789" y="211358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8" y="2695728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209512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00050" y="632512"/>
            <a:ext cx="22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87 </a:t>
            </a:r>
            <a:r>
              <a:rPr lang="en-US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</a:t>
            </a:r>
            <a:endParaRPr lang="en-GB" sz="2400" u="none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28788" y="642523"/>
            <a:ext cx="21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2400" u="none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89362" y="632090"/>
            <a:ext cx="201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760kg</a:t>
            </a:r>
            <a:endParaRPr lang="en-US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959" y="2008452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735637"/>
            <a:ext cx="1156961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none" dirty="0" err="1">
                <a:solidFill>
                  <a:schemeClr val="tx1"/>
                </a:solidFill>
              </a:rPr>
              <a:t>Tuyệt</a:t>
            </a:r>
            <a:r>
              <a:rPr lang="es-ES_tradnl" b="1" u="none" dirty="0">
                <a:solidFill>
                  <a:schemeClr val="tx1"/>
                </a:solidFill>
              </a:rPr>
              <a:t> </a:t>
            </a:r>
            <a:r>
              <a:rPr lang="es-ES_tradnl" b="1" u="none" dirty="0" err="1">
                <a:solidFill>
                  <a:schemeClr val="tx1"/>
                </a:solidFill>
              </a:rPr>
              <a:t>vời</a:t>
            </a:r>
            <a:endParaRPr lang="es-ES" b="1" u="none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5" y="4473288"/>
            <a:ext cx="654293" cy="52064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736636" y="4374816"/>
            <a:ext cx="7469841" cy="72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u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8760kg</a:t>
            </a:r>
            <a:r>
              <a:rPr lang="en-US" sz="300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=......</a:t>
            </a:r>
            <a:r>
              <a:rPr lang="en-US" sz="3000" u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00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......kg</a:t>
            </a:r>
            <a:r>
              <a:rPr lang="en-US" sz="135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7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37723" y="4442641"/>
            <a:ext cx="42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34" y="210558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870772" y="2092251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1" y="2841861"/>
            <a:ext cx="1214754" cy="1691564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36" y="2025046"/>
            <a:ext cx="1213866" cy="1780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398934" y="664218"/>
            <a:ext cx="1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2000326</a:t>
            </a:r>
            <a:endParaRPr lang="es-ES" sz="2400" u="none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13783" y="603285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20326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1604" y="644262"/>
            <a:ext cx="13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2326</a:t>
            </a:r>
            <a:endParaRPr lang="es-ES" sz="2400" u="none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853" y="202109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30520" y="1797071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none" dirty="0" err="1">
                <a:solidFill>
                  <a:schemeClr val="tx1"/>
                </a:solidFill>
              </a:rPr>
              <a:t>Quá</a:t>
            </a:r>
            <a:r>
              <a:rPr lang="es-ES_tradnl" b="1" u="none" dirty="0">
                <a:solidFill>
                  <a:schemeClr val="tx1"/>
                </a:solidFill>
              </a:rPr>
              <a:t> </a:t>
            </a:r>
            <a:r>
              <a:rPr lang="es-ES_tradnl" b="1" u="none" dirty="0" err="1">
                <a:solidFill>
                  <a:schemeClr val="tx1"/>
                </a:solidFill>
              </a:rPr>
              <a:t>giỏi</a:t>
            </a:r>
            <a:endParaRPr lang="es-ES" b="1" u="none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1" y="4345728"/>
            <a:ext cx="743723" cy="60276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816295" y="4471078"/>
            <a:ext cx="7469841" cy="76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300" u="none" dirty="0">
                <a:solidFill>
                  <a:schemeClr val="tx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300" u="none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en-US" sz="3300" u="none" dirty="0" err="1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326g</a:t>
            </a:r>
            <a:r>
              <a:rPr lang="en-US" sz="3300" u="none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… g</a:t>
            </a:r>
            <a:endParaRPr lang="en-US" sz="3300" u="none" dirty="0">
              <a:solidFill>
                <a:schemeClr val="tx1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9882" y="4471078"/>
            <a:ext cx="283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20326g</a:t>
            </a:r>
            <a:endParaRPr lang="en-US" sz="360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none" dirty="0"/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061172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800" u="none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E6F51E-2472-4599-8F03-5FBAF11AB1F6}"/>
              </a:ext>
            </a:extLst>
          </p:cNvPr>
          <p:cNvSpPr txBox="1"/>
          <p:nvPr/>
        </p:nvSpPr>
        <p:spPr>
          <a:xfrm>
            <a:off x="1752600" y="914400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5km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...............m 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246dm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..........m.......dm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7304 m =......km .......m </a:t>
            </a:r>
            <a:endParaRPr lang="vi-VN" sz="3600" u="none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F1F5EF-C281-4154-A653-56F0677C6FFB}"/>
              </a:ext>
            </a:extLst>
          </p:cNvPr>
          <p:cNvSpPr/>
          <p:nvPr/>
        </p:nvSpPr>
        <p:spPr>
          <a:xfrm>
            <a:off x="228600" y="1524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5AB71A5-FA2D-4C9A-8DC1-F39A4D8723FB}"/>
              </a:ext>
            </a:extLst>
          </p:cNvPr>
          <p:cNvSpPr/>
          <p:nvPr/>
        </p:nvSpPr>
        <p:spPr>
          <a:xfrm>
            <a:off x="381000" y="28956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A1D2F5-3C95-4004-8162-AE046768560F}"/>
              </a:ext>
            </a:extLst>
          </p:cNvPr>
          <p:cNvSpPr txBox="1"/>
          <p:nvPr/>
        </p:nvSpPr>
        <p:spPr>
          <a:xfrm flipH="1">
            <a:off x="4114800" y="860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5027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881264-F9D9-47FD-8B13-92B73A17E95B}"/>
              </a:ext>
            </a:extLst>
          </p:cNvPr>
          <p:cNvSpPr txBox="1"/>
          <p:nvPr/>
        </p:nvSpPr>
        <p:spPr>
          <a:xfrm flipH="1">
            <a:off x="3619500" y="14103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24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1B751B-BA7C-4337-92E3-B1CE30B7842F}"/>
              </a:ext>
            </a:extLst>
          </p:cNvPr>
          <p:cNvSpPr txBox="1"/>
          <p:nvPr/>
        </p:nvSpPr>
        <p:spPr>
          <a:xfrm flipH="1">
            <a:off x="5219700" y="14103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6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CCE8FA-C3DB-4BF6-947B-6630B72EEEBC}"/>
              </a:ext>
            </a:extLst>
          </p:cNvPr>
          <p:cNvSpPr txBox="1"/>
          <p:nvPr/>
        </p:nvSpPr>
        <p:spPr>
          <a:xfrm flipH="1">
            <a:off x="3657600" y="198201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64D076-F365-4740-9DF0-D24B833E705D}"/>
              </a:ext>
            </a:extLst>
          </p:cNvPr>
          <p:cNvSpPr txBox="1"/>
          <p:nvPr/>
        </p:nvSpPr>
        <p:spPr>
          <a:xfrm flipH="1">
            <a:off x="4953000" y="19603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304</a:t>
            </a:r>
            <a:endParaRPr lang="vi-VN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8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F6CE469F-882E-4BEC-AB8E-F77C7EA0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72" y="2018153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chemeClr val="accent5">
                    <a:lumMod val="50000"/>
                  </a:schemeClr>
                </a:solidFill>
              </a:rPr>
              <a:t>ÔN TẬP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u="none" dirty="0">
                <a:solidFill>
                  <a:schemeClr val="accent5">
                    <a:lumMod val="50000"/>
                  </a:schemeClr>
                </a:solidFill>
              </a:rPr>
              <a:t>BẢNG ĐƠN VỊ ĐO </a:t>
            </a:r>
            <a:r>
              <a:rPr lang="en-US" sz="3600" b="1" u="none" dirty="0" err="1">
                <a:solidFill>
                  <a:schemeClr val="accent5">
                    <a:lumMod val="50000"/>
                  </a:schemeClr>
                </a:solidFill>
              </a:rPr>
              <a:t>KHỐI</a:t>
            </a:r>
            <a:r>
              <a:rPr lang="en-US" sz="3600" b="1" u="non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u="none" dirty="0" err="1">
                <a:solidFill>
                  <a:schemeClr val="accent5">
                    <a:lumMod val="50000"/>
                  </a:schemeClr>
                </a:solidFill>
              </a:rPr>
              <a:t>LƯỢNG</a:t>
            </a:r>
            <a:endParaRPr lang="en-US" sz="3600" b="1" u="none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chemeClr val="accent5">
                    <a:lumMod val="50000"/>
                  </a:schemeClr>
                </a:solidFill>
              </a:rPr>
              <a:t>Trang 22</a:t>
            </a:r>
            <a:endParaRPr lang="en-US" sz="3600" b="1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529" y="1087210"/>
            <a:ext cx="5143500" cy="608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2861" y="2156660"/>
            <a:ext cx="502837" cy="3019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6000" y="2066207"/>
            <a:ext cx="71548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001" y="2930429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901357" y="3124372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1465036B-B2D5-4B09-8B2E-E14ACDC983ED}"/>
              </a:ext>
            </a:extLst>
          </p:cNvPr>
          <p:cNvSpPr/>
          <p:nvPr/>
        </p:nvSpPr>
        <p:spPr>
          <a:xfrm>
            <a:off x="993163" y="4092085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E945F1E-4171-4A57-80E4-B8A3A1397F3B}"/>
              </a:ext>
            </a:extLst>
          </p:cNvPr>
          <p:cNvSpPr/>
          <p:nvPr/>
        </p:nvSpPr>
        <p:spPr>
          <a:xfrm>
            <a:off x="1574400" y="3983572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47369"/>
              </p:ext>
            </p:extLst>
          </p:nvPr>
        </p:nvGraphicFramePr>
        <p:xfrm>
          <a:off x="126177" y="1210845"/>
          <a:ext cx="8763000" cy="261493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0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8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8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34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67200" y="178308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4267200" y="227076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1 kg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5867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7010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82296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8077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g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6858000" y="227076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629400" y="28397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g</a:t>
            </a:r>
          </a:p>
        </p:txBody>
      </p:sp>
      <p:sp>
        <p:nvSpPr>
          <p:cNvPr id="119889" name="Text Box 81"/>
          <p:cNvSpPr txBox="1">
            <a:spLocks noChangeArrowheads="1"/>
          </p:cNvSpPr>
          <p:nvPr/>
        </p:nvSpPr>
        <p:spPr bwMode="auto">
          <a:xfrm>
            <a:off x="5410200" y="28397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10dag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0" name="Text Box 82"/>
          <p:cNvSpPr txBox="1">
            <a:spLocks noChangeArrowheads="1"/>
          </p:cNvSpPr>
          <p:nvPr/>
        </p:nvSpPr>
        <p:spPr bwMode="auto">
          <a:xfrm>
            <a:off x="5791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hg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3962400" y="2819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hg</a:t>
            </a:r>
          </a:p>
        </p:txBody>
      </p:sp>
      <p:sp>
        <p:nvSpPr>
          <p:cNvPr id="119894" name="Text Box 86"/>
          <p:cNvSpPr txBox="1">
            <a:spLocks noChangeArrowheads="1"/>
          </p:cNvSpPr>
          <p:nvPr/>
        </p:nvSpPr>
        <p:spPr bwMode="auto">
          <a:xfrm>
            <a:off x="2971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yến</a:t>
            </a: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2819400" y="229108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2590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kg</a:t>
            </a:r>
          </a:p>
        </p:txBody>
      </p:sp>
      <p:sp>
        <p:nvSpPr>
          <p:cNvPr id="119899" name="Text Box 91"/>
          <p:cNvSpPr txBox="1">
            <a:spLocks noChangeArrowheads="1"/>
          </p:cNvSpPr>
          <p:nvPr/>
        </p:nvSpPr>
        <p:spPr bwMode="auto">
          <a:xfrm>
            <a:off x="1273175" y="28397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auto">
          <a:xfrm>
            <a:off x="17526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1828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tạ</a:t>
            </a:r>
          </a:p>
        </p:txBody>
      </p:sp>
      <p:sp>
        <p:nvSpPr>
          <p:cNvPr id="119902" name="Text Box 94"/>
          <p:cNvSpPr txBox="1">
            <a:spLocks noChangeArrowheads="1"/>
          </p:cNvSpPr>
          <p:nvPr/>
        </p:nvSpPr>
        <p:spPr bwMode="auto">
          <a:xfrm>
            <a:off x="3810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119903" name="Text Box 95"/>
          <p:cNvSpPr txBox="1">
            <a:spLocks noChangeArrowheads="1"/>
          </p:cNvSpPr>
          <p:nvPr/>
        </p:nvSpPr>
        <p:spPr bwMode="auto">
          <a:xfrm>
            <a:off x="381000" y="22707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228600" y="306324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3138" name="Rectangle 119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3886200" y="3333750"/>
            <a:ext cx="1219200" cy="495300"/>
            <a:chOff x="2592" y="3349"/>
            <a:chExt cx="768" cy="390"/>
          </a:xfrm>
        </p:grpSpPr>
        <p:graphicFrame>
          <p:nvGraphicFramePr>
            <p:cNvPr id="3171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11942"/>
                </p:ext>
              </p:extLst>
            </p:nvPr>
          </p:nvGraphicFramePr>
          <p:xfrm>
            <a:off x="2760" y="3349"/>
            <a:ext cx="24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3349"/>
                          <a:ext cx="24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0"/>
            <p:cNvSpPr txBox="1">
              <a:spLocks noChangeArrowheads="1"/>
            </p:cNvSpPr>
            <p:nvPr/>
          </p:nvSpPr>
          <p:spPr bwMode="auto">
            <a:xfrm>
              <a:off x="2592" y="3360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40" name="Rectangle 134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5448300" y="3314700"/>
            <a:ext cx="1295400" cy="495300"/>
            <a:chOff x="3648" y="2953"/>
            <a:chExt cx="816" cy="390"/>
          </a:xfrm>
        </p:grpSpPr>
        <p:sp>
          <p:nvSpPr>
            <p:cNvPr id="3169" name="Text Box 83"/>
            <p:cNvSpPr txBox="1">
              <a:spLocks noChangeArrowheads="1"/>
            </p:cNvSpPr>
            <p:nvPr/>
          </p:nvSpPr>
          <p:spPr bwMode="auto">
            <a:xfrm>
              <a:off x="3648" y="2976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kg</a:t>
              </a:r>
            </a:p>
          </p:txBody>
        </p:sp>
        <p:graphicFrame>
          <p:nvGraphicFramePr>
            <p:cNvPr id="3170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139710"/>
                </p:ext>
              </p:extLst>
            </p:nvPr>
          </p:nvGraphicFramePr>
          <p:xfrm>
            <a:off x="3816" y="2953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953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2" name="Rectangle 136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629400" y="3312160"/>
            <a:ext cx="1219200" cy="497840"/>
            <a:chOff x="4320" y="2976"/>
            <a:chExt cx="768" cy="392"/>
          </a:xfrm>
        </p:grpSpPr>
        <p:sp>
          <p:nvSpPr>
            <p:cNvPr id="3167" name="Text Box 80"/>
            <p:cNvSpPr txBox="1">
              <a:spLocks noChangeArrowheads="1"/>
            </p:cNvSpPr>
            <p:nvPr/>
          </p:nvSpPr>
          <p:spPr bwMode="auto">
            <a:xfrm>
              <a:off x="4320" y="2976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  hg</a:t>
              </a:r>
            </a:p>
          </p:txBody>
        </p:sp>
        <p:graphicFrame>
          <p:nvGraphicFramePr>
            <p:cNvPr id="3168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779355"/>
                </p:ext>
              </p:extLst>
            </p:nvPr>
          </p:nvGraphicFramePr>
          <p:xfrm>
            <a:off x="4519" y="2978"/>
            <a:ext cx="233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" y="2978"/>
                          <a:ext cx="233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4" name="Rectangle 138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7772400" y="2994660"/>
            <a:ext cx="1143000" cy="530860"/>
            <a:chOff x="5088" y="2634"/>
            <a:chExt cx="720" cy="418"/>
          </a:xfrm>
        </p:grpSpPr>
        <p:sp>
          <p:nvSpPr>
            <p:cNvPr id="3165" name="Text Box 76"/>
            <p:cNvSpPr txBox="1">
              <a:spLocks noChangeArrowheads="1"/>
            </p:cNvSpPr>
            <p:nvPr/>
          </p:nvSpPr>
          <p:spPr bwMode="auto">
            <a:xfrm>
              <a:off x="5088" y="2688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dag</a:t>
              </a:r>
            </a:p>
          </p:txBody>
        </p:sp>
        <p:graphicFrame>
          <p:nvGraphicFramePr>
            <p:cNvPr id="3166" name="Object 137"/>
            <p:cNvGraphicFramePr>
              <a:graphicFrameLocks noChangeAspect="1"/>
            </p:cNvGraphicFramePr>
            <p:nvPr/>
          </p:nvGraphicFramePr>
          <p:xfrm>
            <a:off x="5224" y="2634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2634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6" name="Rectangle 140"/>
          <p:cNvSpPr>
            <a:spLocks noChangeArrowheads="1"/>
          </p:cNvSpPr>
          <p:nvPr/>
        </p:nvSpPr>
        <p:spPr bwMode="auto">
          <a:xfrm>
            <a:off x="-152400" y="19844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295400" y="3312160"/>
            <a:ext cx="1219200" cy="497840"/>
            <a:chOff x="960" y="2784"/>
            <a:chExt cx="768" cy="392"/>
          </a:xfrm>
        </p:grpSpPr>
        <p:sp>
          <p:nvSpPr>
            <p:cNvPr id="3163" name="Text Box 90"/>
            <p:cNvSpPr txBox="1">
              <a:spLocks noChangeArrowheads="1"/>
            </p:cNvSpPr>
            <p:nvPr/>
          </p:nvSpPr>
          <p:spPr bwMode="auto">
            <a:xfrm>
              <a:off x="960" y="2784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64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87568"/>
                </p:ext>
              </p:extLst>
            </p:nvPr>
          </p:nvGraphicFramePr>
          <p:xfrm>
            <a:off x="1147" y="2792"/>
            <a:ext cx="19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792"/>
                          <a:ext cx="19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8" name="Rectangle 142"/>
          <p:cNvSpPr>
            <a:spLocks noChangeArrowheads="1"/>
          </p:cNvSpPr>
          <p:nvPr/>
        </p:nvSpPr>
        <p:spPr bwMode="auto">
          <a:xfrm>
            <a:off x="-152400" y="1923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2590800" y="3322320"/>
            <a:ext cx="1143000" cy="487680"/>
            <a:chOff x="1920" y="3360"/>
            <a:chExt cx="720" cy="384"/>
          </a:xfrm>
        </p:grpSpPr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1920" y="3360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6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624285"/>
                </p:ext>
              </p:extLst>
            </p:nvPr>
          </p:nvGraphicFramePr>
          <p:xfrm>
            <a:off x="2112" y="3360"/>
            <a:ext cx="22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12" imgW="203112" imgH="393529" progId="Equation.3">
                    <p:embed/>
                  </p:oleObj>
                </mc:Choice>
                <mc:Fallback>
                  <p:oleObj name="Equation" r:id="rId12" imgW="203112" imgH="393529" progId="Equation.3">
                    <p:embed/>
                    <p:pic>
                      <p:nvPicPr>
                        <p:cNvPr id="0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0"/>
                          <a:ext cx="22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963" name="Text Box 155"/>
          <p:cNvSpPr txBox="1">
            <a:spLocks noChangeArrowheads="1"/>
          </p:cNvSpPr>
          <p:nvPr/>
        </p:nvSpPr>
        <p:spPr bwMode="auto">
          <a:xfrm>
            <a:off x="-42388" y="254648"/>
            <a:ext cx="960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a,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9975" name="Text Box 167"/>
          <p:cNvSpPr txBox="1">
            <a:spLocks noChangeArrowheads="1"/>
          </p:cNvSpPr>
          <p:nvPr/>
        </p:nvSpPr>
        <p:spPr bwMode="auto">
          <a:xfrm>
            <a:off x="304800" y="4000032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20004" name="Text Box 196"/>
          <p:cNvSpPr txBox="1">
            <a:spLocks noChangeArrowheads="1"/>
          </p:cNvSpPr>
          <p:nvPr/>
        </p:nvSpPr>
        <p:spPr bwMode="auto">
          <a:xfrm>
            <a:off x="39624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</a:p>
        </p:txBody>
      </p:sp>
      <p:sp>
        <p:nvSpPr>
          <p:cNvPr id="120005" name="Text Box 197"/>
          <p:cNvSpPr txBox="1">
            <a:spLocks noChangeArrowheads="1"/>
          </p:cNvSpPr>
          <p:nvPr/>
        </p:nvSpPr>
        <p:spPr bwMode="auto">
          <a:xfrm>
            <a:off x="381000" y="1295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20006" name="Text Box 198"/>
          <p:cNvSpPr txBox="1">
            <a:spLocks noChangeArrowheads="1"/>
          </p:cNvSpPr>
          <p:nvPr/>
        </p:nvSpPr>
        <p:spPr bwMode="auto">
          <a:xfrm>
            <a:off x="5943600" y="12954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203" y="4419600"/>
            <a:ext cx="6324600" cy="1066800"/>
            <a:chOff x="791203" y="4419600"/>
            <a:chExt cx="6324600" cy="1066800"/>
          </a:xfrm>
        </p:grpSpPr>
        <p:sp>
          <p:nvSpPr>
            <p:cNvPr id="3160" name="Rectangle 194"/>
            <p:cNvSpPr>
              <a:spLocks noChangeArrowheads="1"/>
            </p:cNvSpPr>
            <p:nvPr/>
          </p:nvSpPr>
          <p:spPr bwMode="auto">
            <a:xfrm>
              <a:off x="838200" y="4876800"/>
              <a:ext cx="5334000" cy="5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0015" name="Text Box 207"/>
            <p:cNvSpPr txBox="1">
              <a:spLocks noChangeArrowheads="1"/>
            </p:cNvSpPr>
            <p:nvPr/>
          </p:nvSpPr>
          <p:spPr bwMode="auto">
            <a:xfrm>
              <a:off x="791203" y="4419600"/>
              <a:ext cx="6324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u="none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8" grpId="0"/>
      <p:bldP spid="119879" grpId="0"/>
      <p:bldP spid="119880" grpId="0"/>
      <p:bldP spid="119881" grpId="0"/>
      <p:bldP spid="119882" grpId="0"/>
      <p:bldP spid="119883" grpId="0"/>
      <p:bldP spid="119886" grpId="0"/>
      <p:bldP spid="119887" grpId="0"/>
      <p:bldP spid="119889" grpId="0"/>
      <p:bldP spid="119890" grpId="0"/>
      <p:bldP spid="119892" grpId="0"/>
      <p:bldP spid="119894" grpId="0"/>
      <p:bldP spid="119895" grpId="0"/>
      <p:bldP spid="119896" grpId="0"/>
      <p:bldP spid="119899" grpId="0"/>
      <p:bldP spid="119900" grpId="0"/>
      <p:bldP spid="119901" grpId="0"/>
      <p:bldP spid="119902" grpId="0"/>
      <p:bldP spid="119903" grpId="0"/>
      <p:bldP spid="119904" grpId="0"/>
      <p:bldP spid="119963" grpId="0"/>
      <p:bldP spid="119975" grpId="0"/>
      <p:bldP spid="120004" grpId="0"/>
      <p:bldP spid="120005" grpId="0"/>
      <p:bldP spid="120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8650" y="182939"/>
            <a:ext cx="6324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chỗ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chấm</a:t>
            </a:r>
            <a:endParaRPr lang="en-US" sz="2800" u="none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a) 18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r>
              <a:rPr lang="en-US" sz="2800" u="none" dirty="0">
                <a:latin typeface="Times New Roman" pitchFamily="18" charset="0"/>
              </a:rPr>
              <a:t> = </a:t>
            </a:r>
            <a:r>
              <a:rPr lang="en-US" sz="2800" i="1" u="none" dirty="0">
                <a:latin typeface="Times New Roman" pitchFamily="18" charset="0"/>
              </a:rPr>
              <a:t>...  </a:t>
            </a:r>
            <a:r>
              <a:rPr lang="en-US" sz="2800" u="none" dirty="0">
                <a:latin typeface="Times New Roman" pitchFamily="18" charset="0"/>
              </a:rPr>
              <a:t>      kg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200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r>
              <a:rPr lang="en-US" sz="2800" u="none" dirty="0">
                <a:latin typeface="Times New Roman" pitchFamily="18" charset="0"/>
              </a:rPr>
              <a:t> = ...  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35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= ...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c)  2 kg 326 g = ...         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6kg 3g = ....        g			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1262711"/>
            <a:ext cx="4800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b)   430 kg = ...   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     2500 kg = ...     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16000 kg = ...   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d)  4008 g = …  kg  ...  g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</a:t>
            </a:r>
            <a:r>
              <a:rPr lang="en-US" sz="2800" u="none" dirty="0" smtClean="0">
                <a:latin typeface="Times New Roman" pitchFamily="18" charset="0"/>
              </a:rPr>
              <a:t>     9050 kg = </a:t>
            </a:r>
            <a:r>
              <a:rPr lang="en-US" sz="2800" u="none" dirty="0">
                <a:latin typeface="Times New Roman" pitchFamily="18" charset="0"/>
              </a:rPr>
              <a:t>....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      kg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362200" y="1295400"/>
            <a:ext cx="838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180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286000" y="1913614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20000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086600" y="1262711"/>
            <a:ext cx="685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43 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086600" y="175260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239000" y="2362200"/>
            <a:ext cx="64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8001000" y="30581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286000" y="2514600"/>
            <a:ext cx="1143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35000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048000" y="3201607"/>
            <a:ext cx="990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2326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2533650" y="3828794"/>
            <a:ext cx="1028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6003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8039100" y="36576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991350" y="3048000"/>
            <a:ext cx="5524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u="none" dirty="0">
                <a:latin typeface="Times New Roman" pitchFamily="18" charset="0"/>
              </a:rPr>
              <a:t> 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7086600" y="365760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5450" y="4373780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rgbClr val="FF0000"/>
                </a:solidFill>
                <a:latin typeface="Times New Roman" pitchFamily="18" charset="0"/>
              </a:rPr>
              <a:t>9050 kg </a:t>
            </a:r>
            <a:r>
              <a:rPr lang="en-US" sz="2400" u="none" dirty="0" smtClean="0">
                <a:solidFill>
                  <a:srgbClr val="FF0000"/>
                </a:solidFill>
                <a:latin typeface="Times New Roman" pitchFamily="18" charset="0"/>
              </a:rPr>
              <a:t>=        </a:t>
            </a:r>
            <a:r>
              <a:rPr lang="en-US" sz="2400" u="none" dirty="0" err="1" smtClean="0">
                <a:solidFill>
                  <a:srgbClr val="FF0000"/>
                </a:solidFill>
                <a:latin typeface="Times New Roman" pitchFamily="18" charset="0"/>
              </a:rPr>
              <a:t>tấn</a:t>
            </a:r>
            <a:r>
              <a:rPr lang="en-US" sz="2400" u="none" dirty="0" smtClean="0">
                <a:solidFill>
                  <a:srgbClr val="FF0000"/>
                </a:solidFill>
                <a:latin typeface="Times New Roman" pitchFamily="18" charset="0"/>
              </a:rPr>
              <a:t>        dag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010400" y="43535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931150" y="43434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 smtClean="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sz="2800" u="none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139275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  <p:bldP spid="2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7734" y="76200"/>
            <a:ext cx="3679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&gt; ; &lt; ; =   ?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52400" y="1096507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2kg 50g  … 2500g          ;   6090kg … 6tấn 8kg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13kg 85g … 13kg805g   ;         </a:t>
            </a:r>
            <a:r>
              <a:rPr lang="en-US" sz="28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…   250kg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409119" y="1139743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676400" y="3058180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565317" y="1131791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5562600" y="3058180"/>
            <a:ext cx="447558" cy="646331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2050g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786379" y="1600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6008kg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114800" y="372842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250kg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119259" y="346573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13805g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59689" y="3456951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13085g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u="non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58727" grpId="0"/>
      <p:bldP spid="158730" grpId="0" animBg="1"/>
      <p:bldP spid="158731" grpId="0" animBg="1"/>
      <p:bldP spid="158732" grpId="0" animBg="1"/>
      <p:bldP spid="158733" grpId="0" animBg="1"/>
      <p:bldP spid="158735" grpId="0"/>
      <p:bldP spid="158736" grpId="0"/>
      <p:bldP spid="158738" grpId="0"/>
      <p:bldP spid="15873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tấn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300 kg.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bao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lô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-gam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457200" y="371856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791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553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1336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1169670" y="3067050"/>
            <a:ext cx="213360" cy="16383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3802380" y="2110740"/>
            <a:ext cx="243840" cy="3581400"/>
          </a:xfrm>
          <a:prstGeom prst="righ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6130290" y="3440430"/>
            <a:ext cx="121920" cy="8001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273685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 rot="16200000">
            <a:off x="3368040" y="381000"/>
            <a:ext cx="274320" cy="6096000"/>
          </a:xfrm>
          <a:prstGeom prst="rightBrace">
            <a:avLst>
              <a:gd name="adj1" fmla="val 148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078" y="27368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3400" y="408432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300 kg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71800" y="45720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hai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86400" y="451104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48000" y="407797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791200" y="402336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0" y="457200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nhất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690CDA2-02C4-4C4E-99E8-81491CF057E6}"/>
              </a:ext>
            </a:extLst>
          </p:cNvPr>
          <p:cNvCxnSpPr>
            <a:cxnSpLocks/>
          </p:cNvCxnSpPr>
          <p:nvPr/>
        </p:nvCxnSpPr>
        <p:spPr>
          <a:xfrm flipV="1">
            <a:off x="5562600" y="609599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BFEC1DB-4919-4249-A77E-33D2112D4FD5}"/>
              </a:ext>
            </a:extLst>
          </p:cNvPr>
          <p:cNvCxnSpPr>
            <a:cxnSpLocks/>
          </p:cNvCxnSpPr>
          <p:nvPr/>
        </p:nvCxnSpPr>
        <p:spPr>
          <a:xfrm flipV="1">
            <a:off x="381000" y="1066800"/>
            <a:ext cx="1981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B155056-9F78-40D2-B04F-75EE206B744A}"/>
              </a:ext>
            </a:extLst>
          </p:cNvPr>
          <p:cNvCxnSpPr>
            <a:cxnSpLocks/>
          </p:cNvCxnSpPr>
          <p:nvPr/>
        </p:nvCxnSpPr>
        <p:spPr>
          <a:xfrm flipV="1">
            <a:off x="2743200" y="1066798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55B0868-E3F1-4F6D-BF55-C24DCE83D032}"/>
              </a:ext>
            </a:extLst>
          </p:cNvPr>
          <p:cNvCxnSpPr>
            <a:cxnSpLocks/>
          </p:cNvCxnSpPr>
          <p:nvPr/>
        </p:nvCxnSpPr>
        <p:spPr>
          <a:xfrm>
            <a:off x="6477000" y="1057547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BA416CB-54EE-466D-B66B-197C58200F42}"/>
              </a:ext>
            </a:extLst>
          </p:cNvPr>
          <p:cNvCxnSpPr>
            <a:cxnSpLocks/>
          </p:cNvCxnSpPr>
          <p:nvPr/>
        </p:nvCxnSpPr>
        <p:spPr>
          <a:xfrm>
            <a:off x="1143000" y="1569721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E099288-E21F-4D4D-AE72-8EC89729E8C5}"/>
              </a:ext>
            </a:extLst>
          </p:cNvPr>
          <p:cNvCxnSpPr>
            <a:cxnSpLocks/>
          </p:cNvCxnSpPr>
          <p:nvPr/>
        </p:nvCxnSpPr>
        <p:spPr>
          <a:xfrm flipV="1">
            <a:off x="3489095" y="1590943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3F05C54-628D-467E-96FE-B1F3F4CDAD13}"/>
              </a:ext>
            </a:extLst>
          </p:cNvPr>
          <p:cNvCxnSpPr>
            <a:cxnSpLocks/>
          </p:cNvCxnSpPr>
          <p:nvPr/>
        </p:nvCxnSpPr>
        <p:spPr>
          <a:xfrm flipV="1">
            <a:off x="311085" y="2080884"/>
            <a:ext cx="1212915" cy="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5124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228600"/>
            <a:ext cx="91440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= 1 000 kg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  300 x 2 = 600 (kg)     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600 + 300 = 900 (kg)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1000 – 900 = 100 (kg)</a:t>
            </a:r>
            <a:r>
              <a:rPr lang="en-US" sz="2800" u="none" dirty="0"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</a:rPr>
              <a:t> 100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334&quot;/&gt;&lt;/object&gt;&lt;object type=&quot;3&quot; unique_id=&quot;10006&quot;&gt;&lt;property id=&quot;20148&quot; value=&quot;5&quot;/&gt;&lt;property id=&quot;20300&quot; value=&quot;Slide 5&quot;/&gt;&lt;property id=&quot;20307&quot; value=&quot;337&quot;/&gt;&lt;/object&gt;&lt;object type=&quot;3&quot; unique_id=&quot;10007&quot;&gt;&lt;property id=&quot;20148&quot; value=&quot;5&quot;/&gt;&lt;property id=&quot;20300&quot; value=&quot;Slide 6&quot;/&gt;&lt;property id=&quot;20307&quot; value=&quot;336&quot;/&gt;&lt;/object&gt;&lt;object type=&quot;3&quot; unique_id=&quot;10008&quot;&gt;&lt;property id=&quot;20148&quot; value=&quot;5&quot;/&gt;&lt;property id=&quot;20300&quot; value=&quot;Slide 7&quot;/&gt;&lt;property id=&quot;20307&quot; value=&quot;341&quot;/&gt;&lt;/object&gt;&lt;object type=&quot;3&quot; unique_id=&quot;10009&quot;&gt;&lt;property id=&quot;20148&quot; value=&quot;5&quot;/&gt;&lt;property id=&quot;20300&quot; value=&quot;Slide 8&quot;/&gt;&lt;property id=&quot;20307&quot; value=&quot;342&quot;/&gt;&lt;/object&gt;&lt;object type=&quot;3&quot; unique_id=&quot;10010&quot;&gt;&lt;property id=&quot;20148&quot; value=&quot;5&quot;/&gt;&lt;property id=&quot;20300&quot; value=&quot;Slide 9&quot;/&gt;&lt;property id=&quot;20307&quot; value=&quot;309&quot;/&gt;&lt;/object&gt;&lt;object type=&quot;3&quot; unique_id=&quot;10011&quot;&gt;&lt;property id=&quot;20148&quot; value=&quot;5&quot;/&gt;&lt;property id=&quot;20300&quot; value=&quot;Slide 10&quot;/&gt;&lt;property id=&quot;20307&quot; value=&quot;320&quot;/&gt;&lt;/object&gt;&lt;object type=&quot;3&quot; unique_id=&quot;10022&quot;&gt;&lt;property id=&quot;20148&quot; value=&quot;5&quot;/&gt;&lt;property id=&quot;20300&quot; value=&quot;Slide 1 - &amp;quot;PHÒNG GIÁO DỤC ĐÀO TẠO ĐỨC PHỔ&amp;#x0D;&amp;#x0A;TRƯỜNG TIỂU HỌC PHỔ AN&amp;quot;&quot;/&gt;&lt;property id=&quot;20307&quot; value=&quot;343&quot;/&gt;&lt;/object&gt;&lt;object type=&quot;3&quot; unique_id=&quot;10089&quot;&gt;&lt;property id=&quot;20148&quot; value=&quot;5&quot;/&gt;&lt;property id=&quot;20300&quot; value=&quot;Slide 3 - &amp;quot;Bài dạy:&amp;#x0D;&amp;#x0A;ÔN TẬP: BẢNG ĐƠN VỊ ĐO KHỐI LƯỢNG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65339"/>
      </a:dk2>
      <a:lt2>
        <a:srgbClr val="EAEBDE"/>
      </a:lt2>
      <a:accent1>
        <a:srgbClr val="72A376"/>
      </a:accent1>
      <a:accent2>
        <a:srgbClr val="B0CCB0"/>
      </a:accent2>
      <a:accent3>
        <a:srgbClr val="527D55"/>
      </a:accent3>
      <a:accent4>
        <a:srgbClr val="AAC7AC"/>
      </a:accent4>
      <a:accent5>
        <a:srgbClr val="C6DAC8"/>
      </a:accent5>
      <a:accent6>
        <a:srgbClr val="E9979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654</Words>
  <Application>Microsoft Office PowerPoint</Application>
  <PresentationFormat>Custom</PresentationFormat>
  <Paragraphs>134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168</cp:revision>
  <dcterms:created xsi:type="dcterms:W3CDTF">2010-03-28T15:42:57Z</dcterms:created>
  <dcterms:modified xsi:type="dcterms:W3CDTF">2021-10-04T15:30:59Z</dcterms:modified>
</cp:coreProperties>
</file>