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261" r:id="rId2"/>
    <p:sldId id="296" r:id="rId3"/>
    <p:sldId id="256" r:id="rId4"/>
    <p:sldId id="333" r:id="rId5"/>
    <p:sldId id="334" r:id="rId6"/>
    <p:sldId id="335" r:id="rId7"/>
    <p:sldId id="336" r:id="rId8"/>
    <p:sldId id="337" r:id="rId9"/>
    <p:sldId id="293" r:id="rId10"/>
    <p:sldId id="300" r:id="rId11"/>
    <p:sldId id="341" r:id="rId12"/>
    <p:sldId id="303" r:id="rId13"/>
    <p:sldId id="339" r:id="rId14"/>
    <p:sldId id="338" r:id="rId15"/>
    <p:sldId id="340" r:id="rId16"/>
    <p:sldId id="342" r:id="rId17"/>
    <p:sldId id="377" r:id="rId18"/>
    <p:sldId id="363" r:id="rId19"/>
    <p:sldId id="364" r:id="rId20"/>
    <p:sldId id="370" r:id="rId21"/>
    <p:sldId id="372" r:id="rId22"/>
    <p:sldId id="371" r:id="rId23"/>
    <p:sldId id="374" r:id="rId24"/>
    <p:sldId id="373" r:id="rId25"/>
    <p:sldId id="375" r:id="rId26"/>
    <p:sldId id="365" r:id="rId27"/>
    <p:sldId id="366" r:id="rId28"/>
    <p:sldId id="367" r:id="rId29"/>
    <p:sldId id="368" r:id="rId30"/>
    <p:sldId id="369" r:id="rId31"/>
    <p:sldId id="376" r:id="rId32"/>
    <p:sldId id="301" r:id="rId33"/>
    <p:sldId id="302" r:id="rId34"/>
  </p:sldIdLst>
  <p:sldSz cx="12192000" cy="6858000"/>
  <p:notesSz cx="6858000" cy="9144000"/>
  <p:embeddedFontLst>
    <p:embeddedFont>
      <p:font typeface="Algerian" panose="04020705040A02060702" pitchFamily="82" charset="0"/>
      <p:regular r:id="rId36"/>
    </p:embeddedFont>
    <p:embeddedFont>
      <p:font typeface="Arial Black" panose="020B0A04020102020204" pitchFamily="34" charset="0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entury Gothic" panose="020B0502020202020204" pitchFamily="34" charset="0"/>
      <p:regular r:id="rId44"/>
      <p:bold r:id="rId45"/>
      <p:italic r:id="rId46"/>
      <p:boldItalic r:id="rId47"/>
    </p:embeddedFont>
    <p:embeddedFont>
      <p:font typeface="Corbel" panose="020B0503020204020204" pitchFamily="34" charset="0"/>
      <p:regular r:id="rId48"/>
      <p:bold r:id="rId49"/>
      <p:italic r:id="rId50"/>
      <p:boldItalic r:id="rId51"/>
    </p:embeddedFont>
    <p:embeddedFont>
      <p:font typeface="Tahoma" panose="020B0604030504040204" pitchFamily="34" charset="0"/>
      <p:regular r:id="rId52"/>
      <p:bold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DB7B"/>
    <a:srgbClr val="FFFF66"/>
    <a:srgbClr val="FFFFFF"/>
    <a:srgbClr val="E438B7"/>
    <a:srgbClr val="9D600C"/>
    <a:srgbClr val="01D3F2"/>
    <a:srgbClr val="21C5FF"/>
    <a:srgbClr val="FCC71C"/>
    <a:srgbClr val="FDD75F"/>
    <a:srgbClr val="FEE1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85" d="100"/>
          <a:sy n="85" d="100"/>
        </p:scale>
        <p:origin x="581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72D2C5-8EF4-486A-8F6C-0AF31F7316DB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80E6F-AC7C-4F91-9B8B-1954D0924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126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45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75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67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204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177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005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6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848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29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11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595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3A1F3-CEDF-4993-8FA2-7DB349A2ABAA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C1F003-6252-4B56-BA6E-1F61340B8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396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C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orizontal Scroll 12"/>
          <p:cNvSpPr/>
          <p:nvPr userDrawn="1"/>
        </p:nvSpPr>
        <p:spPr>
          <a:xfrm flipV="1">
            <a:off x="261257" y="45720"/>
            <a:ext cx="11669486" cy="6766560"/>
          </a:xfrm>
          <a:prstGeom prst="horizontalScroll">
            <a:avLst>
              <a:gd name="adj" fmla="val 345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96916" y="5838872"/>
            <a:ext cx="595085" cy="10191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337901" y="212513"/>
            <a:ext cx="926672" cy="658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438357" y="35831"/>
            <a:ext cx="687582" cy="6244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4468" y="6205731"/>
            <a:ext cx="729199" cy="5407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H="1">
            <a:off x="-2" y="6391638"/>
            <a:ext cx="2489201" cy="4945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67621" y="698838"/>
            <a:ext cx="816935" cy="5364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rot="840624">
            <a:off x="18045" y="43618"/>
            <a:ext cx="749587" cy="127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8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audio" Target="../media/audio4.wav"/><Relationship Id="rId10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1.jpe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audio" Target="../media/audio5.wav"/><Relationship Id="rId7" Type="http://schemas.openxmlformats.org/officeDocument/2006/relationships/image" Target="../media/image25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audio" Target="../media/audio6.wav"/><Relationship Id="rId9" Type="http://schemas.openxmlformats.org/officeDocument/2006/relationships/image" Target="../media/image27.png"/><Relationship Id="rId1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jpg"/><Relationship Id="rId3" Type="http://schemas.openxmlformats.org/officeDocument/2006/relationships/audio" Target="../media/audio6.wav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microsoft.com/office/2007/relationships/hdphoto" Target="../media/hdphoto1.wdp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jpg"/><Relationship Id="rId3" Type="http://schemas.openxmlformats.org/officeDocument/2006/relationships/audio" Target="../media/audio6.wav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microsoft.com/office/2007/relationships/hdphoto" Target="../media/hdphoto1.wdp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audio" Target="../media/audio5.wav"/><Relationship Id="rId7" Type="http://schemas.openxmlformats.org/officeDocument/2006/relationships/image" Target="../media/image25.png"/><Relationship Id="rId12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audio" Target="../media/audio6.wav"/><Relationship Id="rId9" Type="http://schemas.openxmlformats.org/officeDocument/2006/relationships/image" Target="../media/image27.png"/><Relationship Id="rId14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jpg"/><Relationship Id="rId3" Type="http://schemas.openxmlformats.org/officeDocument/2006/relationships/audio" Target="../media/audio6.wav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microsoft.com/office/2007/relationships/hdphoto" Target="../media/hdphoto1.wdp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audio" Target="../media/audio5.wav"/><Relationship Id="rId7" Type="http://schemas.openxmlformats.org/officeDocument/2006/relationships/image" Target="../media/image25.png"/><Relationship Id="rId12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audio" Target="../media/audio6.wav"/><Relationship Id="rId9" Type="http://schemas.openxmlformats.org/officeDocument/2006/relationships/image" Target="../media/image27.png"/><Relationship Id="rId1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audio" Target="../media/audio5.wav"/><Relationship Id="rId7" Type="http://schemas.openxmlformats.org/officeDocument/2006/relationships/image" Target="../media/image25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audio" Target="../media/audio6.wav"/><Relationship Id="rId9" Type="http://schemas.openxmlformats.org/officeDocument/2006/relationships/image" Target="../media/image27.png"/><Relationship Id="rId14" Type="http://schemas.openxmlformats.org/officeDocument/2006/relationships/image" Target="../media/image31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9.png"/><Relationship Id="rId3" Type="http://schemas.openxmlformats.org/officeDocument/2006/relationships/audio" Target="../media/audio5.wav"/><Relationship Id="rId7" Type="http://schemas.openxmlformats.org/officeDocument/2006/relationships/image" Target="../media/image30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5" Type="http://schemas.openxmlformats.org/officeDocument/2006/relationships/image" Target="../media/image31.jpg"/><Relationship Id="rId10" Type="http://schemas.openxmlformats.org/officeDocument/2006/relationships/image" Target="../media/image26.png"/><Relationship Id="rId4" Type="http://schemas.openxmlformats.org/officeDocument/2006/relationships/audio" Target="../media/audio7.wav"/><Relationship Id="rId9" Type="http://schemas.openxmlformats.org/officeDocument/2006/relationships/image" Target="../media/image25.png"/><Relationship Id="rId1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.wdp"/><Relationship Id="rId3" Type="http://schemas.openxmlformats.org/officeDocument/2006/relationships/audio" Target="../media/audio7.wav"/><Relationship Id="rId7" Type="http://schemas.openxmlformats.org/officeDocument/2006/relationships/image" Target="../media/image32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5" Type="http://schemas.openxmlformats.org/officeDocument/2006/relationships/image" Target="../media/image31.jpg"/><Relationship Id="rId10" Type="http://schemas.openxmlformats.org/officeDocument/2006/relationships/image" Target="../media/image27.png"/><Relationship Id="rId4" Type="http://schemas.openxmlformats.org/officeDocument/2006/relationships/audio" Target="../media/audio5.wav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.wdp"/><Relationship Id="rId3" Type="http://schemas.openxmlformats.org/officeDocument/2006/relationships/audio" Target="../media/audio5.wav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5" Type="http://schemas.openxmlformats.org/officeDocument/2006/relationships/image" Target="../media/image31.jpg"/><Relationship Id="rId10" Type="http://schemas.openxmlformats.org/officeDocument/2006/relationships/image" Target="../media/image27.png"/><Relationship Id="rId4" Type="http://schemas.openxmlformats.org/officeDocument/2006/relationships/audio" Target="../media/audio6.wav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9.png"/><Relationship Id="rId3" Type="http://schemas.openxmlformats.org/officeDocument/2006/relationships/audio" Target="../media/audio5.wav"/><Relationship Id="rId7" Type="http://schemas.openxmlformats.org/officeDocument/2006/relationships/image" Target="../media/image30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5" Type="http://schemas.openxmlformats.org/officeDocument/2006/relationships/image" Target="../media/image31.jpg"/><Relationship Id="rId10" Type="http://schemas.openxmlformats.org/officeDocument/2006/relationships/image" Target="../media/image26.png"/><Relationship Id="rId4" Type="http://schemas.openxmlformats.org/officeDocument/2006/relationships/audio" Target="../media/audio7.wav"/><Relationship Id="rId9" Type="http://schemas.openxmlformats.org/officeDocument/2006/relationships/image" Target="../media/image25.png"/><Relationship Id="rId1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.wdp"/><Relationship Id="rId3" Type="http://schemas.openxmlformats.org/officeDocument/2006/relationships/audio" Target="../media/audio7.wav"/><Relationship Id="rId7" Type="http://schemas.openxmlformats.org/officeDocument/2006/relationships/image" Target="../media/image32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5" Type="http://schemas.openxmlformats.org/officeDocument/2006/relationships/image" Target="../media/image31.jpg"/><Relationship Id="rId10" Type="http://schemas.openxmlformats.org/officeDocument/2006/relationships/image" Target="../media/image27.png"/><Relationship Id="rId4" Type="http://schemas.openxmlformats.org/officeDocument/2006/relationships/audio" Target="../media/audio5.wav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microsoft.com/office/2007/relationships/hdphoto" Target="../media/hdphoto1.wdp"/><Relationship Id="rId5" Type="http://schemas.openxmlformats.org/officeDocument/2006/relationships/image" Target="../media/image32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audio9.wav"/><Relationship Id="rId7" Type="http://schemas.openxmlformats.org/officeDocument/2006/relationships/audio" Target="../media/audio1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2.wav"/><Relationship Id="rId5" Type="http://schemas.openxmlformats.org/officeDocument/2006/relationships/audio" Target="../media/audio11.wav"/><Relationship Id="rId4" Type="http://schemas.openxmlformats.org/officeDocument/2006/relationships/audio" Target="../media/audio10.wav"/><Relationship Id="rId9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158170" y="4859453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21C5FF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2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501670" y="1257951"/>
            <a:ext cx="2133600" cy="59295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11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106275" y="2233549"/>
            <a:ext cx="8485991" cy="20417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66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What’s the matter with you?</a:t>
            </a:r>
            <a:endParaRPr lang="zh-CN" altLang="en-US" sz="66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291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884930" y="669909"/>
            <a:ext cx="10536767" cy="5771200"/>
            <a:chOff x="897583" y="934871"/>
            <a:chExt cx="10885585" cy="6317985"/>
          </a:xfrm>
        </p:grpSpPr>
        <p:pic>
          <p:nvPicPr>
            <p:cNvPr id="11" name="Picture 6" descr="https://s.sachmem.vn/public/images/v2/TA5T2SHS/U11-L2-1-a_52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583" y="934871"/>
              <a:ext cx="5396266" cy="3679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9" descr="https://s.sachmem.vn/public/images/v2/TA5T2SHS/U11-L2-1-b_48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5045" y="934871"/>
              <a:ext cx="5099642" cy="3679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9"/>
            <p:cNvGrpSpPr/>
            <p:nvPr/>
          </p:nvGrpSpPr>
          <p:grpSpPr>
            <a:xfrm>
              <a:off x="1064794" y="4606062"/>
              <a:ext cx="10718374" cy="2646794"/>
              <a:chOff x="1064794" y="4606062"/>
              <a:chExt cx="10718374" cy="2646794"/>
            </a:xfrm>
          </p:grpSpPr>
          <p:pic>
            <p:nvPicPr>
              <p:cNvPr id="14" name="Picture 13" descr="https://s.sachmem.vn/public/images/v2/TA5T2SHS/U11-L2-1-c_44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4794" y="4671662"/>
                <a:ext cx="4706045" cy="25155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16" descr="https://s.sachmem.vn/public/images/v2/TA5T2SHS/U11-L2-1-d_56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70839" y="4606062"/>
                <a:ext cx="6012329" cy="26467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" name="Rectangle 4"/>
          <p:cNvSpPr/>
          <p:nvPr/>
        </p:nvSpPr>
        <p:spPr>
          <a:xfrm>
            <a:off x="764969" y="30998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dirty="0">
                <a:latin typeface="Helvetica Neue"/>
              </a:rPr>
              <a:t>1. Look, listen and repeat.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424386" y="832499"/>
            <a:ext cx="44630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Where's Nam? I can't see him here.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885148" y="735850"/>
            <a:ext cx="31774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Hi, Nam. Why aren't you </a:t>
            </a:r>
          </a:p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practising karate?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372229" y="3240547"/>
            <a:ext cx="31726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He's sitting over there, </a:t>
            </a:r>
          </a:p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 the corner of the gym.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270911" y="3238284"/>
            <a:ext cx="13372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Sorry to </a:t>
            </a:r>
          </a:p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 that.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332632" y="3077315"/>
            <a:ext cx="28064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 don't feel well.</a:t>
            </a:r>
            <a:b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 have a backache.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46783" y="5522367"/>
            <a:ext cx="354436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 should go to the doctor </a:t>
            </a:r>
          </a:p>
          <a:p>
            <a:r>
              <a:rPr lang="en-US" sz="1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now, Nam.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694066" y="5962773"/>
            <a:ext cx="281038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OK, I will. Thanks, Mai.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672687" y="4478643"/>
            <a:ext cx="2801612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 should take a rest and shouldn't play </a:t>
            </a:r>
          </a:p>
          <a:p>
            <a:pPr algn="just"/>
            <a:r>
              <a:rPr lang="en-US" sz="1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 for a few days.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977079" y="5999420"/>
            <a:ext cx="24643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 you, doctor.</a:t>
            </a:r>
          </a:p>
        </p:txBody>
      </p:sp>
      <p:pic>
        <p:nvPicPr>
          <p:cNvPr id="30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719825" y="1674664"/>
            <a:ext cx="365759" cy="365760"/>
          </a:xfrm>
          <a:prstGeom prst="ellipse">
            <a:avLst/>
          </a:prstGeom>
        </p:spPr>
      </p:pic>
      <p:pic>
        <p:nvPicPr>
          <p:cNvPr id="31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10670092" y="1324972"/>
            <a:ext cx="365759" cy="365760"/>
          </a:xfrm>
          <a:prstGeom prst="ellipse">
            <a:avLst/>
          </a:prstGeom>
        </p:spPr>
      </p:pic>
      <p:pic>
        <p:nvPicPr>
          <p:cNvPr id="32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10669547" y="4159896"/>
            <a:ext cx="365759" cy="365760"/>
          </a:xfrm>
          <a:prstGeom prst="ellipse">
            <a:avLst/>
          </a:prstGeom>
        </p:spPr>
      </p:pic>
      <p:pic>
        <p:nvPicPr>
          <p:cNvPr id="33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1057815" y="4295763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7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1 What’s the matter with you- - Lesson 2 - 1 Look, listen and repeat. - Sách Mề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1 What’s the matter with you- - Lesson 2 - 1 Look, listen and repeat. - Sách Mề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1 What’s the matter with you- - Lesson 2 - 1 Look, listen and repeat. - Sách Mề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1 What’s the matter with you- - Lesson 2 - 1 Look, listen and repeat. - Sách Mề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3323091" y="5147826"/>
            <a:ext cx="62953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should __________________.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3472862" y="5777486"/>
            <a:ext cx="3671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I will. Thanks.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97732" y="5102941"/>
            <a:ext cx="350489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eat a lot of fruit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407" y="1055647"/>
            <a:ext cx="2744650" cy="334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5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3174685" y="5205883"/>
            <a:ext cx="62953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should __________________.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3324456" y="5835543"/>
            <a:ext cx="3671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I will. Thanks.</a:t>
            </a:r>
          </a:p>
        </p:txBody>
      </p:sp>
      <p:sp>
        <p:nvSpPr>
          <p:cNvPr id="6" name="Rectangle 5"/>
          <p:cNvSpPr/>
          <p:nvPr/>
        </p:nvSpPr>
        <p:spPr>
          <a:xfrm>
            <a:off x="5605784" y="5160998"/>
            <a:ext cx="350489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go to the doctor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9471" t="13759" r="14083"/>
          <a:stretch/>
        </p:blipFill>
        <p:spPr>
          <a:xfrm>
            <a:off x="3963722" y="1209896"/>
            <a:ext cx="3728850" cy="348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2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3131142" y="5249426"/>
            <a:ext cx="62953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should __________________.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3280913" y="5879086"/>
            <a:ext cx="3671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I will. Thanks.</a:t>
            </a:r>
          </a:p>
        </p:txBody>
      </p:sp>
      <p:sp>
        <p:nvSpPr>
          <p:cNvPr id="6" name="Rectangle 5"/>
          <p:cNvSpPr/>
          <p:nvPr/>
        </p:nvSpPr>
        <p:spPr>
          <a:xfrm>
            <a:off x="5562241" y="5204541"/>
            <a:ext cx="350489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take a rest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0"/>
          <a:stretch/>
        </p:blipFill>
        <p:spPr>
          <a:xfrm>
            <a:off x="4394936" y="1296980"/>
            <a:ext cx="3329703" cy="330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26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2951990" y="5249426"/>
            <a:ext cx="62953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should __________________.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3101761" y="5879086"/>
            <a:ext cx="3671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I will. Thanks.</a:t>
            </a:r>
          </a:p>
        </p:txBody>
      </p:sp>
      <p:sp>
        <p:nvSpPr>
          <p:cNvPr id="6" name="Rectangle 5"/>
          <p:cNvSpPr/>
          <p:nvPr/>
        </p:nvSpPr>
        <p:spPr>
          <a:xfrm>
            <a:off x="5383089" y="5204541"/>
            <a:ext cx="350489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go to the dentist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b="2372"/>
          <a:stretch/>
        </p:blipFill>
        <p:spPr>
          <a:xfrm>
            <a:off x="3963085" y="1035724"/>
            <a:ext cx="3893472" cy="347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7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3813314" y="5133312"/>
            <a:ext cx="71913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shouldn’t ____________________.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3963085" y="5762972"/>
            <a:ext cx="4011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Ok, I won’t. Thanks.</a:t>
            </a:r>
          </a:p>
        </p:txBody>
      </p:sp>
      <p:sp>
        <p:nvSpPr>
          <p:cNvPr id="6" name="Rectangle 5"/>
          <p:cNvSpPr/>
          <p:nvPr/>
        </p:nvSpPr>
        <p:spPr>
          <a:xfrm>
            <a:off x="6792688" y="5144423"/>
            <a:ext cx="376942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eat a lot of sweets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27482"/>
          <a:stretch/>
        </p:blipFill>
        <p:spPr>
          <a:xfrm>
            <a:off x="4491471" y="1302388"/>
            <a:ext cx="3325176" cy="321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2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3247257" y="5249426"/>
            <a:ext cx="71913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shouldn’t ____________________.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3397028" y="5879086"/>
            <a:ext cx="4011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Ok, I won’t. Thanks.</a:t>
            </a:r>
          </a:p>
        </p:txBody>
      </p:sp>
      <p:sp>
        <p:nvSpPr>
          <p:cNvPr id="6" name="Rectangle 5"/>
          <p:cNvSpPr/>
          <p:nvPr/>
        </p:nvSpPr>
        <p:spPr>
          <a:xfrm>
            <a:off x="6128604" y="5204541"/>
            <a:ext cx="406073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carry heavy things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988779" y="1015999"/>
            <a:ext cx="3177376" cy="3595002"/>
            <a:chOff x="848227" y="1298392"/>
            <a:chExt cx="4219073" cy="477361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t="5225"/>
            <a:stretch/>
          </p:blipFill>
          <p:spPr>
            <a:xfrm>
              <a:off x="848227" y="1298392"/>
              <a:ext cx="2403451" cy="361382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311880" y="3020164"/>
              <a:ext cx="2755420" cy="30518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986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2498998" y="-6172200"/>
            <a:ext cx="5019036" cy="1752600"/>
          </a:xfrm>
          <a:prstGeom prst="roundRect">
            <a:avLst>
              <a:gd name="adj" fmla="val 8911"/>
            </a:avLst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Temperature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/ˈtemprətʃər/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177244" y="12321181"/>
            <a:ext cx="4476750" cy="1752600"/>
          </a:xfrm>
          <a:prstGeom prst="roundRect">
            <a:avLst>
              <a:gd name="adj" fmla="val 8911"/>
            </a:avLst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/ˈɪəreɪk/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44324" y="263307"/>
            <a:ext cx="210826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Model sentence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8395710" y="937442"/>
            <a:ext cx="3049784" cy="649188"/>
          </a:xfrm>
          <a:prstGeom prst="roundRect">
            <a:avLst>
              <a:gd name="adj" fmla="val 50000"/>
            </a:avLst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I will. Thanks. 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395710" y="1887915"/>
            <a:ext cx="3219387" cy="649188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buNone/>
            </a:pPr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OK, I won't. Thanks </a:t>
            </a:r>
          </a:p>
        </p:txBody>
      </p:sp>
      <p:cxnSp>
        <p:nvCxnSpPr>
          <p:cNvPr id="5" name="Straight Arrow Connector 4"/>
          <p:cNvCxnSpPr>
            <a:stCxn id="17" idx="7"/>
            <a:endCxn id="2" idx="1"/>
          </p:cNvCxnSpPr>
          <p:nvPr/>
        </p:nvCxnSpPr>
        <p:spPr>
          <a:xfrm flipV="1">
            <a:off x="7481332" y="1262036"/>
            <a:ext cx="914378" cy="512195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17" idx="7"/>
            <a:endCxn id="3" idx="1"/>
          </p:cNvCxnSpPr>
          <p:nvPr/>
        </p:nvCxnSpPr>
        <p:spPr>
          <a:xfrm>
            <a:off x="7481332" y="1774231"/>
            <a:ext cx="914378" cy="4382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12" name="Rounded Rectangle 11"/>
          <p:cNvSpPr/>
          <p:nvPr/>
        </p:nvSpPr>
        <p:spPr>
          <a:xfrm>
            <a:off x="5119499" y="5614865"/>
            <a:ext cx="3130433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 eat a lot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of fruit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190312" y="5450077"/>
            <a:ext cx="2494987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carry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heavy things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02249" y="5636517"/>
            <a:ext cx="3145339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eat a lot of </a:t>
            </a:r>
          </a:p>
          <a:p>
            <a:pPr algn="ctr">
              <a:lnSpc>
                <a:spcPts val="27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sweets</a:t>
            </a:r>
            <a:endParaRPr lang="en-US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14963" y="5615947"/>
            <a:ext cx="3130433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 to the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dentist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923051" y="3860410"/>
            <a:ext cx="3115528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take a rest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13849" y="3487560"/>
            <a:ext cx="2327362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 to the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doctor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19471" t="13759" r="14083"/>
          <a:stretch/>
        </p:blipFill>
        <p:spPr>
          <a:xfrm>
            <a:off x="1045940" y="2377654"/>
            <a:ext cx="1327498" cy="1240260"/>
          </a:xfrm>
          <a:prstGeom prst="cloud">
            <a:avLst/>
          </a:prstGeom>
          <a:ln>
            <a:solidFill>
              <a:srgbClr val="00206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b="27482"/>
          <a:stretch/>
        </p:blipFill>
        <p:spPr>
          <a:xfrm>
            <a:off x="1844348" y="4394890"/>
            <a:ext cx="1424764" cy="1376364"/>
          </a:xfrm>
          <a:prstGeom prst="cloud">
            <a:avLst/>
          </a:prstGeom>
          <a:ln>
            <a:solidFill>
              <a:srgbClr val="002060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/>
          <a:srcRect l="-20166" t="-7858" r="-18958" b="-1878"/>
          <a:stretch/>
        </p:blipFill>
        <p:spPr>
          <a:xfrm>
            <a:off x="5880095" y="4210921"/>
            <a:ext cx="1609240" cy="1545508"/>
          </a:xfrm>
          <a:prstGeom prst="cloud">
            <a:avLst/>
          </a:prstGeom>
          <a:ln>
            <a:solidFill>
              <a:srgbClr val="002060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0"/>
          <a:stretch/>
        </p:blipFill>
        <p:spPr>
          <a:xfrm>
            <a:off x="9155905" y="2715212"/>
            <a:ext cx="1529394" cy="1437610"/>
          </a:xfrm>
          <a:prstGeom prst="cloud">
            <a:avLst/>
          </a:prstGeom>
          <a:ln>
            <a:solidFill>
              <a:srgbClr val="002060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/>
          <a:srcRect b="2372"/>
          <a:stretch/>
        </p:blipFill>
        <p:spPr>
          <a:xfrm>
            <a:off x="3819736" y="4317610"/>
            <a:ext cx="1520889" cy="1358681"/>
          </a:xfrm>
          <a:prstGeom prst="cloud">
            <a:avLst/>
          </a:prstGeom>
          <a:ln>
            <a:solidFill>
              <a:srgbClr val="00206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-7479" t="-9300" r="-21006" b="-8625"/>
          <a:stretch/>
        </p:blipFill>
        <p:spPr>
          <a:xfrm>
            <a:off x="7995783" y="4250487"/>
            <a:ext cx="1480457" cy="1538514"/>
          </a:xfrm>
          <a:prstGeom prst="cloud">
            <a:avLst/>
          </a:prstGeom>
          <a:ln>
            <a:solidFill>
              <a:srgbClr val="002060"/>
            </a:solidFill>
          </a:ln>
        </p:spPr>
      </p:pic>
      <p:cxnSp>
        <p:nvCxnSpPr>
          <p:cNvPr id="9" name="Straight Arrow Connector 8"/>
          <p:cNvCxnSpPr>
            <a:endCxn id="19" idx="0"/>
          </p:cNvCxnSpPr>
          <p:nvPr/>
        </p:nvCxnSpPr>
        <p:spPr>
          <a:xfrm flipH="1">
            <a:off x="2372332" y="2404418"/>
            <a:ext cx="1723393" cy="593366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720833" y="2376890"/>
            <a:ext cx="1374892" cy="201800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019856" y="2356320"/>
            <a:ext cx="426523" cy="196129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445220" y="2211427"/>
            <a:ext cx="59744" cy="203906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6370897" y="2212509"/>
            <a:ext cx="1910698" cy="2213785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6426472" y="2310174"/>
            <a:ext cx="2863579" cy="718557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676" y="915507"/>
            <a:ext cx="4836467" cy="1601029"/>
          </a:xfrm>
          <a:custGeom>
            <a:avLst/>
            <a:gdLst>
              <a:gd name="connsiteX0" fmla="*/ 2525232 w 3214009"/>
              <a:gd name="connsiteY0" fmla="*/ 915 h 1221319"/>
              <a:gd name="connsiteX1" fmla="*/ 2637654 w 3214009"/>
              <a:gd name="connsiteY1" fmla="*/ 15515 h 1221319"/>
              <a:gd name="connsiteX2" fmla="*/ 2849784 w 3214009"/>
              <a:gd name="connsiteY2" fmla="*/ 153586 h 1221319"/>
              <a:gd name="connsiteX3" fmla="*/ 2850938 w 3214009"/>
              <a:gd name="connsiteY3" fmla="*/ 153833 h 1221319"/>
              <a:gd name="connsiteX4" fmla="*/ 2940635 w 3214009"/>
              <a:gd name="connsiteY4" fmla="*/ 172958 h 1221319"/>
              <a:gd name="connsiteX5" fmla="*/ 3122023 w 3214009"/>
              <a:gd name="connsiteY5" fmla="*/ 287589 h 1221319"/>
              <a:gd name="connsiteX6" fmla="*/ 3109837 w 3214009"/>
              <a:gd name="connsiteY6" fmla="*/ 432894 h 1221319"/>
              <a:gd name="connsiteX7" fmla="*/ 3198850 w 3214009"/>
              <a:gd name="connsiteY7" fmla="*/ 655064 h 1221319"/>
              <a:gd name="connsiteX8" fmla="*/ 2781873 w 3214009"/>
              <a:gd name="connsiteY8" fmla="*/ 849539 h 1221319"/>
              <a:gd name="connsiteX9" fmla="*/ 2632602 w 3214009"/>
              <a:gd name="connsiteY9" fmla="*/ 1016180 h 1221319"/>
              <a:gd name="connsiteX10" fmla="*/ 2124383 w 3214009"/>
              <a:gd name="connsiteY10" fmla="*/ 1036357 h 1221319"/>
              <a:gd name="connsiteX11" fmla="*/ 1761200 w 3214009"/>
              <a:gd name="connsiteY11" fmla="*/ 1214132 h 1221319"/>
              <a:gd name="connsiteX12" fmla="*/ 1227199 w 3214009"/>
              <a:gd name="connsiteY12" fmla="*/ 1105619 h 1221319"/>
              <a:gd name="connsiteX13" fmla="*/ 433961 w 3214009"/>
              <a:gd name="connsiteY13" fmla="*/ 998406 h 1221319"/>
              <a:gd name="connsiteX14" fmla="*/ 85193 w 3214009"/>
              <a:gd name="connsiteY14" fmla="*/ 879098 h 1221319"/>
              <a:gd name="connsiteX15" fmla="*/ 159716 w 3214009"/>
              <a:gd name="connsiteY15" fmla="*/ 718052 h 1221319"/>
              <a:gd name="connsiteX16" fmla="*/ 2346 w 3214009"/>
              <a:gd name="connsiteY16" fmla="*/ 552824 h 1221319"/>
              <a:gd name="connsiteX17" fmla="*/ 289743 w 3214009"/>
              <a:gd name="connsiteY17" fmla="*/ 405964 h 1221319"/>
              <a:gd name="connsiteX18" fmla="*/ 292492 w 3214009"/>
              <a:gd name="connsiteY18" fmla="*/ 402093 h 1221319"/>
              <a:gd name="connsiteX19" fmla="*/ 420513 w 3214009"/>
              <a:gd name="connsiteY19" fmla="*/ 191199 h 1221319"/>
              <a:gd name="connsiteX20" fmla="*/ 1043304 w 3214009"/>
              <a:gd name="connsiteY20" fmla="*/ 143018 h 1221319"/>
              <a:gd name="connsiteX21" fmla="*/ 1043423 w 3214009"/>
              <a:gd name="connsiteY21" fmla="*/ 142929 h 1221319"/>
              <a:gd name="connsiteX22" fmla="*/ 1098227 w 3214009"/>
              <a:gd name="connsiteY22" fmla="*/ 102086 h 1221319"/>
              <a:gd name="connsiteX23" fmla="*/ 1671221 w 3214009"/>
              <a:gd name="connsiteY23" fmla="*/ 93000 h 1221319"/>
              <a:gd name="connsiteX24" fmla="*/ 1674022 w 3214009"/>
              <a:gd name="connsiteY24" fmla="*/ 90808 h 1221319"/>
              <a:gd name="connsiteX25" fmla="*/ 1714697 w 3214009"/>
              <a:gd name="connsiteY25" fmla="*/ 58967 h 1221319"/>
              <a:gd name="connsiteX26" fmla="*/ 1915895 w 3214009"/>
              <a:gd name="connsiteY26" fmla="*/ 1668 h 1221319"/>
              <a:gd name="connsiteX27" fmla="*/ 2158239 w 3214009"/>
              <a:gd name="connsiteY27" fmla="*/ 34456 h 1221319"/>
              <a:gd name="connsiteX28" fmla="*/ 2215783 w 3214009"/>
              <a:gd name="connsiteY28" fmla="*/ 64282 h 1221319"/>
              <a:gd name="connsiteX29" fmla="*/ 2219340 w 3214009"/>
              <a:gd name="connsiteY29" fmla="*/ 66126 h 1221319"/>
              <a:gd name="connsiteX30" fmla="*/ 2525232 w 3214009"/>
              <a:gd name="connsiteY30" fmla="*/ 915 h 122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214009" h="1221319">
                <a:moveTo>
                  <a:pt x="2525232" y="915"/>
                </a:moveTo>
                <a:cubicBezTo>
                  <a:pt x="2563261" y="2581"/>
                  <a:pt x="2601210" y="7390"/>
                  <a:pt x="2637654" y="15515"/>
                </a:cubicBezTo>
                <a:cubicBezTo>
                  <a:pt x="2748734" y="40269"/>
                  <a:pt x="2828385" y="92096"/>
                  <a:pt x="2849784" y="153586"/>
                </a:cubicBezTo>
                <a:lnTo>
                  <a:pt x="2850938" y="153833"/>
                </a:lnTo>
                <a:lnTo>
                  <a:pt x="2940635" y="172958"/>
                </a:lnTo>
                <a:cubicBezTo>
                  <a:pt x="3025506" y="197832"/>
                  <a:pt x="3090816" y="238419"/>
                  <a:pt x="3122023" y="287589"/>
                </a:cubicBezTo>
                <a:cubicBezTo>
                  <a:pt x="3152263" y="335176"/>
                  <a:pt x="3147954" y="386861"/>
                  <a:pt x="3109837" y="432894"/>
                </a:cubicBezTo>
                <a:cubicBezTo>
                  <a:pt x="3203531" y="496024"/>
                  <a:pt x="3236297" y="577861"/>
                  <a:pt x="3198850" y="655064"/>
                </a:cubicBezTo>
                <a:cubicBezTo>
                  <a:pt x="3149068" y="757699"/>
                  <a:pt x="2984268" y="834562"/>
                  <a:pt x="2781873" y="849539"/>
                </a:cubicBezTo>
                <a:cubicBezTo>
                  <a:pt x="2780907" y="913602"/>
                  <a:pt x="2726444" y="974358"/>
                  <a:pt x="2632602" y="1016180"/>
                </a:cubicBezTo>
                <a:cubicBezTo>
                  <a:pt x="2490018" y="1079734"/>
                  <a:pt x="2284056" y="1087901"/>
                  <a:pt x="2124383" y="1036357"/>
                </a:cubicBezTo>
                <a:cubicBezTo>
                  <a:pt x="2072744" y="1124891"/>
                  <a:pt x="1934470" y="1192571"/>
                  <a:pt x="1761200" y="1214132"/>
                </a:cubicBezTo>
                <a:cubicBezTo>
                  <a:pt x="1557021" y="1239536"/>
                  <a:pt x="1343925" y="1196244"/>
                  <a:pt x="1227199" y="1105619"/>
                </a:cubicBezTo>
                <a:cubicBezTo>
                  <a:pt x="951691" y="1191638"/>
                  <a:pt x="593857" y="1143288"/>
                  <a:pt x="433961" y="998406"/>
                </a:cubicBezTo>
                <a:cubicBezTo>
                  <a:pt x="276889" y="1007929"/>
                  <a:pt x="129402" y="957487"/>
                  <a:pt x="85193" y="879098"/>
                </a:cubicBezTo>
                <a:cubicBezTo>
                  <a:pt x="53169" y="822383"/>
                  <a:pt x="81477" y="761175"/>
                  <a:pt x="159716" y="718052"/>
                </a:cubicBezTo>
                <a:cubicBezTo>
                  <a:pt x="48711" y="684227"/>
                  <a:pt x="-13108" y="619316"/>
                  <a:pt x="2346" y="552824"/>
                </a:cubicBezTo>
                <a:cubicBezTo>
                  <a:pt x="20476" y="474971"/>
                  <a:pt x="139804" y="413989"/>
                  <a:pt x="289743" y="405964"/>
                </a:cubicBezTo>
                <a:lnTo>
                  <a:pt x="292492" y="402093"/>
                </a:lnTo>
                <a:cubicBezTo>
                  <a:pt x="272357" y="325427"/>
                  <a:pt x="319315" y="248111"/>
                  <a:pt x="420513" y="191199"/>
                </a:cubicBezTo>
                <a:cubicBezTo>
                  <a:pt x="580409" y="101308"/>
                  <a:pt x="839645" y="81273"/>
                  <a:pt x="1043304" y="143018"/>
                </a:cubicBezTo>
                <a:lnTo>
                  <a:pt x="1043423" y="142929"/>
                </a:lnTo>
                <a:lnTo>
                  <a:pt x="1098227" y="102086"/>
                </a:lnTo>
                <a:cubicBezTo>
                  <a:pt x="1244328" y="17334"/>
                  <a:pt x="1505957" y="8683"/>
                  <a:pt x="1671221" y="93000"/>
                </a:cubicBezTo>
                <a:lnTo>
                  <a:pt x="1674022" y="90808"/>
                </a:lnTo>
                <a:lnTo>
                  <a:pt x="1714697" y="58967"/>
                </a:lnTo>
                <a:cubicBezTo>
                  <a:pt x="1765463" y="28145"/>
                  <a:pt x="1836708" y="7475"/>
                  <a:pt x="1915895" y="1668"/>
                </a:cubicBezTo>
                <a:cubicBezTo>
                  <a:pt x="2003050" y="-4733"/>
                  <a:pt x="2090121" y="7528"/>
                  <a:pt x="2158239" y="34456"/>
                </a:cubicBezTo>
                <a:lnTo>
                  <a:pt x="2215783" y="64282"/>
                </a:lnTo>
                <a:lnTo>
                  <a:pt x="2219340" y="66126"/>
                </a:lnTo>
                <a:cubicBezTo>
                  <a:pt x="2296353" y="19202"/>
                  <a:pt x="2411148" y="-4085"/>
                  <a:pt x="2525232" y="91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2400" dirty="0">
                <a:latin typeface="Century Gothic" panose="020B0502020202020204" pitchFamily="34" charset="0"/>
              </a:rPr>
              <a:t>    </a:t>
            </a:r>
            <a:r>
              <a:rPr lang="en-US" sz="2600" dirty="0">
                <a:latin typeface="Century Gothic" panose="020B0502020202020204" pitchFamily="34" charset="0"/>
              </a:rPr>
              <a:t>You </a:t>
            </a:r>
            <a:r>
              <a:rPr lang="en-US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should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/</a:t>
            </a:r>
            <a:r>
              <a:rPr lang="en-US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shouldn’t</a:t>
            </a:r>
            <a:r>
              <a:rPr lang="en-US" sz="2600" dirty="0">
                <a:latin typeface="Century Gothic" panose="020B0502020202020204" pitchFamily="34" charset="0"/>
              </a:rPr>
              <a:t> _____________.</a:t>
            </a:r>
          </a:p>
        </p:txBody>
      </p:sp>
    </p:spTree>
    <p:extLst>
      <p:ext uri="{BB962C8B-B14F-4D97-AF65-F5344CB8AC3E}">
        <p14:creationId xmlns:p14="http://schemas.microsoft.com/office/powerpoint/2010/main" val="287666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5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3690" y="902538"/>
            <a:ext cx="12230015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72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Bống bống bang bang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47371" y="2208786"/>
            <a:ext cx="6625554" cy="2726591"/>
          </a:xfrm>
          <a:prstGeom prst="wedgeEllipseCallout">
            <a:avLst>
              <a:gd name="adj1" fmla="val 26258"/>
              <a:gd name="adj2" fmla="val -79219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Mỗi câu trả lời đúng là 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CÂU THẦN CHÚ giúp cá Vàng 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ngoi lên mặt nước nhận thức ăn.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Nào chúng mình cùng giúp 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bạn nhỏ cho cá Vàng ăn nhé! </a:t>
            </a:r>
          </a:p>
        </p:txBody>
      </p:sp>
      <p:sp>
        <p:nvSpPr>
          <p:cNvPr id="9" name="Rounded Rectangle 8">
            <a:hlinkClick r:id="" action="ppaction://hlinkshowjump?jump=nextslide"/>
          </p:cNvPr>
          <p:cNvSpPr/>
          <p:nvPr/>
        </p:nvSpPr>
        <p:spPr>
          <a:xfrm>
            <a:off x="8204781" y="5432474"/>
            <a:ext cx="1939345" cy="804128"/>
          </a:xfrm>
          <a:prstGeom prst="roundRect">
            <a:avLst>
              <a:gd name="adj" fmla="val 50000"/>
            </a:avLst>
          </a:prstGeom>
          <a:solidFill>
            <a:srgbClr val="C7511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68660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8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3" name="blue"/>
          <p:cNvSpPr/>
          <p:nvPr/>
        </p:nvSpPr>
        <p:spPr>
          <a:xfrm>
            <a:off x="7397651" y="828604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Sai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99657" y="8447940"/>
            <a:ext cx="1013311" cy="102509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0"/>
            <a:ext cx="6600825" cy="3783777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13581" y="957944"/>
              <a:ext cx="5879721" cy="89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I have a toothache.</a:t>
              </a:r>
            </a:p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You _____ go to the dentist.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519554" y="1925614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sp>
        <p:nvSpPr>
          <p:cNvPr id="17" name="hong"/>
          <p:cNvSpPr/>
          <p:nvPr/>
        </p:nvSpPr>
        <p:spPr>
          <a:xfrm>
            <a:off x="7575383" y="361428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</a:rPr>
              <a:t>Should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97063" y="3797821"/>
            <a:ext cx="956640" cy="967765"/>
          </a:xfrm>
          <a:prstGeom prst="ellipse">
            <a:avLst/>
          </a:prstGeom>
        </p:spPr>
      </p:pic>
      <p:sp>
        <p:nvSpPr>
          <p:cNvPr id="22" name="xanh"/>
          <p:cNvSpPr/>
          <p:nvPr/>
        </p:nvSpPr>
        <p:spPr>
          <a:xfrm>
            <a:off x="7575383" y="5067411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Shouldn’t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77389" y="5228590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6310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190751" y="2262074"/>
            <a:ext cx="8649527" cy="233385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115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Vocabulary</a:t>
            </a:r>
            <a:endParaRPr lang="zh-CN" altLang="en-US" sz="115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504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7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16" name="blue"/>
          <p:cNvSpPr/>
          <p:nvPr/>
        </p:nvSpPr>
        <p:spPr>
          <a:xfrm>
            <a:off x="7397651" y="828604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Sai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99657" y="8447940"/>
            <a:ext cx="1013311" cy="1025095"/>
          </a:xfrm>
          <a:prstGeom prst="ellipse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177977" y="409530"/>
            <a:ext cx="6600825" cy="3783777"/>
            <a:chOff x="2573628" y="16577"/>
            <a:chExt cx="6600825" cy="3160264"/>
          </a:xfrm>
        </p:grpSpPr>
        <p:sp>
          <p:nvSpPr>
            <p:cNvPr id="19" name="Cloud 18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913581" y="957944"/>
              <a:ext cx="5879721" cy="89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I have a backacke.</a:t>
              </a:r>
            </a:p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You _____ carry heavy things.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519554" y="1925614"/>
            <a:ext cx="3959804" cy="4204740"/>
            <a:chOff x="7490804" y="776472"/>
            <a:chExt cx="3959804" cy="420474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3" name="TextBox 22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sp>
        <p:nvSpPr>
          <p:cNvPr id="24" name="hong"/>
          <p:cNvSpPr/>
          <p:nvPr/>
        </p:nvSpPr>
        <p:spPr>
          <a:xfrm>
            <a:off x="7575383" y="5029259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Shouldn’t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97063" y="5212795"/>
            <a:ext cx="956640" cy="967765"/>
          </a:xfrm>
          <a:prstGeom prst="ellipse">
            <a:avLst/>
          </a:prstGeom>
        </p:spPr>
      </p:pic>
      <p:sp>
        <p:nvSpPr>
          <p:cNvPr id="26" name="xanh"/>
          <p:cNvSpPr/>
          <p:nvPr/>
        </p:nvSpPr>
        <p:spPr>
          <a:xfrm>
            <a:off x="7556411" y="3545048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</a:rPr>
              <a:t>Should 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58417" y="3706227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0279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7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16" name="blue"/>
          <p:cNvSpPr/>
          <p:nvPr/>
        </p:nvSpPr>
        <p:spPr>
          <a:xfrm>
            <a:off x="7397651" y="828604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Sai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99657" y="8447940"/>
            <a:ext cx="1013311" cy="1025095"/>
          </a:xfrm>
          <a:prstGeom prst="ellipse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177977" y="409530"/>
            <a:ext cx="6600825" cy="3783777"/>
            <a:chOff x="2573628" y="16577"/>
            <a:chExt cx="6600825" cy="3160264"/>
          </a:xfrm>
        </p:grpSpPr>
        <p:sp>
          <p:nvSpPr>
            <p:cNvPr id="19" name="Cloud 18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913581" y="957944"/>
              <a:ext cx="5879721" cy="89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I have a toothache.</a:t>
              </a:r>
            </a:p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You _____ eat a lot of sweet.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519554" y="1925614"/>
            <a:ext cx="3959804" cy="4204740"/>
            <a:chOff x="7490804" y="776472"/>
            <a:chExt cx="3959804" cy="420474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3" name="TextBox 22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sp>
        <p:nvSpPr>
          <p:cNvPr id="24" name="hong"/>
          <p:cNvSpPr/>
          <p:nvPr/>
        </p:nvSpPr>
        <p:spPr>
          <a:xfrm>
            <a:off x="7575383" y="5029259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Shouldn’t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97063" y="5212795"/>
            <a:ext cx="956640" cy="967765"/>
          </a:xfrm>
          <a:prstGeom prst="ellipse">
            <a:avLst/>
          </a:prstGeom>
        </p:spPr>
      </p:pic>
      <p:sp>
        <p:nvSpPr>
          <p:cNvPr id="26" name="xanh"/>
          <p:cNvSpPr/>
          <p:nvPr/>
        </p:nvSpPr>
        <p:spPr>
          <a:xfrm>
            <a:off x="7556411" y="3545048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</a:rPr>
              <a:t>Should 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58417" y="3706227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1689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8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3" name="blue"/>
          <p:cNvSpPr/>
          <p:nvPr/>
        </p:nvSpPr>
        <p:spPr>
          <a:xfrm>
            <a:off x="7397651" y="828604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Sai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99657" y="8447940"/>
            <a:ext cx="1013311" cy="102509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0"/>
            <a:ext cx="6600825" cy="3783777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33239" y="1101990"/>
              <a:ext cx="5879721" cy="89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I have a stomch ache.</a:t>
              </a:r>
            </a:p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You _____ go to the doctor.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519554" y="1925614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sp>
        <p:nvSpPr>
          <p:cNvPr id="17" name="hong"/>
          <p:cNvSpPr/>
          <p:nvPr/>
        </p:nvSpPr>
        <p:spPr>
          <a:xfrm>
            <a:off x="7575383" y="361428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</a:rPr>
              <a:t>Should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97063" y="3797821"/>
            <a:ext cx="956640" cy="967765"/>
          </a:xfrm>
          <a:prstGeom prst="ellipse">
            <a:avLst/>
          </a:prstGeom>
        </p:spPr>
      </p:pic>
      <p:sp>
        <p:nvSpPr>
          <p:cNvPr id="22" name="xanh"/>
          <p:cNvSpPr/>
          <p:nvPr/>
        </p:nvSpPr>
        <p:spPr>
          <a:xfrm>
            <a:off x="7575383" y="5067411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Shouldn’t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77389" y="5228590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2044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7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16" name="blue"/>
          <p:cNvSpPr/>
          <p:nvPr/>
        </p:nvSpPr>
        <p:spPr>
          <a:xfrm>
            <a:off x="7397651" y="828604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Sai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99657" y="8447940"/>
            <a:ext cx="1013311" cy="1025095"/>
          </a:xfrm>
          <a:prstGeom prst="ellipse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177977" y="409530"/>
            <a:ext cx="6600825" cy="3783777"/>
            <a:chOff x="2573628" y="16577"/>
            <a:chExt cx="6600825" cy="3160264"/>
          </a:xfrm>
        </p:grpSpPr>
        <p:sp>
          <p:nvSpPr>
            <p:cNvPr id="19" name="Cloud 18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913581" y="957944"/>
              <a:ext cx="5879721" cy="89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I have a stomach ache.</a:t>
              </a:r>
            </a:p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You _____ eat a lot of sweet.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519554" y="1925614"/>
            <a:ext cx="3959804" cy="4204740"/>
            <a:chOff x="7490804" y="776472"/>
            <a:chExt cx="3959804" cy="420474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3" name="TextBox 22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sp>
        <p:nvSpPr>
          <p:cNvPr id="24" name="hong"/>
          <p:cNvSpPr/>
          <p:nvPr/>
        </p:nvSpPr>
        <p:spPr>
          <a:xfrm>
            <a:off x="7575383" y="5029259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Shouldn’t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97063" y="5212795"/>
            <a:ext cx="956640" cy="967765"/>
          </a:xfrm>
          <a:prstGeom prst="ellipse">
            <a:avLst/>
          </a:prstGeom>
        </p:spPr>
      </p:pic>
      <p:sp>
        <p:nvSpPr>
          <p:cNvPr id="26" name="xanh"/>
          <p:cNvSpPr/>
          <p:nvPr/>
        </p:nvSpPr>
        <p:spPr>
          <a:xfrm>
            <a:off x="7556411" y="3545048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</a:rPr>
              <a:t>Should 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58417" y="3706227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9539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8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3" name="blue"/>
          <p:cNvSpPr/>
          <p:nvPr/>
        </p:nvSpPr>
        <p:spPr>
          <a:xfrm>
            <a:off x="7397651" y="828604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Sai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99657" y="8447940"/>
            <a:ext cx="1013311" cy="102509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0"/>
            <a:ext cx="6600825" cy="3783777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13581" y="957944"/>
              <a:ext cx="5879721" cy="89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I have a fever.</a:t>
              </a:r>
            </a:p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You _____ go to school.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519554" y="1925614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sp>
        <p:nvSpPr>
          <p:cNvPr id="17" name="hong"/>
          <p:cNvSpPr/>
          <p:nvPr/>
        </p:nvSpPr>
        <p:spPr>
          <a:xfrm>
            <a:off x="7575383" y="361428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</a:rPr>
              <a:t>Should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97063" y="3797821"/>
            <a:ext cx="956640" cy="967765"/>
          </a:xfrm>
          <a:prstGeom prst="ellipse">
            <a:avLst/>
          </a:prstGeom>
        </p:spPr>
      </p:pic>
      <p:sp>
        <p:nvSpPr>
          <p:cNvPr id="22" name="xanh"/>
          <p:cNvSpPr/>
          <p:nvPr/>
        </p:nvSpPr>
        <p:spPr>
          <a:xfrm>
            <a:off x="7575383" y="5067411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Shouldn’t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77389" y="5228590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4727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8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3" name="blue"/>
          <p:cNvSpPr/>
          <p:nvPr/>
        </p:nvSpPr>
        <p:spPr>
          <a:xfrm>
            <a:off x="7397651" y="828604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Sai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99657" y="8447940"/>
            <a:ext cx="1013311" cy="102509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0"/>
            <a:ext cx="6600825" cy="3783777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33239" y="1101990"/>
              <a:ext cx="5879721" cy="89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I have a flu.</a:t>
              </a:r>
            </a:p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You _____ take a rest.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519554" y="1925614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sp>
        <p:nvSpPr>
          <p:cNvPr id="17" name="hong"/>
          <p:cNvSpPr/>
          <p:nvPr/>
        </p:nvSpPr>
        <p:spPr>
          <a:xfrm>
            <a:off x="7575383" y="361428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</a:rPr>
              <a:t>Should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97063" y="3797821"/>
            <a:ext cx="956640" cy="967765"/>
          </a:xfrm>
          <a:prstGeom prst="ellipse">
            <a:avLst/>
          </a:prstGeom>
        </p:spPr>
      </p:pic>
      <p:sp>
        <p:nvSpPr>
          <p:cNvPr id="22" name="xanh"/>
          <p:cNvSpPr/>
          <p:nvPr/>
        </p:nvSpPr>
        <p:spPr>
          <a:xfrm>
            <a:off x="7575383" y="5067411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Shouldn’t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77389" y="5228590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6692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546633" y="3918269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</a:rPr>
              <a:t>You should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 rest</a:t>
            </a:r>
            <a:endParaRPr lang="en-US" sz="3200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546633" y="537139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</a:rPr>
              <a:t>You should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  go to the dentist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76974" y="5533290"/>
            <a:ext cx="1013311" cy="1025095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105310" y="4103300"/>
            <a:ext cx="956640" cy="96776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1"/>
            <a:ext cx="6600825" cy="3522230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50749" y="1157726"/>
              <a:ext cx="5106405" cy="524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I have a flu.</a:t>
              </a:r>
            </a:p>
          </p:txBody>
        </p:sp>
      </p:grpSp>
      <p:sp>
        <p:nvSpPr>
          <p:cNvPr id="17" name="pink"/>
          <p:cNvSpPr/>
          <p:nvPr/>
        </p:nvSpPr>
        <p:spPr>
          <a:xfrm>
            <a:off x="7546633" y="2465143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</a:rPr>
              <a:t>You should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</a:rPr>
              <a:t>go to school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2625077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1599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546633" y="3918269"/>
            <a:ext cx="3848147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shouldn’t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 rest</a:t>
            </a:r>
          </a:p>
        </p:txBody>
      </p:sp>
      <p:sp>
        <p:nvSpPr>
          <p:cNvPr id="23" name="blue"/>
          <p:cNvSpPr/>
          <p:nvPr/>
        </p:nvSpPr>
        <p:spPr>
          <a:xfrm>
            <a:off x="7546633" y="5371395"/>
            <a:ext cx="3848147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should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 rest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177977" y="409531"/>
            <a:ext cx="6600825" cy="3733844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27882" y="1275379"/>
              <a:ext cx="5106405" cy="494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I have a sore throat.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4093516"/>
            <a:ext cx="1013311" cy="1025095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76974" y="5561955"/>
            <a:ext cx="956640" cy="967765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7546633" y="2465143"/>
            <a:ext cx="3848147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should carry heavy things.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2625077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5205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7546633" y="3918269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should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carry heavy things.</a:t>
            </a:r>
          </a:p>
        </p:txBody>
      </p:sp>
      <p:sp>
        <p:nvSpPr>
          <p:cNvPr id="23" name="blue"/>
          <p:cNvSpPr/>
          <p:nvPr/>
        </p:nvSpPr>
        <p:spPr>
          <a:xfrm>
            <a:off x="7546633" y="537139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shouldn’t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 rest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4079448"/>
            <a:ext cx="1013311" cy="1025095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5533290"/>
            <a:ext cx="1013311" cy="102509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0"/>
            <a:ext cx="6600825" cy="3783777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50906" y="1018117"/>
              <a:ext cx="5879721" cy="488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I have a backache.</a:t>
              </a:r>
            </a:p>
          </p:txBody>
        </p:sp>
      </p:grpSp>
      <p:sp>
        <p:nvSpPr>
          <p:cNvPr id="17" name="hong"/>
          <p:cNvSpPr/>
          <p:nvPr/>
        </p:nvSpPr>
        <p:spPr>
          <a:xfrm>
            <a:off x="7546633" y="2465143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shouldn’t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carry heavy things.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68313" y="2648679"/>
            <a:ext cx="956640" cy="96776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47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546633" y="3918269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shouldn’t  eat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lot of  sweet.</a:t>
            </a:r>
          </a:p>
        </p:txBody>
      </p:sp>
      <p:sp>
        <p:nvSpPr>
          <p:cNvPr id="23" name="blue"/>
          <p:cNvSpPr/>
          <p:nvPr/>
        </p:nvSpPr>
        <p:spPr>
          <a:xfrm>
            <a:off x="7546633" y="537139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should eat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lot of  sweet.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76974" y="5533290"/>
            <a:ext cx="1013311" cy="1025095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105310" y="4103300"/>
            <a:ext cx="956640" cy="96776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1"/>
            <a:ext cx="6600825" cy="3522230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99964" y="1220845"/>
              <a:ext cx="5106405" cy="524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I have a toothache.</a:t>
              </a:r>
            </a:p>
          </p:txBody>
        </p:sp>
      </p:grpSp>
      <p:sp>
        <p:nvSpPr>
          <p:cNvPr id="17" name="pink"/>
          <p:cNvSpPr/>
          <p:nvPr/>
        </p:nvSpPr>
        <p:spPr>
          <a:xfrm>
            <a:off x="7546633" y="2465143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shouldn’t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a lot of fruit.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2625077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0737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6375042" y="2451984"/>
            <a:ext cx="5262496" cy="1056604"/>
          </a:xfrm>
          <a:prstGeom prst="roundRect">
            <a:avLst>
              <a:gd name="adj" fmla="val 0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 to the doctor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375042" y="3212374"/>
            <a:ext cx="5262496" cy="1056604"/>
          </a:xfrm>
          <a:prstGeom prst="roundRect">
            <a:avLst>
              <a:gd name="adj" fmla="val 0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/gəʊ tə ðə ˈdɒktər/</a:t>
            </a:r>
            <a:endParaRPr lang="en-US" sz="28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9471" t="7722" r="14083"/>
          <a:stretch/>
        </p:blipFill>
        <p:spPr>
          <a:xfrm>
            <a:off x="1193800" y="1388357"/>
            <a:ext cx="4241800" cy="424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4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546633" y="3918269"/>
            <a:ext cx="3848147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I have a pen.</a:t>
            </a:r>
          </a:p>
        </p:txBody>
      </p:sp>
      <p:sp>
        <p:nvSpPr>
          <p:cNvPr id="23" name="blue"/>
          <p:cNvSpPr/>
          <p:nvPr/>
        </p:nvSpPr>
        <p:spPr>
          <a:xfrm>
            <a:off x="7546633" y="5371395"/>
            <a:ext cx="3848147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I have a flu.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177977" y="409531"/>
            <a:ext cx="6600825" cy="3733844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82057" y="1233026"/>
              <a:ext cx="5106405" cy="911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You should </a:t>
              </a:r>
            </a:p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eat a lot of fruit.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4093516"/>
            <a:ext cx="1013311" cy="1025095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76974" y="5561955"/>
            <a:ext cx="956640" cy="967765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7546633" y="2465143"/>
            <a:ext cx="3848147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</a:rPr>
              <a:t>I have an apple.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2625077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9794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487" y="2693848"/>
            <a:ext cx="3959804" cy="4204740"/>
          </a:xfrm>
          <a:prstGeom prst="rect">
            <a:avLst/>
          </a:prstGeom>
        </p:spPr>
      </p:pic>
      <p:sp>
        <p:nvSpPr>
          <p:cNvPr id="28" name="TextBox 27">
            <a:hlinkClick r:id="" action="ppaction://hlinkshowjump?jump=nextslide"/>
          </p:cNvPr>
          <p:cNvSpPr txBox="1"/>
          <p:nvPr/>
        </p:nvSpPr>
        <p:spPr>
          <a:xfrm>
            <a:off x="8034547" y="3072570"/>
            <a:ext cx="2976353" cy="923330"/>
          </a:xfrm>
          <a:prstGeom prst="rect">
            <a:avLst/>
          </a:prstGeom>
          <a:solidFill>
            <a:srgbClr val="EBDB7B">
              <a:alpha val="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7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1"/>
            <a:ext cx="6600825" cy="3733844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74024" y="780318"/>
              <a:ext cx="5106405" cy="195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lgerian" panose="04020705040A02060702" pitchFamily="82" charset="0"/>
                  <a:cs typeface="Arial" panose="020B0604020202020204" pitchFamily="34" charset="0"/>
                </a:rPr>
                <a:t>THANK YOU!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904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6992" y="306912"/>
            <a:ext cx="30171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4. Listen and </a:t>
            </a:r>
            <a:r>
              <a:rPr lang="en-US" altLang="en-US" sz="2000" b="1" dirty="0">
                <a:solidFill>
                  <a:srgbClr val="262520"/>
                </a:solidFill>
                <a:latin typeface="Helvetica Neue"/>
              </a:rPr>
              <a:t>complete</a:t>
            </a:r>
            <a:r>
              <a:rPr lang="en-US" sz="2000" b="1" dirty="0">
                <a:latin typeface="Helvetica Neue"/>
              </a:rPr>
              <a:t>.</a:t>
            </a:r>
            <a:endParaRPr lang="en-US" sz="2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4036194"/>
              </p:ext>
            </p:extLst>
          </p:nvPr>
        </p:nvGraphicFramePr>
        <p:xfrm>
          <a:off x="1079479" y="1196090"/>
          <a:ext cx="10355716" cy="4795199"/>
        </p:xfrm>
        <a:graphic>
          <a:graphicData uri="http://schemas.openxmlformats.org/drawingml/2006/table">
            <a:tbl>
              <a:tblPr/>
              <a:tblGrid>
                <a:gridCol w="2341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9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66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87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8999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Health problem</a:t>
                      </a: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Should</a:t>
                      </a: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Shouldn't</a:t>
                      </a: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9101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1. Quan</a:t>
                      </a: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8999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2. Tony</a:t>
                      </a: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8999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3. Phong</a:t>
                      </a: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89101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4. Mrs Green</a:t>
                      </a: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3748477" y="2338912"/>
            <a:ext cx="2351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stomach ache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627218" y="2156032"/>
            <a:ext cx="17315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go to </a:t>
            </a:r>
          </a:p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 doctor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07003" y="3364022"/>
            <a:ext cx="936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fever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072589" y="4127978"/>
            <a:ext cx="1731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toothache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042269" y="5093415"/>
            <a:ext cx="17491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backache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953036" y="3364022"/>
            <a:ext cx="2032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go to school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817582" y="4127978"/>
            <a:ext cx="23038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eat ice cream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928991" y="4908750"/>
            <a:ext cx="20810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carry </a:t>
            </a:r>
          </a:p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heavy things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6303" y="2744352"/>
            <a:ext cx="723932" cy="743840"/>
          </a:xfrm>
          <a:prstGeom prst="rect">
            <a:avLst/>
          </a:prstGeom>
        </p:spPr>
      </p:pic>
      <p:pic>
        <p:nvPicPr>
          <p:cNvPr id="23" name="soundMsPham"/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3889709" y="324087"/>
            <a:ext cx="365759" cy="365760"/>
          </a:xfrm>
          <a:prstGeom prst="ellipse">
            <a:avLst/>
          </a:prstGeom>
        </p:spPr>
      </p:pic>
      <p:pic>
        <p:nvPicPr>
          <p:cNvPr id="24" name="soundMsPham"/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622512" y="2378592"/>
            <a:ext cx="365759" cy="365760"/>
          </a:xfrm>
          <a:prstGeom prst="ellipse">
            <a:avLst/>
          </a:prstGeom>
        </p:spPr>
      </p:pic>
      <p:pic>
        <p:nvPicPr>
          <p:cNvPr id="25" name="soundMsPham"/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611913" y="3411974"/>
            <a:ext cx="365759" cy="365760"/>
          </a:xfrm>
          <a:prstGeom prst="ellipse">
            <a:avLst/>
          </a:prstGeom>
        </p:spPr>
      </p:pic>
      <p:pic>
        <p:nvPicPr>
          <p:cNvPr id="26" name="soundMsPham"/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608419" y="4175930"/>
            <a:ext cx="365759" cy="365760"/>
          </a:xfrm>
          <a:prstGeom prst="ellipse">
            <a:avLst/>
          </a:prstGeom>
        </p:spPr>
      </p:pic>
      <p:pic>
        <p:nvPicPr>
          <p:cNvPr id="27" name="soundMsPham"/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608418" y="5189320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3716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1 What’s the matter with you- - Lesson 1 - 6 Let’s sing. - Sách Mề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1 What’s the matter with you- - Lesson 2 - 4 Listen and complete. - Sách Mề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1 What’s the matter with you- - Lesson 2 - 4 Listen and complete. - Sách Mề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1 What’s the matter with you- - Lesson 2 - 4 Listen and complete. - Sách Mề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2 - Unit 11 What’s the matter with you- - Lesson 2 - 4 Listen and complete. - Sách Mề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2 - Unit 11 What’s the matter with you- - Lesson 2 - 4 Listen and complete. - Sách Mề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0745" y="405884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5. Read and complete.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3631280" y="813702"/>
            <a:ext cx="7680103" cy="5527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Quan: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Where's Phong?</a:t>
            </a:r>
          </a:p>
          <a:p>
            <a:pPr algn="just" font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Mai: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He can't go to school today.</a:t>
            </a:r>
          </a:p>
          <a:p>
            <a:pPr algn="just" font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Quan: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Why not? What's the </a:t>
            </a:r>
            <a:r>
              <a:rPr lang="en-US" sz="2400" dirty="0">
                <a:solidFill>
                  <a:srgbClr val="C00000"/>
                </a:solidFill>
                <a:latin typeface="Helvetica Neue"/>
              </a:rPr>
              <a:t>(1) _________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 with him?</a:t>
            </a:r>
          </a:p>
          <a:p>
            <a:pPr algn="just" fontAlgn="ctr">
              <a:lnSpc>
                <a:spcPct val="130000"/>
              </a:lnSpc>
              <a:spcAft>
                <a:spcPts val="1200"/>
              </a:spcAft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Mai: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He </a:t>
            </a:r>
            <a:r>
              <a:rPr lang="en-US" sz="2400" dirty="0">
                <a:solidFill>
                  <a:srgbClr val="C00000"/>
                </a:solidFill>
                <a:latin typeface="Helvetica Neue"/>
              </a:rPr>
              <a:t>(2) _______ 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a bad cough and is going to see the </a:t>
            </a:r>
            <a:r>
              <a:rPr lang="en-US" sz="2400" dirty="0">
                <a:solidFill>
                  <a:srgbClr val="C00000"/>
                </a:solidFill>
                <a:latin typeface="Helvetica Neue"/>
              </a:rPr>
              <a:t>(3) __________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 this morning.</a:t>
            </a:r>
          </a:p>
          <a:p>
            <a:pPr algn="just" font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Quan: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Oh, really? Poor him!</a:t>
            </a:r>
          </a:p>
          <a:p>
            <a:pPr algn="just" font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Mai: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What's the matter with you, Tony?</a:t>
            </a:r>
          </a:p>
          <a:p>
            <a:pPr algn="just" font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Tony: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I have a pain in my </a:t>
            </a:r>
            <a:r>
              <a:rPr lang="en-US" sz="2400" dirty="0">
                <a:solidFill>
                  <a:srgbClr val="C00000"/>
                </a:solidFill>
                <a:latin typeface="Helvetica Neue"/>
              </a:rPr>
              <a:t>(4) __________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.</a:t>
            </a:r>
          </a:p>
          <a:p>
            <a:pPr algn="just" font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Mai: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Oh, dear. You should take a </a:t>
            </a:r>
            <a:r>
              <a:rPr lang="en-US" sz="2400" dirty="0">
                <a:solidFill>
                  <a:srgbClr val="C00000"/>
                </a:solidFill>
                <a:latin typeface="Helvetica Neue"/>
              </a:rPr>
              <a:t>(5) ______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 now and go to the doctor later.</a:t>
            </a:r>
          </a:p>
          <a:p>
            <a:pPr algn="just" font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Tony: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Yes, I will. Thanks, Mai.</a:t>
            </a:r>
            <a:endParaRPr lang="en-US" sz="2400" b="0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3" name="Vertical Scroll 2"/>
          <p:cNvSpPr/>
          <p:nvPr/>
        </p:nvSpPr>
        <p:spPr>
          <a:xfrm>
            <a:off x="943945" y="1270521"/>
            <a:ext cx="2191142" cy="4614029"/>
          </a:xfrm>
          <a:prstGeom prst="verticalScroll">
            <a:avLst>
              <a:gd name="adj" fmla="val 767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stomach</a:t>
            </a:r>
          </a:p>
          <a:p>
            <a:pPr algn="ctr">
              <a:lnSpc>
                <a:spcPct val="20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doctor</a:t>
            </a:r>
          </a:p>
          <a:p>
            <a:pPr algn="ctr">
              <a:lnSpc>
                <a:spcPct val="20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matter</a:t>
            </a:r>
          </a:p>
          <a:p>
            <a:pPr algn="ctr">
              <a:lnSpc>
                <a:spcPct val="20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</a:t>
            </a:r>
          </a:p>
          <a:p>
            <a:pPr algn="ctr">
              <a:lnSpc>
                <a:spcPct val="20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</a:p>
        </p:txBody>
      </p:sp>
      <p:sp>
        <p:nvSpPr>
          <p:cNvPr id="5" name="Rectangle 4"/>
          <p:cNvSpPr/>
          <p:nvPr/>
        </p:nvSpPr>
        <p:spPr>
          <a:xfrm>
            <a:off x="7895773" y="1842990"/>
            <a:ext cx="1784741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8295786" y="4859546"/>
            <a:ext cx="219114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</a:t>
            </a:r>
          </a:p>
        </p:txBody>
      </p:sp>
      <p:sp>
        <p:nvSpPr>
          <p:cNvPr id="8" name="Rectangle 7"/>
          <p:cNvSpPr/>
          <p:nvPr/>
        </p:nvSpPr>
        <p:spPr>
          <a:xfrm>
            <a:off x="4890736" y="2338002"/>
            <a:ext cx="219114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</a:p>
        </p:txBody>
      </p:sp>
      <p:sp>
        <p:nvSpPr>
          <p:cNvPr id="9" name="Rectangle 8"/>
          <p:cNvSpPr/>
          <p:nvPr/>
        </p:nvSpPr>
        <p:spPr>
          <a:xfrm>
            <a:off x="4434690" y="2803521"/>
            <a:ext cx="219114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7471331" y="4397881"/>
            <a:ext cx="219114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stomach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344264" y="3730171"/>
            <a:ext cx="1316812" cy="1451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654630" y="5457371"/>
            <a:ext cx="757765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335836" y="2866571"/>
            <a:ext cx="1316812" cy="1451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75657" y="2024741"/>
            <a:ext cx="1634885" cy="725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6375042" y="2451984"/>
            <a:ext cx="5262496" cy="1056604"/>
          </a:xfrm>
          <a:prstGeom prst="roundRect">
            <a:avLst>
              <a:gd name="adj" fmla="val 0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 to the dentist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375042" y="3212374"/>
            <a:ext cx="5262496" cy="1056604"/>
          </a:xfrm>
          <a:prstGeom prst="roundRect">
            <a:avLst>
              <a:gd name="adj" fmla="val 0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/goʊ tə ðə ˈdɛntəst/</a:t>
            </a:r>
            <a:endParaRPr lang="en-US" sz="28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2372"/>
          <a:stretch/>
        </p:blipFill>
        <p:spPr>
          <a:xfrm>
            <a:off x="1308100" y="1579809"/>
            <a:ext cx="4318099" cy="385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7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6375042" y="2451984"/>
            <a:ext cx="5262496" cy="1056604"/>
          </a:xfrm>
          <a:prstGeom prst="roundRect">
            <a:avLst>
              <a:gd name="adj" fmla="val 0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take a rest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375042" y="3212374"/>
            <a:ext cx="5262496" cy="1056604"/>
          </a:xfrm>
          <a:prstGeom prst="roundRect">
            <a:avLst>
              <a:gd name="adj" fmla="val 0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/teɪk ə rɛst/</a:t>
            </a:r>
            <a:endParaRPr lang="en-US" sz="28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0"/>
          <a:stretch/>
        </p:blipFill>
        <p:spPr>
          <a:xfrm>
            <a:off x="1349045" y="1571838"/>
            <a:ext cx="4465325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73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6375042" y="2451984"/>
            <a:ext cx="5262496" cy="1056604"/>
          </a:xfrm>
          <a:prstGeom prst="roundRect">
            <a:avLst>
              <a:gd name="adj" fmla="val 0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 eat a lot of fruit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375042" y="3212374"/>
            <a:ext cx="5262496" cy="1056604"/>
          </a:xfrm>
          <a:prstGeom prst="roundRect">
            <a:avLst>
              <a:gd name="adj" fmla="val 0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/iːt ə lɑ:t əv frut/</a:t>
            </a:r>
            <a:endParaRPr lang="en-US" sz="28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907" y="1029342"/>
            <a:ext cx="3889585" cy="475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7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6375042" y="2451984"/>
            <a:ext cx="5262496" cy="1056604"/>
          </a:xfrm>
          <a:prstGeom prst="roundRect">
            <a:avLst>
              <a:gd name="adj" fmla="val 0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carry heavy things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375042" y="3212374"/>
            <a:ext cx="5262496" cy="1056604"/>
          </a:xfrm>
          <a:prstGeom prst="roundRect">
            <a:avLst>
              <a:gd name="adj" fmla="val 0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/ˈkæri ˈhɛvi </a:t>
            </a:r>
            <a:r>
              <a:rPr lang="el-GR" sz="2800" dirty="0">
                <a:solidFill>
                  <a:srgbClr val="C00000"/>
                </a:solidFill>
              </a:rPr>
              <a:t>θ</a:t>
            </a:r>
            <a:r>
              <a:rPr lang="en-US" sz="2800" dirty="0">
                <a:solidFill>
                  <a:srgbClr val="C00000"/>
                </a:solidFill>
              </a:rPr>
              <a:t>ɪŋz/</a:t>
            </a:r>
            <a:endParaRPr lang="en-US" sz="28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48227" y="1099149"/>
            <a:ext cx="4219073" cy="4972862"/>
            <a:chOff x="848227" y="1099149"/>
            <a:chExt cx="4219073" cy="49728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8227" y="1099149"/>
              <a:ext cx="2403453" cy="381307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311880" y="3020164"/>
              <a:ext cx="2755420" cy="30518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856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6375042" y="2451984"/>
            <a:ext cx="5262496" cy="1056604"/>
          </a:xfrm>
          <a:prstGeom prst="roundRect">
            <a:avLst>
              <a:gd name="adj" fmla="val 0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 eat a lot of sweets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375042" y="3212374"/>
            <a:ext cx="5262496" cy="1056604"/>
          </a:xfrm>
          <a:prstGeom prst="roundRect">
            <a:avLst>
              <a:gd name="adj" fmla="val 0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/i:t ə lɑ:t əv swi:ts/</a:t>
            </a:r>
            <a:endParaRPr lang="en-US" sz="28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234" y="813922"/>
            <a:ext cx="3633531" cy="538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9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190751" y="2262074"/>
            <a:ext cx="7810499" cy="233385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115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Grammar</a:t>
            </a:r>
            <a:endParaRPr lang="zh-CN" altLang="en-US" sz="115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8532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1521</TotalTime>
  <Words>958</Words>
  <Application>Microsoft Office PowerPoint</Application>
  <PresentationFormat>Widescreen</PresentationFormat>
  <Paragraphs>231</Paragraphs>
  <Slides>33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Century Gothic</vt:lpstr>
      <vt:lpstr>Calibri Light</vt:lpstr>
      <vt:lpstr>Tahoma</vt:lpstr>
      <vt:lpstr>Calibri</vt:lpstr>
      <vt:lpstr>Algerian</vt:lpstr>
      <vt:lpstr>Corbel</vt:lpstr>
      <vt:lpstr>Arial Black</vt:lpstr>
      <vt:lpstr>Helvetica Neue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hoacuong197905@gmail.com</cp:lastModifiedBy>
  <cp:revision>382</cp:revision>
  <dcterms:created xsi:type="dcterms:W3CDTF">2020-12-08T06:13:55Z</dcterms:created>
  <dcterms:modified xsi:type="dcterms:W3CDTF">2023-03-18T16:33:29Z</dcterms:modified>
</cp:coreProperties>
</file>