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5" r:id="rId2"/>
    <p:sldId id="258" r:id="rId3"/>
    <p:sldId id="315" r:id="rId4"/>
    <p:sldId id="316" r:id="rId5"/>
    <p:sldId id="317" r:id="rId6"/>
    <p:sldId id="318" r:id="rId7"/>
    <p:sldId id="319" r:id="rId8"/>
    <p:sldId id="320" r:id="rId9"/>
    <p:sldId id="321" r:id="rId10"/>
    <p:sldId id="322" r:id="rId11"/>
    <p:sldId id="323" r:id="rId12"/>
    <p:sldId id="282" r:id="rId13"/>
    <p:sldId id="283" r:id="rId14"/>
    <p:sldId id="284" r:id="rId15"/>
    <p:sldId id="285" r:id="rId16"/>
    <p:sldId id="286" r:id="rId17"/>
    <p:sldId id="294" r:id="rId18"/>
    <p:sldId id="287" r:id="rId19"/>
    <p:sldId id="293" r:id="rId20"/>
    <p:sldId id="288" r:id="rId21"/>
    <p:sldId id="289" r:id="rId22"/>
  </p:sldIdLst>
  <p:sldSz cx="12192000" cy="6858000"/>
  <p:notesSz cx="6858000" cy="9144000"/>
  <p:embeddedFontLst>
    <p:embeddedFont>
      <p:font typeface=".VnAristote" panose="020B7200000000000000"/>
      <p:regular r:id="rId24"/>
    </p:embeddedFont>
    <p:embeddedFont>
      <p:font typeface="Arial Black" panose="020B0A04020102020204" pitchFamily="34" charset="0"/>
      <p:bold r:id="rId25"/>
    </p:embeddedFont>
    <p:embeddedFont>
      <p:font typeface="Bahnschrift SemiBold Condensed" panose="020B0502040204020203" pitchFamily="34" charset="0"/>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Elephant" panose="02020904090505020303" pitchFamily="18" charset="0"/>
      <p:regular r:id="rId33"/>
      <p:italic r:id="rId34"/>
    </p:embeddedFont>
    <p:embeddedFont>
      <p:font typeface="Tahoma" panose="020B060403050404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E"/>
    <a:srgbClr val="FEF9B7"/>
    <a:srgbClr val="00CAF4"/>
    <a:srgbClr val="6B72D5"/>
    <a:srgbClr val="0996FF"/>
    <a:srgbClr val="D5E40E"/>
    <a:srgbClr val="36F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32CD-1729-4401-9D90-76BC32486740}"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52515-DABC-4F72-B3B8-B21077F6A06B}" type="slidenum">
              <a:rPr lang="en-US" smtClean="0"/>
              <a:t>‹#›</a:t>
            </a:fld>
            <a:endParaRPr lang="en-US"/>
          </a:p>
        </p:txBody>
      </p:sp>
    </p:spTree>
    <p:extLst>
      <p:ext uri="{BB962C8B-B14F-4D97-AF65-F5344CB8AC3E}">
        <p14:creationId xmlns:p14="http://schemas.microsoft.com/office/powerpoint/2010/main" val="302387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Powerpoint thật dễ</a:t>
            </a:r>
            <a:endParaRPr lang="en-US" dirty="0"/>
          </a:p>
        </p:txBody>
      </p:sp>
      <p:sp>
        <p:nvSpPr>
          <p:cNvPr id="4" name="Slide Number Placeholder 3"/>
          <p:cNvSpPr>
            <a:spLocks noGrp="1"/>
          </p:cNvSpPr>
          <p:nvPr>
            <p:ph type="sldNum" sz="quarter" idx="10"/>
          </p:nvPr>
        </p:nvSpPr>
        <p:spPr/>
        <p:txBody>
          <a:bodyPr/>
          <a:lstStyle/>
          <a:p>
            <a:fld id="{A4FB09A0-43D4-412D-8E37-3798A5A2BC16}" type="slidenum">
              <a:rPr lang="en-US" smtClean="0"/>
              <a:t>3</a:t>
            </a:fld>
            <a:endParaRPr lang="en-US"/>
          </a:p>
        </p:txBody>
      </p:sp>
    </p:spTree>
    <p:extLst>
      <p:ext uri="{BB962C8B-B14F-4D97-AF65-F5344CB8AC3E}">
        <p14:creationId xmlns:p14="http://schemas.microsoft.com/office/powerpoint/2010/main" val="211311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0099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84525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8526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30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4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29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734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83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79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5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25667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0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7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55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9612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996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2506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4593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19213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41213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56540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a:stretch>
            <a:fillRect/>
          </a:stretch>
        </p:blipFill>
        <p:spPr>
          <a:xfrm>
            <a:off x="-9673" y="-30780"/>
            <a:ext cx="12211346" cy="6919560"/>
          </a:xfrm>
          <a:prstGeom prst="rect">
            <a:avLst/>
          </a:prstGeom>
        </p:spPr>
      </p:pic>
    </p:spTree>
    <p:extLst>
      <p:ext uri="{BB962C8B-B14F-4D97-AF65-F5344CB8AC3E}">
        <p14:creationId xmlns:p14="http://schemas.microsoft.com/office/powerpoint/2010/main" val="16739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1.jpeg"/><Relationship Id="rId11" Type="http://schemas.openxmlformats.org/officeDocument/2006/relationships/image" Target="../media/image22.png"/><Relationship Id="rId5" Type="http://schemas.openxmlformats.org/officeDocument/2006/relationships/image" Target="../media/image20.jpe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4.xml"/><Relationship Id="rId4" Type="http://schemas.openxmlformats.org/officeDocument/2006/relationships/image" Target="../media/image2.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10.wav"/></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NULL"/><Relationship Id="rId3" Type="http://schemas.openxmlformats.org/officeDocument/2006/relationships/tags" Target="../tags/tag1.xml"/><Relationship Id="rId7" Type="http://schemas.openxmlformats.org/officeDocument/2006/relationships/image" Target="../media/image2.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slide" Target="slide12.xml"/><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slide" Target="slide9.xml"/><Relationship Id="rId17" Type="http://schemas.openxmlformats.org/officeDocument/2006/relationships/slide" Target="slide11.xml"/><Relationship Id="rId25"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 Target="slide5.xml"/><Relationship Id="rId11" Type="http://schemas.openxmlformats.org/officeDocument/2006/relationships/image" Target="../media/image10.png"/><Relationship Id="rId24"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6.png"/><Relationship Id="rId10" Type="http://schemas.openxmlformats.org/officeDocument/2006/relationships/slide" Target="slide8.xml"/><Relationship Id="rId19" Type="http://schemas.openxmlformats.org/officeDocument/2006/relationships/image" Target="../media/image3.png"/><Relationship Id="rId4" Type="http://schemas.openxmlformats.org/officeDocument/2006/relationships/slide" Target="slide6.xml"/><Relationship Id="rId9" Type="http://schemas.openxmlformats.org/officeDocument/2006/relationships/image" Target="../media/image9.png"/><Relationship Id="rId14" Type="http://schemas.openxmlformats.org/officeDocument/2006/relationships/slide" Target="slide10.xml"/><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4.xml"/><Relationship Id="rId4" Type="http://schemas.openxmlformats.org/officeDocument/2006/relationships/image" Target="../media/image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4.xml"/><Relationship Id="rId4" Type="http://schemas.openxmlformats.org/officeDocument/2006/relationships/image" Target="../media/image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4.xml"/><Relationship Id="rId4" Type="http://schemas.openxmlformats.org/officeDocument/2006/relationships/image" Target="../media/image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4.wav"/><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slide" Target="slide4.xml"/><Relationship Id="rId4" Type="http://schemas.openxmlformats.org/officeDocument/2006/relationships/image" Target="../media/image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47023" y="840140"/>
            <a:ext cx="1627369"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Unit 9</a:t>
            </a:r>
          </a:p>
        </p:txBody>
      </p:sp>
      <p:sp>
        <p:nvSpPr>
          <p:cNvPr id="5" name="Mspham-0936082789"/>
          <p:cNvSpPr txBox="1"/>
          <p:nvPr/>
        </p:nvSpPr>
        <p:spPr>
          <a:xfrm>
            <a:off x="8700847" y="5191541"/>
            <a:ext cx="2299027"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Lesson 1</a:t>
            </a:r>
          </a:p>
        </p:txBody>
      </p:sp>
      <p:sp>
        <p:nvSpPr>
          <p:cNvPr id="6" name="Mspham-0936082789"/>
          <p:cNvSpPr txBox="1"/>
          <p:nvPr/>
        </p:nvSpPr>
        <p:spPr>
          <a:xfrm>
            <a:off x="1136591" y="1347972"/>
            <a:ext cx="10417322" cy="3629923"/>
          </a:xfrm>
          <a:prstGeom prst="rect">
            <a:avLst/>
          </a:prstGeom>
          <a:noFill/>
        </p:spPr>
        <p:txBody>
          <a:bodyPr wrap="none" rtlCol="0">
            <a:prstTxWarp prst="textInflateTop">
              <a:avLst/>
            </a:prstTxWarp>
            <a:spAutoFit/>
          </a:bodyPr>
          <a:lstStyle/>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What did you see </a:t>
            </a:r>
          </a:p>
          <a:p>
            <a:pPr algn="ctr"/>
            <a:r>
              <a:rPr lang="en-US" sz="8800" b="1">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at the zoo?</a:t>
            </a:r>
          </a:p>
        </p:txBody>
      </p:sp>
    </p:spTree>
    <p:extLst>
      <p:ext uri="{BB962C8B-B14F-4D97-AF65-F5344CB8AC3E}">
        <p14:creationId xmlns:p14="http://schemas.microsoft.com/office/powerpoint/2010/main" val="1788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 garillas.</a:t>
              </a:r>
              <a:endParaRPr lang="en-US" sz="36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see garillas.</a:t>
              </a:r>
              <a:endParaRPr lang="en-US" sz="3600" b="1" dirty="0">
                <a:solidFill>
                  <a:srgbClr val="002060"/>
                </a:solidFill>
              </a:endParaRP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 garilla.</a:t>
              </a:r>
              <a:endParaRPr lang="en-US" sz="3600" b="1" dirty="0">
                <a:solidFill>
                  <a:srgbClr val="002060"/>
                </a:solidFill>
              </a:endParaRP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rId8" action="ppaction://hlinksldjump"/>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 action="ppaction://noaction"/>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410822" y="1569069"/>
            <a:ext cx="4572000" cy="1200329"/>
          </a:xfrm>
          <a:prstGeom prst="rect">
            <a:avLst/>
          </a:prstGeom>
          <a:noFill/>
        </p:spPr>
        <p:txBody>
          <a:bodyPr wrap="square" rtlCol="0">
            <a:spAutoFit/>
          </a:bodyPr>
          <a:lstStyle/>
          <a:p>
            <a:pPr algn="ctr"/>
            <a:r>
              <a:rPr lang="en-US" sz="3600" b="1">
                <a:solidFill>
                  <a:srgbClr val="FF0000"/>
                </a:solidFill>
              </a:rPr>
              <a:t>What did you see at the zoo yesterday?</a:t>
            </a:r>
            <a:endParaRPr lang="en-US" sz="3600" b="1" dirty="0">
              <a:solidFill>
                <a:srgbClr val="FF0000"/>
              </a:solidFill>
            </a:endParaRPr>
          </a:p>
        </p:txBody>
      </p:sp>
      <p:pic>
        <p:nvPicPr>
          <p:cNvPr id="34" name="Picture 33">
            <a:extLst>
              <a:ext uri="{FF2B5EF4-FFF2-40B4-BE49-F238E27FC236}">
                <a16:creationId xmlns:a16="http://schemas.microsoft.com/office/drawing/2014/main" id="{4EFB8D5C-0E0C-4822-84BC-70B5A9F07150}"/>
              </a:ext>
            </a:extLst>
          </p:cNvPr>
          <p:cNvPicPr>
            <a:picLocks noChangeAspect="1"/>
          </p:cNvPicPr>
          <p:nvPr/>
        </p:nvPicPr>
        <p:blipFill>
          <a:blip r:embed="rId11"/>
          <a:stretch>
            <a:fillRect/>
          </a:stretch>
        </p:blipFill>
        <p:spPr>
          <a:xfrm>
            <a:off x="7102248" y="1129306"/>
            <a:ext cx="1196919" cy="1338392"/>
          </a:xfrm>
          <a:prstGeom prst="rect">
            <a:avLst/>
          </a:prstGeom>
        </p:spPr>
      </p:pic>
      <p:pic>
        <p:nvPicPr>
          <p:cNvPr id="36" name="Picture 35">
            <a:extLst>
              <a:ext uri="{FF2B5EF4-FFF2-40B4-BE49-F238E27FC236}">
                <a16:creationId xmlns:a16="http://schemas.microsoft.com/office/drawing/2014/main" id="{A3017BBD-9831-4B13-8966-7DC0F4CFC305}"/>
              </a:ext>
            </a:extLst>
          </p:cNvPr>
          <p:cNvPicPr>
            <a:picLocks noChangeAspect="1"/>
          </p:cNvPicPr>
          <p:nvPr/>
        </p:nvPicPr>
        <p:blipFill>
          <a:blip r:embed="rId11"/>
          <a:stretch>
            <a:fillRect/>
          </a:stretch>
        </p:blipFill>
        <p:spPr>
          <a:xfrm flipH="1">
            <a:off x="6570700" y="2118459"/>
            <a:ext cx="704157" cy="787387"/>
          </a:xfrm>
          <a:prstGeom prst="rect">
            <a:avLst/>
          </a:prstGeom>
        </p:spPr>
      </p:pic>
    </p:spTree>
    <p:extLst>
      <p:ext uri="{BB962C8B-B14F-4D97-AF65-F5344CB8AC3E}">
        <p14:creationId xmlns:p14="http://schemas.microsoft.com/office/powerpoint/2010/main" val="13730236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were</a:t>
              </a:r>
              <a:endParaRPr lang="en-US" sz="36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did</a:t>
              </a:r>
              <a:endParaRPr lang="en-US" sz="3600" b="1" dirty="0">
                <a:solidFill>
                  <a:srgbClr val="002060"/>
                </a:solidFill>
              </a:endParaRP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do</a:t>
              </a:r>
              <a:endParaRPr lang="en-US" sz="3600" b="1" dirty="0">
                <a:solidFill>
                  <a:srgbClr val="002060"/>
                </a:solidFill>
              </a:endParaRP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4" name="Group 33"/>
          <p:cNvGrpSpPr/>
          <p:nvPr/>
        </p:nvGrpSpPr>
        <p:grpSpPr>
          <a:xfrm>
            <a:off x="1400175" y="-1907838"/>
            <a:ext cx="7815263" cy="5951201"/>
            <a:chOff x="1400175" y="-1907838"/>
            <a:chExt cx="7815263" cy="5951201"/>
          </a:xfrm>
        </p:grpSpPr>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6" name="TextBox 35"/>
            <p:cNvSpPr txBox="1"/>
            <p:nvPr/>
          </p:nvSpPr>
          <p:spPr>
            <a:xfrm>
              <a:off x="1855885" y="1652375"/>
              <a:ext cx="7051963" cy="1077218"/>
            </a:xfrm>
            <a:prstGeom prst="rect">
              <a:avLst/>
            </a:prstGeom>
            <a:noFill/>
          </p:spPr>
          <p:txBody>
            <a:bodyPr wrap="square" rtlCol="0">
              <a:spAutoFit/>
            </a:bodyPr>
            <a:lstStyle/>
            <a:p>
              <a:pPr algn="ctr"/>
              <a:r>
                <a:rPr lang="en-US" sz="3200" b="1">
                  <a:solidFill>
                    <a:srgbClr val="FF0000"/>
                  </a:solidFill>
                </a:rPr>
                <a:t>What ____ they do</a:t>
              </a:r>
              <a:r>
                <a:rPr lang="en-US" sz="3200" b="1" dirty="0">
                  <a:solidFill>
                    <a:srgbClr val="FF0000"/>
                  </a:solidFill>
                </a:rPr>
                <a:t>?</a:t>
              </a:r>
            </a:p>
            <a:p>
              <a:pPr algn="ctr"/>
              <a:r>
                <a:rPr lang="en-US" sz="3200" b="1">
                  <a:solidFill>
                    <a:srgbClr val="FF0000"/>
                  </a:solidFill>
                </a:rPr>
                <a:t>They climbed the tree very well.</a:t>
              </a:r>
              <a:endParaRPr lang="en-US" sz="3200" b="1" dirty="0">
                <a:solidFill>
                  <a:srgbClr val="FF0000"/>
                </a:solidFill>
              </a:endParaRPr>
            </a:p>
          </p:txBody>
        </p:sp>
      </p:grpSp>
      <p:pic>
        <p:nvPicPr>
          <p:cNvPr id="3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7810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anim calcmode="lin" valueType="num">
                                      <p:cBhvr>
                                        <p:cTn id="17" dur="500" fill="hold"/>
                                        <p:tgtEl>
                                          <p:spTgt spid="38"/>
                                        </p:tgtEl>
                                        <p:attrNameLst>
                                          <p:attrName>ppt_x</p:attrName>
                                        </p:attrNameLst>
                                      </p:cBhvr>
                                      <p:tavLst>
                                        <p:tav tm="0">
                                          <p:val>
                                            <p:strVal val="#ppt_x"/>
                                          </p:val>
                                        </p:tav>
                                        <p:tav tm="100000">
                                          <p:val>
                                            <p:strVal val="#ppt_x"/>
                                          </p:val>
                                        </p:tav>
                                      </p:tavLst>
                                    </p:anim>
                                    <p:anim calcmode="lin" valueType="num">
                                      <p:cBhvr>
                                        <p:cTn id="18"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51526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237906"/>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5531556" y="780102"/>
            <a:ext cx="371888" cy="365792"/>
          </a:xfrm>
          <a:prstGeom prst="rect">
            <a:avLst/>
          </a:prstGeom>
        </p:spPr>
      </p:pic>
      <p:pic>
        <p:nvPicPr>
          <p:cNvPr id="7" name="Picture 6"/>
          <p:cNvPicPr>
            <a:picLocks noChangeAspect="1"/>
          </p:cNvPicPr>
          <p:nvPr/>
        </p:nvPicPr>
        <p:blipFill>
          <a:blip r:embed="rId8"/>
          <a:stretch>
            <a:fillRect/>
          </a:stretch>
        </p:blipFill>
        <p:spPr>
          <a:xfrm>
            <a:off x="451413" y="1145894"/>
            <a:ext cx="11045299" cy="4096318"/>
          </a:xfrm>
          <a:prstGeom prst="rect">
            <a:avLst/>
          </a:prstGeom>
        </p:spPr>
      </p:pic>
      <p:pic>
        <p:nvPicPr>
          <p:cNvPr id="9" name="Msphamsound"/>
          <p:cNvPicPr>
            <a:picLocks noChangeAspect="1"/>
          </p:cNvPicPr>
          <p:nvPr/>
        </p:nvPicPr>
        <p:blipFill>
          <a:blip r:embed="rId7"/>
          <a:stretch>
            <a:fillRect/>
          </a:stretch>
        </p:blipFill>
        <p:spPr>
          <a:xfrm>
            <a:off x="5612579" y="5213275"/>
            <a:ext cx="371888" cy="365792"/>
          </a:xfrm>
          <a:prstGeom prst="rect">
            <a:avLst/>
          </a:prstGeom>
        </p:spPr>
      </p:pic>
      <p:pic>
        <p:nvPicPr>
          <p:cNvPr id="10" name="Msphamsound"/>
          <p:cNvPicPr>
            <a:picLocks noChangeAspect="1"/>
          </p:cNvPicPr>
          <p:nvPr/>
        </p:nvPicPr>
        <p:blipFill>
          <a:blip r:embed="rId7"/>
          <a:stretch>
            <a:fillRect/>
          </a:stretch>
        </p:blipFill>
        <p:spPr>
          <a:xfrm>
            <a:off x="7248409" y="791682"/>
            <a:ext cx="371888" cy="365792"/>
          </a:xfrm>
          <a:prstGeom prst="rect">
            <a:avLst/>
          </a:prstGeom>
        </p:spPr>
      </p:pic>
      <p:pic>
        <p:nvPicPr>
          <p:cNvPr id="11" name="Msphamsound"/>
          <p:cNvPicPr>
            <a:picLocks noChangeAspect="1"/>
          </p:cNvPicPr>
          <p:nvPr/>
        </p:nvPicPr>
        <p:blipFill>
          <a:blip r:embed="rId7"/>
          <a:stretch>
            <a:fillRect/>
          </a:stretch>
        </p:blipFill>
        <p:spPr>
          <a:xfrm>
            <a:off x="7248409" y="5213275"/>
            <a:ext cx="371888" cy="365792"/>
          </a:xfrm>
          <a:prstGeom prst="rect">
            <a:avLst/>
          </a:prstGeom>
        </p:spPr>
      </p:pic>
      <p:pic>
        <p:nvPicPr>
          <p:cNvPr id="12" name="Msphamsound"/>
          <p:cNvPicPr>
            <a:picLocks noChangeAspect="1"/>
          </p:cNvPicPr>
          <p:nvPr/>
        </p:nvPicPr>
        <p:blipFill>
          <a:blip r:embed="rId7"/>
          <a:stretch>
            <a:fillRect/>
          </a:stretch>
        </p:blipFill>
        <p:spPr>
          <a:xfrm>
            <a:off x="10994806" y="5849813"/>
            <a:ext cx="557783" cy="548640"/>
          </a:xfrm>
          <a:prstGeom prst="rect">
            <a:avLst/>
          </a:prstGeom>
        </p:spPr>
      </p:pic>
    </p:spTree>
    <p:extLst>
      <p:ext uri="{BB962C8B-B14F-4D97-AF65-F5344CB8AC3E}">
        <p14:creationId xmlns:p14="http://schemas.microsoft.com/office/powerpoint/2010/main" val="9403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9 What did you see at the zoo-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9 What did you see at the zoo- - Lesson 3 - 1 Listen and repeat (mp3cut.net) (3).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9 What did you see at the zoo- - Lesson 3 - 1 Listen and repeat (mp3cut.net) (2).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9 What did you see at the zoo- - Lesson 3 - 1 Listen and repeat (mp3cut.net) (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9 What did you see at the zoo- - Lesson 3 - 1 Listen and repeat (mp3cut.net).wav"/>
                                        </p:tgtEl>
                                      </p:cMediaNode>
                                    </p:audio>
                                  </p:sub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5924" y="1480271"/>
            <a:ext cx="10602380" cy="3217843"/>
          </a:xfrm>
          <a:prstGeom prst="rect">
            <a:avLst/>
          </a:prstGeom>
        </p:spPr>
      </p:pic>
      <p:sp>
        <p:nvSpPr>
          <p:cNvPr id="2" name="Mspham-0936082789"/>
          <p:cNvSpPr/>
          <p:nvPr/>
        </p:nvSpPr>
        <p:spPr>
          <a:xfrm>
            <a:off x="616315" y="25857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3"/>
          <a:stretch>
            <a:fillRect/>
          </a:stretch>
        </p:blipFill>
        <p:spPr>
          <a:xfrm>
            <a:off x="11208657" y="5731075"/>
            <a:ext cx="539647" cy="548640"/>
          </a:xfrm>
          <a:prstGeom prst="rect">
            <a:avLst/>
          </a:prstGeom>
        </p:spPr>
      </p:pic>
      <p:pic>
        <p:nvPicPr>
          <p:cNvPr id="9" name="Msphamsound-0936082789"/>
          <p:cNvPicPr>
            <a:picLocks noChangeAspect="1"/>
          </p:cNvPicPr>
          <p:nvPr/>
        </p:nvPicPr>
        <p:blipFill>
          <a:blip r:embed="rId3"/>
          <a:stretch>
            <a:fillRect/>
          </a:stretch>
        </p:blipFill>
        <p:spPr>
          <a:xfrm>
            <a:off x="7594923" y="1837062"/>
            <a:ext cx="359765" cy="365760"/>
          </a:xfrm>
          <a:prstGeom prst="rect">
            <a:avLst/>
          </a:prstGeom>
        </p:spPr>
      </p:pic>
      <p:pic>
        <p:nvPicPr>
          <p:cNvPr id="10" name="Msphamsound-0936082789"/>
          <p:cNvPicPr>
            <a:picLocks noChangeAspect="1"/>
          </p:cNvPicPr>
          <p:nvPr/>
        </p:nvPicPr>
        <p:blipFill>
          <a:blip r:embed="rId3"/>
          <a:stretch>
            <a:fillRect/>
          </a:stretch>
        </p:blipFill>
        <p:spPr>
          <a:xfrm>
            <a:off x="5939743" y="2519968"/>
            <a:ext cx="359765" cy="365760"/>
          </a:xfrm>
          <a:prstGeom prst="rect">
            <a:avLst/>
          </a:prstGeom>
        </p:spPr>
      </p:pic>
      <p:pic>
        <p:nvPicPr>
          <p:cNvPr id="11" name="Msphamsound-0936082789"/>
          <p:cNvPicPr>
            <a:picLocks noChangeAspect="1"/>
          </p:cNvPicPr>
          <p:nvPr/>
        </p:nvPicPr>
        <p:blipFill>
          <a:blip r:embed="rId3"/>
          <a:stretch>
            <a:fillRect/>
          </a:stretch>
        </p:blipFill>
        <p:spPr>
          <a:xfrm>
            <a:off x="11388539" y="3422793"/>
            <a:ext cx="359765" cy="365760"/>
          </a:xfrm>
          <a:prstGeom prst="rect">
            <a:avLst/>
          </a:prstGeom>
        </p:spPr>
      </p:pic>
      <p:pic>
        <p:nvPicPr>
          <p:cNvPr id="12" name="Msphamsound-0936082789"/>
          <p:cNvPicPr>
            <a:picLocks noChangeAspect="1"/>
          </p:cNvPicPr>
          <p:nvPr/>
        </p:nvPicPr>
        <p:blipFill>
          <a:blip r:embed="rId3"/>
          <a:stretch>
            <a:fillRect/>
          </a:stretch>
        </p:blipFill>
        <p:spPr>
          <a:xfrm>
            <a:off x="6538747" y="4013102"/>
            <a:ext cx="359765" cy="365760"/>
          </a:xfrm>
          <a:prstGeom prst="rect">
            <a:avLst/>
          </a:prstGeom>
        </p:spPr>
      </p:pic>
      <p:cxnSp>
        <p:nvCxnSpPr>
          <p:cNvPr id="15" name="Mspham-0936082789"/>
          <p:cNvCxnSpPr/>
          <p:nvPr/>
        </p:nvCxnSpPr>
        <p:spPr>
          <a:xfrm>
            <a:off x="1853220" y="2249122"/>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3" name="Mspham-0936082789"/>
          <p:cNvCxnSpPr/>
          <p:nvPr/>
        </p:nvCxnSpPr>
        <p:spPr>
          <a:xfrm>
            <a:off x="4516173" y="2213973"/>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4" name="Mspham-0936082789"/>
          <p:cNvCxnSpPr/>
          <p:nvPr/>
        </p:nvCxnSpPr>
        <p:spPr>
          <a:xfrm>
            <a:off x="6551434" y="2238590"/>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2062977" y="2882304"/>
            <a:ext cx="74148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2955075" y="2868715"/>
            <a:ext cx="669071"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4279078" y="2882304"/>
            <a:ext cx="1486102" cy="6794"/>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1" name="Mspham-0936082789"/>
          <p:cNvCxnSpPr/>
          <p:nvPr/>
        </p:nvCxnSpPr>
        <p:spPr>
          <a:xfrm>
            <a:off x="1852164" y="3740524"/>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4382054" y="3743949"/>
            <a:ext cx="1828800"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3" name="Mspham-0936082789"/>
          <p:cNvCxnSpPr/>
          <p:nvPr/>
        </p:nvCxnSpPr>
        <p:spPr>
          <a:xfrm>
            <a:off x="6384093" y="3729373"/>
            <a:ext cx="457200"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5" name="Mspham-0936082789"/>
          <p:cNvCxnSpPr/>
          <p:nvPr/>
        </p:nvCxnSpPr>
        <p:spPr>
          <a:xfrm>
            <a:off x="10136460" y="3742962"/>
            <a:ext cx="970155"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7" name="Mspham-0936082789"/>
          <p:cNvCxnSpPr/>
          <p:nvPr/>
        </p:nvCxnSpPr>
        <p:spPr>
          <a:xfrm>
            <a:off x="2888169" y="4352712"/>
            <a:ext cx="1335154"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9" name="Mspham-0936082789"/>
          <p:cNvCxnSpPr/>
          <p:nvPr/>
        </p:nvCxnSpPr>
        <p:spPr>
          <a:xfrm>
            <a:off x="4354552" y="4352712"/>
            <a:ext cx="1856302"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2"/>
                                        </p:tgtEl>
                                      </p:cBhvr>
                                    </p:animEffect>
                                    <p:animScale>
                                      <p:cBhvr>
                                        <p:cTn id="82"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54435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pham-09360827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046" y="1011434"/>
            <a:ext cx="9335197" cy="5251048"/>
          </a:xfrm>
          <a:prstGeom prst="rect">
            <a:avLst/>
          </a:prstGeom>
        </p:spPr>
      </p:pic>
      <p:pic>
        <p:nvPicPr>
          <p:cNvPr id="2" name="Mspham-0936082789"/>
          <p:cNvPicPr>
            <a:picLocks noChangeAspect="1"/>
          </p:cNvPicPr>
          <p:nvPr/>
        </p:nvPicPr>
        <p:blipFill>
          <a:blip r:embed="rId6"/>
          <a:stretch>
            <a:fillRect/>
          </a:stretch>
        </p:blipFill>
        <p:spPr>
          <a:xfrm>
            <a:off x="949124" y="213179"/>
            <a:ext cx="10313043" cy="6310340"/>
          </a:xfrm>
          <a:prstGeom prst="roundRect">
            <a:avLst>
              <a:gd name="adj" fmla="val 13626"/>
            </a:avLst>
          </a:prstGeom>
        </p:spPr>
      </p:pic>
      <p:sp>
        <p:nvSpPr>
          <p:cNvPr id="14" name="Mspham-0936082789"/>
          <p:cNvSpPr/>
          <p:nvPr/>
        </p:nvSpPr>
        <p:spPr>
          <a:xfrm>
            <a:off x="688040" y="21317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6" name="Mspham0936082789">
            <a:extLst>
              <a:ext uri="{FF2B5EF4-FFF2-40B4-BE49-F238E27FC236}">
                <a16:creationId xmlns:a16="http://schemas.microsoft.com/office/drawing/2014/main" id="{7FE67062-5D82-4304-8C9C-D5E5E947DEF8}"/>
              </a:ext>
            </a:extLst>
          </p:cNvPr>
          <p:cNvPicPr>
            <a:picLocks noChangeAspect="1"/>
          </p:cNvPicPr>
          <p:nvPr/>
        </p:nvPicPr>
        <p:blipFill>
          <a:blip r:embed="rId7"/>
          <a:stretch>
            <a:fillRect/>
          </a:stretch>
        </p:blipFill>
        <p:spPr>
          <a:xfrm>
            <a:off x="11298666" y="5672574"/>
            <a:ext cx="452423" cy="457200"/>
          </a:xfrm>
          <a:prstGeom prst="rect">
            <a:avLst/>
          </a:prstGeom>
        </p:spPr>
      </p:pic>
      <p:pic>
        <p:nvPicPr>
          <p:cNvPr id="7" name="Mspham0936082789">
            <a:extLst>
              <a:ext uri="{FF2B5EF4-FFF2-40B4-BE49-F238E27FC236}">
                <a16:creationId xmlns:a16="http://schemas.microsoft.com/office/drawing/2014/main" id="{1364AFD2-6098-4746-B2D6-82F3369418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10325" y="504980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923976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6"/>
                                        </p:tgtEl>
                                      </p:cBhvr>
                                    </p:animEffect>
                                    <p:animScale>
                                      <p:cBhvr>
                                        <p:cTn id="8" dur="250" autoRev="1" fill="hold"/>
                                        <p:tgtEl>
                                          <p:spTgt spid="6"/>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9 What did you see at the zoo- - Lesson 3 - 3 Let’s chant (mp3cut.net).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967"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46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sp>
        <p:nvSpPr>
          <p:cNvPr id="6" name="Rectangle 5"/>
          <p:cNvSpPr/>
          <p:nvPr/>
        </p:nvSpPr>
        <p:spPr>
          <a:xfrm>
            <a:off x="1226916" y="668740"/>
            <a:ext cx="10243595" cy="5780044"/>
          </a:xfrm>
          <a:prstGeom prst="rect">
            <a:avLst/>
          </a:prstGeom>
        </p:spPr>
        <p:txBody>
          <a:bodyPr wrap="square">
            <a:spAutoFit/>
          </a:bodyPr>
          <a:lstStyle/>
          <a:p>
            <a:pPr algn="just">
              <a:lnSpc>
                <a:spcPct val="110000"/>
              </a:lnSpc>
            </a:pPr>
            <a:r>
              <a:rPr lang="en-US" sz="2800">
                <a:solidFill>
                  <a:srgbClr val="333333"/>
                </a:solidFill>
                <a:latin typeface="Arial" panose="020B0604020202020204" pitchFamily="34" charset="0"/>
                <a:cs typeface="Arial" panose="020B0604020202020204" pitchFamily="34" charset="0"/>
              </a:rPr>
              <a:t>Dear Tuan,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I went to the zoo with my classmates last Friday. First, we saw the monkeys. They were fun to watch because they jumped up and down quickly. Then we went to see the elephants. They moved slowly and quietly. We also saw the tigers. I liked them very much because they were fast. Next, we saw the peacocks. My classmates liked them because they moved beautifully. In the end, we saw the pandas. They were very cute and did everything slowly. I had a really good time at the zoo.</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See you soon.</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Best wishes,</a:t>
            </a:r>
            <a:endParaRPr lang="en-US" sz="2800">
              <a:latin typeface="Arial" panose="020B0604020202020204" pitchFamily="34" charset="0"/>
              <a:cs typeface="Arial" panose="020B0604020202020204" pitchFamily="34" charset="0"/>
            </a:endParaRPr>
          </a:p>
          <a:p>
            <a:pPr algn="just">
              <a:lnSpc>
                <a:spcPct val="110000"/>
              </a:lnSpc>
            </a:pPr>
            <a:r>
              <a:rPr lang="en-US" sz="2800">
                <a:solidFill>
                  <a:srgbClr val="333333"/>
                </a:solidFill>
                <a:latin typeface="Arial" panose="020B0604020202020204" pitchFamily="34" charset="0"/>
                <a:cs typeface="Arial" panose="020B0604020202020204" pitchFamily="34" charset="0"/>
              </a:rPr>
              <a:t>Phong</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92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0" name="Straight Arrow Connector 9"/>
          <p:cNvCxnSpPr>
            <a:stCxn id="8" idx="3"/>
          </p:cNvCxnSpPr>
          <p:nvPr/>
        </p:nvCxnSpPr>
        <p:spPr>
          <a:xfrm>
            <a:off x="4062604" y="1472037"/>
            <a:ext cx="1504819" cy="1438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2604" y="2712562"/>
            <a:ext cx="1602216" cy="24616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p:cNvCxnSpPr>
          <p:nvPr/>
        </p:nvCxnSpPr>
        <p:spPr>
          <a:xfrm flipV="1">
            <a:off x="4062605" y="1663998"/>
            <a:ext cx="1602215" cy="2503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4062605" y="4150993"/>
            <a:ext cx="1602215" cy="13384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VOCABULARY</a:t>
            </a:r>
          </a:p>
        </p:txBody>
      </p:sp>
    </p:spTree>
    <p:extLst>
      <p:ext uri="{BB962C8B-B14F-4D97-AF65-F5344CB8AC3E}">
        <p14:creationId xmlns:p14="http://schemas.microsoft.com/office/powerpoint/2010/main" val="3576142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53" y="274717"/>
            <a:ext cx="4931350"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your last visit to the zoo</a:t>
            </a:r>
          </a:p>
        </p:txBody>
      </p:sp>
      <p:sp>
        <p:nvSpPr>
          <p:cNvPr id="2" name="Rectangle 1"/>
          <p:cNvSpPr/>
          <p:nvPr/>
        </p:nvSpPr>
        <p:spPr>
          <a:xfrm>
            <a:off x="1064510" y="1372553"/>
            <a:ext cx="10548360"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I went to the zoo with_________last _________.</a:t>
            </a:r>
          </a:p>
          <a:p>
            <a:pPr>
              <a:lnSpc>
                <a:spcPct val="150000"/>
              </a:lnSpc>
            </a:pPr>
            <a:r>
              <a:rPr lang="en-US" sz="3600">
                <a:solidFill>
                  <a:srgbClr val="002060"/>
                </a:solidFill>
                <a:latin typeface="Arial" panose="020B0604020202020204" pitchFamily="34" charset="0"/>
                <a:cs typeface="Arial" panose="020B0604020202020204" pitchFamily="34" charset="0"/>
              </a:rPr>
              <a:t>At the zoo, I saw  ________________________.</a:t>
            </a:r>
          </a:p>
          <a:p>
            <a:pPr>
              <a:lnSpc>
                <a:spcPct val="150000"/>
              </a:lnSpc>
            </a:pPr>
            <a:r>
              <a:rPr lang="en-US" sz="3600">
                <a:solidFill>
                  <a:srgbClr val="002060"/>
                </a:solidFill>
                <a:latin typeface="Arial" panose="020B0604020202020204" pitchFamily="34" charset="0"/>
                <a:cs typeface="Arial" panose="020B0604020202020204" pitchFamily="34" charset="0"/>
              </a:rPr>
              <a:t>The _________ and the _________.</a:t>
            </a:r>
          </a:p>
          <a:p>
            <a:pPr>
              <a:lnSpc>
                <a:spcPct val="150000"/>
              </a:lnSpc>
            </a:pPr>
            <a:r>
              <a:rPr lang="en-US" sz="3600">
                <a:solidFill>
                  <a:srgbClr val="002060"/>
                </a:solidFill>
                <a:latin typeface="Arial" panose="020B0604020202020204" pitchFamily="34" charset="0"/>
                <a:cs typeface="Arial" panose="020B0604020202020204" pitchFamily="34" charset="0"/>
              </a:rPr>
              <a:t>I think the animals at the zoo are ____________.</a:t>
            </a:r>
          </a:p>
        </p:txBody>
      </p:sp>
    </p:spTree>
    <p:extLst>
      <p:ext uri="{BB962C8B-B14F-4D97-AF65-F5344CB8AC3E}">
        <p14:creationId xmlns:p14="http://schemas.microsoft.com/office/powerpoint/2010/main" val="169135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567414"/>
            <a:ext cx="9340770" cy="707886"/>
          </a:xfrm>
          <a:prstGeom prst="rect">
            <a:avLst/>
          </a:prstGeom>
        </p:spPr>
        <p:txBody>
          <a:bodyPr wrap="square">
            <a:spAutoFit/>
          </a:bodyPr>
          <a:lstStyle/>
          <a:p>
            <a:pPr algn="ctr"/>
            <a:r>
              <a:rPr lang="en-US" sz="4000" b="1">
                <a:solidFill>
                  <a:srgbClr val="0996FF"/>
                </a:solidFill>
                <a:latin typeface="Arial" panose="020B0604020202020204" pitchFamily="34" charset="0"/>
                <a:cs typeface="Arial" panose="020B0604020202020204" pitchFamily="34" charset="0"/>
              </a:rPr>
              <a:t>Draw your dream zoo.</a:t>
            </a:r>
            <a:endParaRPr lang="en-US" sz="4000">
              <a:solidFill>
                <a:srgbClr val="099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9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t="4722"/>
          <a:stretch/>
        </p:blipFill>
        <p:spPr>
          <a:xfrm>
            <a:off x="-37107" y="-36889"/>
            <a:ext cx="12266215" cy="6894889"/>
          </a:xfrm>
          <a:prstGeom prst="rect">
            <a:avLst/>
          </a:prstGeom>
        </p:spPr>
      </p:pic>
      <p:sp>
        <p:nvSpPr>
          <p:cNvPr id="4" name="5-Point Star 3"/>
          <p:cNvSpPr/>
          <p:nvPr/>
        </p:nvSpPr>
        <p:spPr>
          <a:xfrm>
            <a:off x="7622331" y="1049219"/>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5"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712" y="1432230"/>
            <a:ext cx="610474" cy="671931"/>
          </a:xfrm>
          <a:prstGeom prst="rect">
            <a:avLst/>
          </a:prstGeom>
        </p:spPr>
      </p:pic>
      <p:pic>
        <p:nvPicPr>
          <p:cNvPr id="6"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2331" y="1130522"/>
            <a:ext cx="1276941" cy="1275345"/>
          </a:xfrm>
          <a:prstGeom prst="rect">
            <a:avLst/>
          </a:prstGeom>
        </p:spPr>
      </p:pic>
      <p:pic>
        <p:nvPicPr>
          <p:cNvPr id="7" name="nhacnen">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92075" y="-1476252"/>
            <a:ext cx="609600" cy="609600"/>
          </a:xfrm>
          <a:prstGeom prst="rect">
            <a:avLst/>
          </a:prstGeom>
        </p:spPr>
      </p:pic>
      <p:sp>
        <p:nvSpPr>
          <p:cNvPr id="8" name="5-Point Star 7"/>
          <p:cNvSpPr/>
          <p:nvPr/>
        </p:nvSpPr>
        <p:spPr>
          <a:xfrm>
            <a:off x="7644931" y="1049219"/>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TextBox 8"/>
          <p:cNvSpPr txBox="1"/>
          <p:nvPr/>
        </p:nvSpPr>
        <p:spPr>
          <a:xfrm>
            <a:off x="1700212" y="2072132"/>
            <a:ext cx="8786813" cy="2524844"/>
          </a:xfrm>
          <a:prstGeom prst="rect">
            <a:avLst/>
          </a:prstGeom>
          <a:noFill/>
        </p:spPr>
        <p:txBody>
          <a:bodyPr wrap="none" rtlCol="0">
            <a:prstTxWarp prst="textWave1">
              <a:avLst>
                <a:gd name="adj1" fmla="val 20000"/>
                <a:gd name="adj2" fmla="val 0"/>
              </a:avLst>
            </a:prstTxWarp>
            <a:spAutoFit/>
          </a:bodyPr>
          <a:lstStyle/>
          <a:p>
            <a:r>
              <a:rPr lang="en-US" sz="8000" b="1" dirty="0">
                <a:ln w="9525">
                  <a:solidFill>
                    <a:schemeClr val="bg1"/>
                  </a:solidFill>
                  <a:prstDash val="solid"/>
                </a:ln>
                <a:solidFill>
                  <a:srgbClr val="FF4B4B"/>
                </a:solidFill>
                <a:effectLst>
                  <a:glow rad="101600">
                    <a:schemeClr val="bg1"/>
                  </a:glow>
                  <a:outerShdw blurRad="12700" dist="38100" dir="2700000" algn="tl" rotWithShape="0">
                    <a:schemeClr val="bg1">
                      <a:lumMod val="50000"/>
                    </a:schemeClr>
                  </a:outerShdw>
                </a:effectLst>
                <a:latin typeface="Arial Black" panose="020B0A04020102020204" pitchFamily="34" charset="0"/>
              </a:rPr>
              <a:t>BOMSTAR</a:t>
            </a:r>
          </a:p>
        </p:txBody>
      </p:sp>
      <p:sp>
        <p:nvSpPr>
          <p:cNvPr id="10" name="5-Point Star 9"/>
          <p:cNvSpPr/>
          <p:nvPr/>
        </p:nvSpPr>
        <p:spPr>
          <a:xfrm>
            <a:off x="2793156" y="446393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1" name="BOM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37" y="4846943"/>
            <a:ext cx="610474" cy="671931"/>
          </a:xfrm>
          <a:prstGeom prst="rect">
            <a:avLst/>
          </a:prstGeom>
        </p:spPr>
      </p:pic>
      <p:pic>
        <p:nvPicPr>
          <p:cNvPr id="12" name="no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3156" y="4545235"/>
            <a:ext cx="1276941" cy="1275345"/>
          </a:xfrm>
          <a:prstGeom prst="rect">
            <a:avLst/>
          </a:prstGeom>
        </p:spPr>
      </p:pic>
      <p:sp>
        <p:nvSpPr>
          <p:cNvPr id="13" name="5-Point Star 12"/>
          <p:cNvSpPr/>
          <p:nvPr/>
        </p:nvSpPr>
        <p:spPr>
          <a:xfrm>
            <a:off x="2815756" y="4463932"/>
            <a:ext cx="1254341" cy="1257198"/>
          </a:xfrm>
          <a:prstGeom prst="star5">
            <a:avLst>
              <a:gd name="adj" fmla="val 21818"/>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pic>
        <p:nvPicPr>
          <p:cNvPr id="14" name="2">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7875771" y="5036212"/>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149192" y="5804526"/>
            <a:ext cx="803988" cy="369332"/>
          </a:xfrm>
          <a:prstGeom prst="rect">
            <a:avLst/>
          </a:prstGeom>
          <a:noFill/>
        </p:spPr>
        <p:txBody>
          <a:bodyPr wrap="square" rtlCol="0">
            <a:spAutoFit/>
          </a:bodyPr>
          <a:lstStyle/>
          <a:p>
            <a:pPr algn="ctr"/>
            <a:r>
              <a:rPr lang="en-US" b="1" dirty="0">
                <a:solidFill>
                  <a:schemeClr val="accent2">
                    <a:lumMod val="50000"/>
                  </a:schemeClr>
                </a:solidFill>
              </a:rPr>
              <a:t>PLAY</a:t>
            </a:r>
          </a:p>
        </p:txBody>
      </p:sp>
      <p:sp>
        <p:nvSpPr>
          <p:cNvPr id="16" name="Oval 15">
            <a:hlinkClick r:id="" action="ppaction://hlinkshowjump?jump=nextslide"/>
          </p:cNvPr>
          <p:cNvSpPr/>
          <p:nvPr/>
        </p:nvSpPr>
        <p:spPr>
          <a:xfrm>
            <a:off x="7946441" y="5036212"/>
            <a:ext cx="1280160" cy="1146456"/>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55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6" name="bomb.wav"/>
                                            </p:tgtEl>
                                          </p:cMediaNode>
                                        </p:audio>
                                      </p:subTnLst>
                                    </p:cTn>
                                  </p:par>
                                </p:childTnLst>
                              </p:cTn>
                            </p:par>
                            <p:par>
                              <p:cTn id="43" fill="hold">
                                <p:stCondLst>
                                  <p:cond delay="3750"/>
                                </p:stCondLst>
                                <p:childTnLst>
                                  <p:par>
                                    <p:cTn id="44" presetID="2" presetClass="entr" presetSubtype="4" fill="hold" nodeType="afterEffect" p14:presetBounceEnd="40000">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14:bounceEnd="40000">
                                          <p:cBhvr additive="base">
                                            <p:cTn id="46"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40000">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14:bounceEnd="40000">
                                          <p:cBhvr additive="base">
                                            <p:cTn id="50"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50" fill="hold"/>
                                            <p:tgtEl>
                                              <p:spTgt spid="9"/>
                                            </p:tgtEl>
                                            <p:attrNameLst>
                                              <p:attrName>ppt_x</p:attrName>
                                            </p:attrNameLst>
                                          </p:cBhvr>
                                          <p:tavLst>
                                            <p:tav tm="0">
                                              <p:val>
                                                <p:strVal val="#ppt_x"/>
                                              </p:val>
                                            </p:tav>
                                            <p:tav tm="100000">
                                              <p:val>
                                                <p:strVal val="#ppt_x"/>
                                              </p:val>
                                            </p:tav>
                                          </p:tavLst>
                                        </p:anim>
                                        <p:anim calcmode="lin" valueType="num">
                                          <p:cBhvr additive="base">
                                            <p:cTn id="10" dur="250" fill="hold"/>
                                            <p:tgtEl>
                                              <p:spTgt spid="9"/>
                                            </p:tgtEl>
                                            <p:attrNameLst>
                                              <p:attrName>ppt_y</p:attrName>
                                            </p:attrNameLst>
                                          </p:cBhvr>
                                          <p:tavLst>
                                            <p:tav tm="0">
                                              <p:val>
                                                <p:strVal val="0-#ppt_h/2"/>
                                              </p:val>
                                            </p:tav>
                                            <p:tav tm="100000">
                                              <p:val>
                                                <p:strVal val="#ppt_y"/>
                                              </p:val>
                                            </p:tav>
                                          </p:tavLst>
                                        </p:anim>
                                      </p:childTnLst>
                                    </p:cTn>
                                  </p:par>
                                </p:childTnLst>
                              </p:cTn>
                            </p:par>
                            <p:par>
                              <p:cTn id="11" fill="hold">
                                <p:stCondLst>
                                  <p:cond delay="750"/>
                                </p:stCondLst>
                                <p:childTnLst>
                                  <p:par>
                                    <p:cTn id="12" presetID="53" presetClass="exit" presetSubtype="32" fill="hold" grpId="0" nodeType="after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13" name="bomb.wav"/>
                                            </p:tgtEl>
                                          </p:cMediaNode>
                                        </p:audio>
                                      </p:subTnLst>
                                    </p:cTn>
                                  </p:par>
                                </p:childTnLst>
                              </p:cTn>
                            </p:par>
                            <p:par>
                              <p:cTn id="27" fill="hold">
                                <p:stCondLst>
                                  <p:cond delay="2250"/>
                                </p:stCondLst>
                                <p:childTnLst>
                                  <p:par>
                                    <p:cTn id="28" presetID="53" presetClass="exit" presetSubtype="32" fill="hold" grpId="0" nodeType="after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275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25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3" name="bomb.wav"/>
                                            </p:tgtEl>
                                          </p:cMediaNode>
                                        </p:audio>
                                      </p:subTnLst>
                                    </p:cTn>
                                  </p:par>
                                </p:childTnLst>
                              </p:cTn>
                            </p:par>
                            <p:par>
                              <p:cTn id="43" fill="hold">
                                <p:stCondLst>
                                  <p:cond delay="375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750" fill="hold"/>
                                            <p:tgtEl>
                                              <p:spTgt spid="14"/>
                                            </p:tgtEl>
                                            <p:attrNameLst>
                                              <p:attrName>ppt_x</p:attrName>
                                            </p:attrNameLst>
                                          </p:cBhvr>
                                          <p:tavLst>
                                            <p:tav tm="0">
                                              <p:val>
                                                <p:strVal val="#ppt_x"/>
                                              </p:val>
                                            </p:tav>
                                            <p:tav tm="100000">
                                              <p:val>
                                                <p:strVal val="#ppt_x"/>
                                              </p:val>
                                            </p:tav>
                                          </p:tavLst>
                                        </p:anim>
                                        <p:anim calcmode="lin" valueType="num">
                                          <p:cBhvr additive="base">
                                            <p:cTn id="47" dur="7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750" fill="hold"/>
                                            <p:tgtEl>
                                              <p:spTgt spid="15"/>
                                            </p:tgtEl>
                                            <p:attrNameLst>
                                              <p:attrName>ppt_x</p:attrName>
                                            </p:attrNameLst>
                                          </p:cBhvr>
                                          <p:tavLst>
                                            <p:tav tm="0">
                                              <p:val>
                                                <p:strVal val="#ppt_x"/>
                                              </p:val>
                                            </p:tav>
                                            <p:tav tm="100000">
                                              <p:val>
                                                <p:strVal val="#ppt_x"/>
                                              </p:val>
                                            </p:tav>
                                          </p:tavLst>
                                        </p:anim>
                                        <p:anim calcmode="lin" valueType="num">
                                          <p:cBhvr additive="base">
                                            <p:cTn id="51"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52" repeatCount="indefinite"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3" grpId="0" animBg="1"/>
          <p:bldP spid="1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srcRect t="4722"/>
          <a:stretch/>
        </p:blipFill>
        <p:spPr>
          <a:xfrm>
            <a:off x="-37107" y="-36889"/>
            <a:ext cx="12266215" cy="6894889"/>
          </a:xfrm>
          <a:prstGeom prst="rect">
            <a:avLst/>
          </a:prstGeom>
        </p:spPr>
      </p:pic>
      <p:sp>
        <p:nvSpPr>
          <p:cNvPr id="2" name="5-Point Star 1"/>
          <p:cNvSpPr/>
          <p:nvPr/>
        </p:nvSpPr>
        <p:spPr>
          <a:xfrm>
            <a:off x="185817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3" name="5-Point Star 2"/>
          <p:cNvSpPr/>
          <p:nvPr/>
        </p:nvSpPr>
        <p:spPr>
          <a:xfrm>
            <a:off x="3709837"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4" name="5-Point Star 3"/>
          <p:cNvSpPr/>
          <p:nvPr/>
        </p:nvSpPr>
        <p:spPr>
          <a:xfrm>
            <a:off x="555794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5" name="5-Point Star 4"/>
          <p:cNvSpPr/>
          <p:nvPr/>
        </p:nvSpPr>
        <p:spPr>
          <a:xfrm>
            <a:off x="7394785"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6" name="5-Point Star 5"/>
          <p:cNvSpPr/>
          <p:nvPr/>
        </p:nvSpPr>
        <p:spPr>
          <a:xfrm>
            <a:off x="9230013"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7" name="5-Point Star 6"/>
          <p:cNvSpPr/>
          <p:nvPr/>
        </p:nvSpPr>
        <p:spPr>
          <a:xfrm>
            <a:off x="173551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8" name="5-Point Star 7"/>
          <p:cNvSpPr/>
          <p:nvPr/>
        </p:nvSpPr>
        <p:spPr>
          <a:xfrm>
            <a:off x="3587176"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5-Point Star 8"/>
          <p:cNvSpPr/>
          <p:nvPr/>
        </p:nvSpPr>
        <p:spPr>
          <a:xfrm>
            <a:off x="543528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10" name="5-Point Star 9"/>
          <p:cNvSpPr/>
          <p:nvPr/>
        </p:nvSpPr>
        <p:spPr>
          <a:xfrm>
            <a:off x="7272124"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+4</a:t>
            </a:r>
          </a:p>
        </p:txBody>
      </p:sp>
      <p:sp>
        <p:nvSpPr>
          <p:cNvPr id="11" name="5-Point Star 10"/>
          <p:cNvSpPr/>
          <p:nvPr/>
        </p:nvSpPr>
        <p:spPr>
          <a:xfrm>
            <a:off x="9107352"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pic>
        <p:nvPicPr>
          <p:cNvPr id="22" name="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9547" y="1734711"/>
            <a:ext cx="1371600" cy="1371600"/>
          </a:xfrm>
          <a:prstGeom prst="rect">
            <a:avLst/>
          </a:prstGeom>
        </p:spPr>
      </p:pic>
      <p:pic>
        <p:nvPicPr>
          <p:cNvPr id="23" name="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207" y="1734711"/>
            <a:ext cx="1371600" cy="1371600"/>
          </a:xfrm>
          <a:prstGeom prst="rect">
            <a:avLst/>
          </a:prstGeom>
        </p:spPr>
      </p:pic>
      <p:pic>
        <p:nvPicPr>
          <p:cNvPr id="24" name="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9316" y="1734711"/>
            <a:ext cx="1371600" cy="1371600"/>
          </a:xfrm>
          <a:prstGeom prst="rect">
            <a:avLst/>
          </a:prstGeom>
        </p:spPr>
      </p:pic>
      <p:pic>
        <p:nvPicPr>
          <p:cNvPr id="25" name="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6155" y="1734711"/>
            <a:ext cx="1371600" cy="1371600"/>
          </a:xfrm>
          <a:prstGeom prst="rect">
            <a:avLst/>
          </a:prstGeom>
        </p:spPr>
      </p:pic>
      <p:pic>
        <p:nvPicPr>
          <p:cNvPr id="26" name="Picture 2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6886" y="3559462"/>
            <a:ext cx="1371600" cy="1371600"/>
          </a:xfrm>
          <a:prstGeom prst="rect">
            <a:avLst/>
          </a:prstGeom>
        </p:spPr>
      </p:pic>
      <p:pic>
        <p:nvPicPr>
          <p:cNvPr id="27" name="Picture 26">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6655" y="3559462"/>
            <a:ext cx="1371600" cy="1371600"/>
          </a:xfrm>
          <a:prstGeom prst="rect">
            <a:avLst/>
          </a:prstGeom>
        </p:spPr>
      </p:pic>
      <p:pic>
        <p:nvPicPr>
          <p:cNvPr id="28" name="Picture 27">
            <a:hlinkClick r:id="rId6"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13494" y="3559462"/>
            <a:ext cx="1371600" cy="1371600"/>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47110" y="3559462"/>
            <a:ext cx="1374825" cy="1371600"/>
          </a:xfrm>
          <a:prstGeom prst="rect">
            <a:avLst/>
          </a:prstGeom>
        </p:spPr>
      </p:pic>
      <p:pic>
        <p:nvPicPr>
          <p:cNvPr id="39" name="BOM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05557" y="3999674"/>
            <a:ext cx="610474" cy="671931"/>
          </a:xfrm>
          <a:prstGeom prst="rect">
            <a:avLst/>
          </a:prstGeom>
        </p:spPr>
      </p:pic>
      <p:pic>
        <p:nvPicPr>
          <p:cNvPr id="40" name="no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83624" y="3724297"/>
            <a:ext cx="1276941" cy="1275345"/>
          </a:xfrm>
          <a:prstGeom prst="rect">
            <a:avLst/>
          </a:prstGeom>
        </p:spPr>
      </p:pic>
      <p:pic>
        <p:nvPicPr>
          <p:cNvPr id="42" name="BOM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79251" y="2174923"/>
            <a:ext cx="610474" cy="671931"/>
          </a:xfrm>
          <a:prstGeom prst="rect">
            <a:avLst/>
          </a:prstGeom>
        </p:spPr>
      </p:pic>
      <p:pic>
        <p:nvPicPr>
          <p:cNvPr id="43" name="no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57318" y="1899546"/>
            <a:ext cx="1276941" cy="1275345"/>
          </a:xfrm>
          <a:prstGeom prst="rect">
            <a:avLst/>
          </a:prstGeom>
        </p:spPr>
      </p:pic>
      <p:pic>
        <p:nvPicPr>
          <p:cNvPr id="46" name="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28546" y="3559462"/>
            <a:ext cx="1371600" cy="1371600"/>
          </a:xfrm>
          <a:prstGeom prst="rect">
            <a:avLst/>
          </a:prstGeom>
        </p:spPr>
      </p:pic>
      <p:pic>
        <p:nvPicPr>
          <p:cNvPr id="51" name="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71383" y="1734711"/>
            <a:ext cx="1371600" cy="1371600"/>
          </a:xfrm>
          <a:prstGeom prst="rect">
            <a:avLst/>
          </a:prstGeom>
        </p:spPr>
      </p:pic>
      <p:pic>
        <p:nvPicPr>
          <p:cNvPr id="52" name="2">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829649" y="5711355"/>
            <a:ext cx="1173480" cy="9974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25"/>
          <a:stretch>
            <a:fillRect/>
          </a:stretch>
        </p:blipFill>
        <p:spPr>
          <a:xfrm>
            <a:off x="11263528" y="6322259"/>
            <a:ext cx="278563" cy="274320"/>
          </a:xfrm>
          <a:prstGeom prst="rect">
            <a:avLst/>
          </a:prstGeom>
        </p:spPr>
      </p:pic>
      <p:sp>
        <p:nvSpPr>
          <p:cNvPr id="57" name="Oval 56">
            <a:hlinkClick r:id="rId26" action="ppaction://hlinksldjump"/>
          </p:cNvPr>
          <p:cNvSpPr/>
          <p:nvPr/>
        </p:nvSpPr>
        <p:spPr>
          <a:xfrm>
            <a:off x="11005671" y="5746163"/>
            <a:ext cx="821436"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462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pham0936082789"/>
          <p:cNvPicPr>
            <a:picLocks noChangeAspect="1"/>
          </p:cNvPicPr>
          <p:nvPr/>
        </p:nvPicPr>
        <p:blipFill rotWithShape="1">
          <a:blip r:embed="rId3"/>
          <a:srcRect t="4722"/>
          <a:stretch/>
        </p:blipFill>
        <p:spPr>
          <a:xfrm>
            <a:off x="-37107" y="-36889"/>
            <a:ext cx="12266215" cy="6894889"/>
          </a:xfrm>
          <a:prstGeom prst="rect">
            <a:avLst/>
          </a:prstGeom>
        </p:spPr>
      </p:pic>
      <p:pic>
        <p:nvPicPr>
          <p:cNvPr id="2" name="a1">
            <a:extLst>
              <a:ext uri="{FF2B5EF4-FFF2-40B4-BE49-F238E27FC236}">
                <a16:creationId xmlns:a16="http://schemas.microsoft.com/office/drawing/2014/main"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34" y="-600638"/>
            <a:ext cx="8517405" cy="6384641"/>
          </a:xfrm>
          <a:prstGeom prst="rect">
            <a:avLst/>
          </a:prstGeom>
        </p:spPr>
      </p:pic>
      <p:sp>
        <p:nvSpPr>
          <p:cNvPr id="3" name="TextBox 2"/>
          <p:cNvSpPr txBox="1"/>
          <p:nvPr/>
        </p:nvSpPr>
        <p:spPr>
          <a:xfrm>
            <a:off x="2536559" y="2180210"/>
            <a:ext cx="4486556" cy="2554545"/>
          </a:xfrm>
          <a:prstGeom prst="rect">
            <a:avLst/>
          </a:prstGeom>
          <a:noFill/>
        </p:spPr>
        <p:txBody>
          <a:bodyPr wrap="square" rtlCol="0">
            <a:spAutoFit/>
          </a:bodyPr>
          <a:lstStyle/>
          <a:p>
            <a:pPr algn="ctr"/>
            <a:r>
              <a:rPr lang="en-US" sz="8000" b="1">
                <a:solidFill>
                  <a:srgbClr val="FF0000"/>
                </a:solidFill>
              </a:rPr>
              <a:t>Thêm </a:t>
            </a:r>
          </a:p>
          <a:p>
            <a:pPr algn="ctr"/>
            <a:r>
              <a:rPr lang="en-US" sz="8000" b="1">
                <a:solidFill>
                  <a:srgbClr val="FF0000"/>
                </a:solidFill>
              </a:rPr>
              <a:t>1 lượt</a:t>
            </a:r>
            <a:endParaRPr lang="en-US" sz="8000" b="1" dirty="0">
              <a:solidFill>
                <a:srgbClr val="FF0000"/>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982" t="-1" r="27631" b="60565"/>
          <a:stretch/>
        </p:blipFill>
        <p:spPr>
          <a:xfrm>
            <a:off x="6170777" y="1606314"/>
            <a:ext cx="3409950" cy="2488805"/>
          </a:xfrm>
          <a:prstGeom prst="ellipse">
            <a:avLst/>
          </a:prstGeom>
        </p:spPr>
      </p:pic>
      <p:pic>
        <p:nvPicPr>
          <p:cNvPr id="5"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7" name="Oval 6">
            <a:hlinkClick r:id="rId7"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394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7" presetID="2" presetClass="entr" presetSubtype="4" fill="hold" nodeType="withEffect" p14:presetBounceEnd="4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40000">
                                          <p:cBhvr additive="base">
                                            <p:cTn id="19"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0000">
                                          <p:cBhvr additive="base">
                                            <p:cTn id="23"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9" name="applause.wav"/>
                                            </p:tgtEl>
                                          </p:cMediaNode>
                                        </p:audio>
                                      </p:sub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4"/>
          <a:srcRect t="4722"/>
          <a:stretch/>
        </p:blipFill>
        <p:spPr>
          <a:xfrm>
            <a:off x="-37107" y="-36889"/>
            <a:ext cx="12266215" cy="6894889"/>
          </a:xfrm>
          <a:prstGeom prst="rect">
            <a:avLst/>
          </a:prstGeom>
        </p:spPr>
      </p:pic>
      <p:grpSp>
        <p:nvGrpSpPr>
          <p:cNvPr id="24" name="Group 23"/>
          <p:cNvGrpSpPr/>
          <p:nvPr/>
        </p:nvGrpSpPr>
        <p:grpSpPr>
          <a:xfrm>
            <a:off x="450401" y="3999201"/>
            <a:ext cx="3579163" cy="2435442"/>
            <a:chOff x="450401" y="3999201"/>
            <a:chExt cx="3579163" cy="2435442"/>
          </a:xfrm>
        </p:grpSpPr>
        <p:sp>
          <p:nvSpPr>
            <p:cNvPr id="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0" name="Rectangle 19"/>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I went there last weekend.</a:t>
              </a:r>
              <a:endParaRPr lang="en-US" sz="5400" b="1" dirty="0">
                <a:solidFill>
                  <a:srgbClr val="002060"/>
                </a:solidFill>
              </a:endParaRPr>
            </a:p>
          </p:txBody>
        </p:sp>
      </p:grpSp>
      <p:grpSp>
        <p:nvGrpSpPr>
          <p:cNvPr id="25" name="Group 24"/>
          <p:cNvGrpSpPr/>
          <p:nvPr/>
        </p:nvGrpSpPr>
        <p:grpSpPr>
          <a:xfrm>
            <a:off x="4226461" y="3957548"/>
            <a:ext cx="3703866" cy="2477095"/>
            <a:chOff x="4226461" y="3957548"/>
            <a:chExt cx="3703866" cy="2477095"/>
          </a:xfrm>
        </p:grpSpPr>
        <p:sp>
          <p:nvSpPr>
            <p:cNvPr id="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1" name="Rectangle 20"/>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I saw pythons and crocodiles.</a:t>
              </a:r>
              <a:endParaRPr lang="en-US" sz="5400" b="1" dirty="0">
                <a:solidFill>
                  <a:srgbClr val="002060"/>
                </a:solidFill>
              </a:endParaRPr>
            </a:p>
          </p:txBody>
        </p:sp>
      </p:grpSp>
      <p:grpSp>
        <p:nvGrpSpPr>
          <p:cNvPr id="26" name="Group 25"/>
          <p:cNvGrpSpPr/>
          <p:nvPr/>
        </p:nvGrpSpPr>
        <p:grpSpPr>
          <a:xfrm>
            <a:off x="8127223" y="3957548"/>
            <a:ext cx="3703868" cy="2477095"/>
            <a:chOff x="8127223" y="3957548"/>
            <a:chExt cx="3703868" cy="2477095"/>
          </a:xfrm>
        </p:grpSpPr>
        <p:sp>
          <p:nvSpPr>
            <p:cNvPr id="9" name="Freeform 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sz="3200" b="1">
                <a:solidFill>
                  <a:srgbClr val="002060"/>
                </a:solidFill>
                <a:cs typeface="+mn-ea"/>
                <a:sym typeface="+mn-lt"/>
              </a:endParaRPr>
            </a:p>
          </p:txBody>
        </p:sp>
        <p:sp>
          <p:nvSpPr>
            <p:cNvPr id="22" name="Rectangle 21"/>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latin typeface="Times New Roman" panose="02020603050405020304" pitchFamily="18" charset="0"/>
                  <a:ea typeface="Calibri" panose="020F0502020204030204" pitchFamily="34" charset="0"/>
                </a:rPr>
                <a:t>They were really funny and intelligent.</a:t>
              </a:r>
              <a:endParaRPr lang="en-US" sz="5400" b="1" dirty="0">
                <a:solidFill>
                  <a:srgbClr val="002060"/>
                </a:solidFill>
              </a:endParaRPr>
            </a:p>
          </p:txBody>
        </p:sp>
      </p:grpSp>
      <p:pic>
        <p:nvPicPr>
          <p:cNvPr id="1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56" y="4042217"/>
            <a:ext cx="854803" cy="854803"/>
          </a:xfrm>
          <a:prstGeom prst="ellipse">
            <a:avLst/>
          </a:prstGeom>
        </p:spPr>
      </p:pic>
      <p:pic>
        <p:nvPicPr>
          <p:cNvPr id="1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1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713" y="4090618"/>
            <a:ext cx="837291" cy="847141"/>
          </a:xfrm>
          <a:prstGeom prst="ellipse">
            <a:avLst/>
          </a:prstGeom>
        </p:spPr>
      </p:pic>
      <p:grpSp>
        <p:nvGrpSpPr>
          <p:cNvPr id="14" name="Group 13"/>
          <p:cNvGrpSpPr/>
          <p:nvPr/>
        </p:nvGrpSpPr>
        <p:grpSpPr>
          <a:xfrm>
            <a:off x="1417931" y="-1931212"/>
            <a:ext cx="7815263" cy="5951201"/>
            <a:chOff x="1400175" y="-1907838"/>
            <a:chExt cx="7815263" cy="5951201"/>
          </a:xfrm>
        </p:grpSpPr>
        <p:pic>
          <p:nvPicPr>
            <p:cNvPr id="1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16" name="TextBox 15"/>
            <p:cNvSpPr txBox="1"/>
            <p:nvPr/>
          </p:nvSpPr>
          <p:spPr>
            <a:xfrm>
              <a:off x="2276264" y="1712616"/>
              <a:ext cx="6671200" cy="916982"/>
            </a:xfrm>
            <a:prstGeom prst="rect">
              <a:avLst/>
            </a:prstGeom>
            <a:noFill/>
          </p:spPr>
          <p:txBody>
            <a:bodyPr wrap="square" rtlCol="0">
              <a:spAutoFit/>
            </a:bodyPr>
            <a:lstStyle/>
            <a:p>
              <a:pPr marL="0" marR="0">
                <a:lnSpc>
                  <a:spcPct val="150000"/>
                </a:lnSpc>
                <a:spcBef>
                  <a:spcPts val="0"/>
                </a:spcBef>
                <a:spcAft>
                  <a:spcPts val="800"/>
                </a:spcAft>
              </a:pPr>
              <a:r>
                <a:rPr lang="en-US" sz="4000" b="1">
                  <a:effectLst/>
                  <a:latin typeface="Times New Roman" panose="02020603050405020304" pitchFamily="18" charset="0"/>
                  <a:ea typeface="Calibri" panose="020F0502020204030204" pitchFamily="34" charset="0"/>
                </a:rPr>
                <a:t>When did you go to the zoo?</a:t>
              </a:r>
              <a:endParaRPr lang="en-US" sz="8800" b="1" dirty="0">
                <a:solidFill>
                  <a:srgbClr val="FF0000"/>
                </a:solidFill>
              </a:endParaRPr>
            </a:p>
          </p:txBody>
        </p:sp>
      </p:grpSp>
      <p:pic>
        <p:nvPicPr>
          <p:cNvPr id="1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19" name="Oval 1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6615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26"/>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37" name="Group 36"/>
          <p:cNvGrpSpPr/>
          <p:nvPr/>
        </p:nvGrpSpPr>
        <p:grpSpPr>
          <a:xfrm>
            <a:off x="450401" y="3999201"/>
            <a:ext cx="3579163" cy="2435442"/>
            <a:chOff x="450401" y="3999201"/>
            <a:chExt cx="3579163" cy="2435442"/>
          </a:xfrm>
        </p:grpSpPr>
        <p:sp>
          <p:nvSpPr>
            <p:cNvPr id="38"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9" name="Rectangle 38"/>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see</a:t>
              </a:r>
              <a:endParaRPr lang="en-US" sz="3600" b="1" dirty="0">
                <a:solidFill>
                  <a:srgbClr val="002060"/>
                </a:solidFill>
              </a:endParaRPr>
            </a:p>
          </p:txBody>
        </p:sp>
      </p:grpSp>
      <p:grpSp>
        <p:nvGrpSpPr>
          <p:cNvPr id="40" name="Group 39"/>
          <p:cNvGrpSpPr/>
          <p:nvPr/>
        </p:nvGrpSpPr>
        <p:grpSpPr>
          <a:xfrm>
            <a:off x="4226461" y="3957548"/>
            <a:ext cx="3703866" cy="2477095"/>
            <a:chOff x="4226461" y="3957548"/>
            <a:chExt cx="3703866" cy="2477095"/>
          </a:xfrm>
        </p:grpSpPr>
        <p:sp>
          <p:nvSpPr>
            <p:cNvPr id="41"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2" name="Rectangle 41"/>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saw</a:t>
              </a:r>
              <a:endParaRPr lang="en-US" sz="3600" b="1" dirty="0">
                <a:solidFill>
                  <a:srgbClr val="002060"/>
                </a:solidFill>
              </a:endParaRPr>
            </a:p>
          </p:txBody>
        </p:sp>
      </p:grpSp>
      <p:grpSp>
        <p:nvGrpSpPr>
          <p:cNvPr id="43" name="Group 42"/>
          <p:cNvGrpSpPr/>
          <p:nvPr/>
        </p:nvGrpSpPr>
        <p:grpSpPr>
          <a:xfrm>
            <a:off x="8127223" y="3957548"/>
            <a:ext cx="3703868" cy="2477095"/>
            <a:chOff x="8127223" y="3957548"/>
            <a:chExt cx="3703868" cy="2477095"/>
          </a:xfrm>
        </p:grpSpPr>
        <p:sp>
          <p:nvSpPr>
            <p:cNvPr id="44" name="Freeform 43">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45" name="Rectangle 44"/>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I did</a:t>
              </a:r>
              <a:endParaRPr lang="en-US" sz="3600" b="1" dirty="0">
                <a:solidFill>
                  <a:srgbClr val="002060"/>
                </a:solidFill>
              </a:endParaRPr>
            </a:p>
          </p:txBody>
        </p:sp>
      </p:grpSp>
      <p:pic>
        <p:nvPicPr>
          <p:cNvPr id="46"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201" y="4105183"/>
            <a:ext cx="854803" cy="854803"/>
          </a:xfrm>
          <a:prstGeom prst="ellipse">
            <a:avLst/>
          </a:prstGeom>
        </p:spPr>
      </p:pic>
      <p:pic>
        <p:nvPicPr>
          <p:cNvPr id="47"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338" y="4090619"/>
            <a:ext cx="837291" cy="847141"/>
          </a:xfrm>
          <a:prstGeom prst="ellipse">
            <a:avLst/>
          </a:prstGeom>
        </p:spPr>
      </p:pic>
      <p:pic>
        <p:nvPicPr>
          <p:cNvPr id="48"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49" name="Group 48"/>
          <p:cNvGrpSpPr/>
          <p:nvPr/>
        </p:nvGrpSpPr>
        <p:grpSpPr>
          <a:xfrm>
            <a:off x="1400175" y="-1907838"/>
            <a:ext cx="7815263" cy="5951201"/>
            <a:chOff x="1400175" y="-1907838"/>
            <a:chExt cx="7815263" cy="5951201"/>
          </a:xfrm>
        </p:grpSpPr>
        <p:pic>
          <p:nvPicPr>
            <p:cNvPr id="50"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51" name="TextBox 50"/>
            <p:cNvSpPr txBox="1"/>
            <p:nvPr/>
          </p:nvSpPr>
          <p:spPr>
            <a:xfrm>
              <a:off x="1568060" y="2006748"/>
              <a:ext cx="7479491" cy="584775"/>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What did you see at the zoo?</a:t>
              </a:r>
              <a:endParaRPr lang="en-US" sz="4800" b="1" dirty="0">
                <a:solidFill>
                  <a:srgbClr val="FF0000"/>
                </a:solidFill>
              </a:endParaRPr>
            </a:p>
          </p:txBody>
        </p:sp>
      </p:grpSp>
      <p:pic>
        <p:nvPicPr>
          <p:cNvPr id="52"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54" name="Oval 53">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2417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2" name="correctWAV.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anim calcmode="lin" valueType="num">
                                      <p:cBhvr>
                                        <p:cTn id="17" dur="500" fill="hold"/>
                                        <p:tgtEl>
                                          <p:spTgt spid="53"/>
                                        </p:tgtEl>
                                        <p:attrNameLst>
                                          <p:attrName>ppt_x</p:attrName>
                                        </p:attrNameLst>
                                      </p:cBhvr>
                                      <p:tavLst>
                                        <p:tav tm="0">
                                          <p:val>
                                            <p:strVal val="#ppt_x"/>
                                          </p:val>
                                        </p:tav>
                                        <p:tav tm="100000">
                                          <p:val>
                                            <p:strVal val="#ppt_x"/>
                                          </p:val>
                                        </p:tav>
                                      </p:tavLst>
                                    </p:anim>
                                    <p:anim calcmode="lin" valueType="num">
                                      <p:cBhvr>
                                        <p:cTn id="1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37"/>
                  </p:tgtEl>
                </p:cond>
              </p:nextCondLst>
            </p:seq>
          </p:childTnLst>
        </p:cTn>
      </p:par>
    </p:tnLst>
    <p:bldLst>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4722"/>
          <a:stretch/>
        </p:blipFill>
        <p:spPr>
          <a:xfrm>
            <a:off x="-37107" y="-36889"/>
            <a:ext cx="12266215" cy="6894889"/>
          </a:xfrm>
          <a:prstGeom prst="rect">
            <a:avLst/>
          </a:prstGeom>
        </p:spPr>
      </p:pic>
      <p:grpSp>
        <p:nvGrpSpPr>
          <p:cNvPr id="22" name="Group 21"/>
          <p:cNvGrpSpPr/>
          <p:nvPr/>
        </p:nvGrpSpPr>
        <p:grpSpPr>
          <a:xfrm>
            <a:off x="450401" y="3999201"/>
            <a:ext cx="3579163" cy="2435442"/>
            <a:chOff x="450401" y="3999201"/>
            <a:chExt cx="3579163" cy="2435442"/>
          </a:xfrm>
        </p:grpSpPr>
        <p:sp>
          <p:nvSpPr>
            <p:cNvPr id="23"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4" name="Rectangle 23"/>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Where</a:t>
              </a:r>
            </a:p>
          </p:txBody>
        </p:sp>
      </p:grpSp>
      <p:grpSp>
        <p:nvGrpSpPr>
          <p:cNvPr id="25" name="Group 24"/>
          <p:cNvGrpSpPr/>
          <p:nvPr/>
        </p:nvGrpSpPr>
        <p:grpSpPr>
          <a:xfrm>
            <a:off x="4226461" y="3957548"/>
            <a:ext cx="3703866" cy="2477095"/>
            <a:chOff x="4226461" y="3957548"/>
            <a:chExt cx="3703866" cy="2477095"/>
          </a:xfrm>
        </p:grpSpPr>
        <p:sp>
          <p:nvSpPr>
            <p:cNvPr id="26"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7" name="Rectangle 26"/>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a:t>
              </a:r>
            </a:p>
          </p:txBody>
        </p:sp>
      </p:grpSp>
      <p:grpSp>
        <p:nvGrpSpPr>
          <p:cNvPr id="28" name="Group 27"/>
          <p:cNvGrpSpPr/>
          <p:nvPr/>
        </p:nvGrpSpPr>
        <p:grpSpPr>
          <a:xfrm>
            <a:off x="8127223" y="3957548"/>
            <a:ext cx="3703868" cy="2477095"/>
            <a:chOff x="8127223" y="3957548"/>
            <a:chExt cx="3703868" cy="2477095"/>
          </a:xfrm>
        </p:grpSpPr>
        <p:sp>
          <p:nvSpPr>
            <p:cNvPr id="29" name="Freeform 28">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30" name="Rectangle 29"/>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a:t>
              </a:r>
            </a:p>
          </p:txBody>
        </p:sp>
      </p:grpSp>
      <p:pic>
        <p:nvPicPr>
          <p:cNvPr id="31"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2"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3"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pic>
        <p:nvPicPr>
          <p:cNvPr id="35"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pic>
        <p:nvPicPr>
          <p:cNvPr id="37"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9" name="Oval 38">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352583" y="1569621"/>
            <a:ext cx="6194610" cy="1490729"/>
          </a:xfrm>
          <a:prstGeom prst="rect">
            <a:avLst/>
          </a:prstGeom>
          <a:noFill/>
        </p:spPr>
        <p:txBody>
          <a:bodyPr wrap="square" rtlCol="0">
            <a:spAutoFit/>
          </a:bodyPr>
          <a:lstStyle/>
          <a:p>
            <a:pPr marL="0" marR="0" algn="ctr">
              <a:lnSpc>
                <a:spcPct val="150000"/>
              </a:lnSpc>
              <a:spcBef>
                <a:spcPts val="0"/>
              </a:spcBef>
              <a:spcAft>
                <a:spcPts val="80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______ did you see at the zoo yesterday?</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1540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anim calcmode="lin" valueType="num">
                                      <p:cBhvr>
                                        <p:cTn id="18" dur="500" fill="hold"/>
                                        <p:tgtEl>
                                          <p:spTgt spid="37"/>
                                        </p:tgtEl>
                                        <p:attrNameLst>
                                          <p:attrName>ppt_x</p:attrName>
                                        </p:attrNameLst>
                                      </p:cBhvr>
                                      <p:tavLst>
                                        <p:tav tm="0">
                                          <p:val>
                                            <p:strVal val="#ppt_x"/>
                                          </p:val>
                                        </p:tav>
                                        <p:tav tm="100000">
                                          <p:val>
                                            <p:strVal val="#ppt_x"/>
                                          </p:val>
                                        </p:tav>
                                      </p:tavLst>
                                    </p:anim>
                                    <p:anim calcmode="lin" valueType="num">
                                      <p:cBhvr>
                                        <p:cTn id="19" dur="5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2"/>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a:srcRect t="4722"/>
          <a:stretch/>
        </p:blipFill>
        <p:spPr>
          <a:xfrm>
            <a:off x="-37107" y="-36889"/>
            <a:ext cx="12266215" cy="6894889"/>
          </a:xfrm>
          <a:prstGeom prst="rect">
            <a:avLst/>
          </a:prstGeom>
        </p:spPr>
      </p:pic>
      <p:grpSp>
        <p:nvGrpSpPr>
          <p:cNvPr id="20" name="Group 19"/>
          <p:cNvGrpSpPr/>
          <p:nvPr/>
        </p:nvGrpSpPr>
        <p:grpSpPr>
          <a:xfrm>
            <a:off x="450401" y="3999201"/>
            <a:ext cx="3579163" cy="2435442"/>
            <a:chOff x="450401" y="3999201"/>
            <a:chExt cx="3579163" cy="2435442"/>
          </a:xfrm>
        </p:grpSpPr>
        <p:sp>
          <p:nvSpPr>
            <p:cNvPr id="21" name="Freeform 8">
              <a:extLst>
                <a:ext uri="{FF2B5EF4-FFF2-40B4-BE49-F238E27FC236}">
                  <a16:creationId xmlns:a16="http://schemas.microsoft.com/office/drawing/2014/main" id="{F9747551-6A72-403E-818E-D51F3DF39604}"/>
                </a:ext>
              </a:extLst>
            </p:cNvPr>
            <p:cNvSpPr/>
            <p:nvPr/>
          </p:nvSpPr>
          <p:spPr bwMode="auto">
            <a:xfrm>
              <a:off x="450402" y="3999201"/>
              <a:ext cx="3579162" cy="2390988"/>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2" name="Rectangle 21"/>
            <p:cNvSpPr/>
            <p:nvPr/>
          </p:nvSpPr>
          <p:spPr>
            <a:xfrm>
              <a:off x="450401" y="4982214"/>
              <a:ext cx="3579161"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see</a:t>
              </a:r>
              <a:endParaRPr lang="en-US" sz="3600" b="1" dirty="0">
                <a:solidFill>
                  <a:srgbClr val="002060"/>
                </a:solidFill>
              </a:endParaRPr>
            </a:p>
          </p:txBody>
        </p:sp>
      </p:grpSp>
      <p:grpSp>
        <p:nvGrpSpPr>
          <p:cNvPr id="23" name="Group 22"/>
          <p:cNvGrpSpPr/>
          <p:nvPr/>
        </p:nvGrpSpPr>
        <p:grpSpPr>
          <a:xfrm>
            <a:off x="4226461" y="3957548"/>
            <a:ext cx="3703866" cy="2477095"/>
            <a:chOff x="4226461" y="3957548"/>
            <a:chExt cx="3703866" cy="2477095"/>
          </a:xfrm>
        </p:grpSpPr>
        <p:sp>
          <p:nvSpPr>
            <p:cNvPr id="24" name="Freeform 8">
              <a:extLst>
                <a:ext uri="{FF2B5EF4-FFF2-40B4-BE49-F238E27FC236}">
                  <a16:creationId xmlns:a16="http://schemas.microsoft.com/office/drawing/2014/main" id="{43EBF5BA-A315-49A7-B777-CA81774F01A0}"/>
                </a:ext>
              </a:extLst>
            </p:cNvPr>
            <p:cNvSpPr/>
            <p:nvPr/>
          </p:nvSpPr>
          <p:spPr bwMode="auto">
            <a:xfrm>
              <a:off x="4226461"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5" name="Rectangle 24"/>
            <p:cNvSpPr/>
            <p:nvPr/>
          </p:nvSpPr>
          <p:spPr>
            <a:xfrm>
              <a:off x="4228308" y="4982214"/>
              <a:ext cx="3700168"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go</a:t>
              </a:r>
              <a:endParaRPr lang="en-US" sz="3600" b="1" dirty="0">
                <a:solidFill>
                  <a:srgbClr val="002060"/>
                </a:solidFill>
              </a:endParaRPr>
            </a:p>
          </p:txBody>
        </p:sp>
      </p:grpSp>
      <p:grpSp>
        <p:nvGrpSpPr>
          <p:cNvPr id="26" name="Group 25"/>
          <p:cNvGrpSpPr/>
          <p:nvPr/>
        </p:nvGrpSpPr>
        <p:grpSpPr>
          <a:xfrm>
            <a:off x="8127223" y="3957548"/>
            <a:ext cx="3703868" cy="2477095"/>
            <a:chOff x="8127223" y="3957548"/>
            <a:chExt cx="3703868" cy="2477095"/>
          </a:xfrm>
        </p:grpSpPr>
        <p:sp>
          <p:nvSpPr>
            <p:cNvPr id="27" name="Freeform 26">
              <a:extLst>
                <a:ext uri="{FF2B5EF4-FFF2-40B4-BE49-F238E27FC236}">
                  <a16:creationId xmlns:a16="http://schemas.microsoft.com/office/drawing/2014/main" id="{C9C8DA12-733E-4CF7-A78A-D90A0DA795AB}"/>
                </a:ext>
              </a:extLst>
            </p:cNvPr>
            <p:cNvSpPr/>
            <p:nvPr/>
          </p:nvSpPr>
          <p:spPr bwMode="auto">
            <a:xfrm>
              <a:off x="8127225" y="3957548"/>
              <a:ext cx="3703866" cy="247429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cs typeface="+mn-ea"/>
                <a:sym typeface="+mn-lt"/>
              </a:endParaRPr>
            </a:p>
          </p:txBody>
        </p:sp>
        <p:sp>
          <p:nvSpPr>
            <p:cNvPr id="28" name="Rectangle 27"/>
            <p:cNvSpPr/>
            <p:nvPr/>
          </p:nvSpPr>
          <p:spPr>
            <a:xfrm>
              <a:off x="8127223" y="4982214"/>
              <a:ext cx="3703867" cy="1452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rPr>
                <a:t>do</a:t>
              </a:r>
              <a:endParaRPr lang="en-US" sz="3600" b="1" dirty="0">
                <a:solidFill>
                  <a:srgbClr val="002060"/>
                </a:solidFill>
              </a:endParaRPr>
            </a:p>
          </p:txBody>
        </p:sp>
      </p:grpSp>
      <p:pic>
        <p:nvPicPr>
          <p:cNvPr id="29" name="du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7193" y="3955398"/>
            <a:ext cx="854803" cy="854803"/>
          </a:xfrm>
          <a:prstGeom prst="ellipse">
            <a:avLst/>
          </a:prstGeom>
        </p:spPr>
      </p:pic>
      <p:pic>
        <p:nvPicPr>
          <p:cNvPr id="30" name="sai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5039" y="3974611"/>
            <a:ext cx="837291" cy="847141"/>
          </a:xfrm>
          <a:prstGeom prst="ellipse">
            <a:avLst/>
          </a:prstGeom>
        </p:spPr>
      </p:pic>
      <p:pic>
        <p:nvPicPr>
          <p:cNvPr id="31" name="sai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45" y="4017466"/>
            <a:ext cx="837291" cy="847141"/>
          </a:xfrm>
          <a:prstGeom prst="ellipse">
            <a:avLst/>
          </a:prstGeom>
        </p:spPr>
      </p:pic>
      <p:grpSp>
        <p:nvGrpSpPr>
          <p:cNvPr id="32" name="Group 31"/>
          <p:cNvGrpSpPr/>
          <p:nvPr/>
        </p:nvGrpSpPr>
        <p:grpSpPr>
          <a:xfrm>
            <a:off x="1400175" y="-1907838"/>
            <a:ext cx="7815263" cy="5951201"/>
            <a:chOff x="1400175" y="-1907838"/>
            <a:chExt cx="7815263" cy="5951201"/>
          </a:xfrm>
        </p:grpSpPr>
        <p:pic>
          <p:nvPicPr>
            <p:cNvPr id="33" name="a1">
              <a:extLst>
                <a:ext uri="{FF2B5EF4-FFF2-40B4-BE49-F238E27FC236}">
                  <a16:creationId xmlns:a16="http://schemas.microsoft.com/office/drawing/2014/main" id="{8167E989-995B-418D-911F-33D3554289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r="975" b="6789"/>
            <a:stretch/>
          </p:blipFill>
          <p:spPr>
            <a:xfrm>
              <a:off x="1400175" y="-1907838"/>
              <a:ext cx="7815263" cy="5951201"/>
            </a:xfrm>
            <a:prstGeom prst="rect">
              <a:avLst/>
            </a:prstGeom>
          </p:spPr>
        </p:pic>
        <p:sp>
          <p:nvSpPr>
            <p:cNvPr id="34" name="TextBox 33"/>
            <p:cNvSpPr txBox="1"/>
            <p:nvPr/>
          </p:nvSpPr>
          <p:spPr>
            <a:xfrm>
              <a:off x="2642585" y="1652375"/>
              <a:ext cx="5330442" cy="1077218"/>
            </a:xfrm>
            <a:prstGeom prst="rect">
              <a:avLst/>
            </a:prstGeom>
            <a:noFill/>
          </p:spPr>
          <p:txBody>
            <a:bodyPr wrap="square" rtlCol="0">
              <a:spAutoFit/>
            </a:bodyPr>
            <a:lstStyle/>
            <a:p>
              <a:pPr algn="ctr"/>
              <a:r>
                <a:rPr lang="en-US" sz="3200" b="1">
                  <a:solidFill>
                    <a:srgbClr val="000000"/>
                  </a:solidFill>
                  <a:effectLst/>
                  <a:latin typeface="Times New Roman" panose="02020603050405020304" pitchFamily="18" charset="0"/>
                  <a:ea typeface="Calibri" panose="020F0502020204030204" pitchFamily="34" charset="0"/>
                </a:rPr>
                <a:t>What did the pythons ____ when you were there?</a:t>
              </a:r>
              <a:endParaRPr lang="en-US" sz="5400" b="1" dirty="0">
                <a:solidFill>
                  <a:srgbClr val="FF0000"/>
                </a:solidFill>
              </a:endParaRPr>
            </a:p>
          </p:txBody>
        </p:sp>
      </p:grpSp>
      <p:pic>
        <p:nvPicPr>
          <p:cNvPr id="35" name="2">
            <a:hlinkClick r:id="" action="ppaction://noaction"/>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468836" y="2400768"/>
            <a:ext cx="1350830" cy="116735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0742257" y="3169082"/>
            <a:ext cx="803988" cy="369332"/>
          </a:xfrm>
          <a:prstGeom prst="rect">
            <a:avLst/>
          </a:prstGeom>
          <a:noFill/>
        </p:spPr>
        <p:txBody>
          <a:bodyPr wrap="square" rtlCol="0">
            <a:spAutoFit/>
          </a:bodyPr>
          <a:lstStyle/>
          <a:p>
            <a:pPr algn="ctr"/>
            <a:r>
              <a:rPr lang="en-US" b="1">
                <a:solidFill>
                  <a:schemeClr val="bg1"/>
                </a:solidFill>
              </a:rPr>
              <a:t>Back</a:t>
            </a:r>
          </a:p>
        </p:txBody>
      </p:sp>
      <p:sp>
        <p:nvSpPr>
          <p:cNvPr id="37" name="Oval 36">
            <a:hlinkClick r:id="rId10" action="ppaction://hlinksldjump"/>
          </p:cNvPr>
          <p:cNvSpPr/>
          <p:nvPr/>
        </p:nvSpPr>
        <p:spPr>
          <a:xfrm>
            <a:off x="10615618" y="2415240"/>
            <a:ext cx="1097280" cy="112317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4726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correctWAV.wav"/>
                                        </p:tgtEl>
                                      </p:cMediaNode>
                                    </p:audio>
                                  </p:sub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subTnLst>
                                    <p:audio>
                                      <p:cMediaNode>
                                        <p:cTn display="0" masterRel="sameClick">
                                          <p:stCondLst>
                                            <p:cond evt="begin" delay="0">
                                              <p:tn val="28"/>
                                            </p:cond>
                                          </p:stCondLst>
                                          <p:endCondLst>
                                            <p:cond evt="onStopAudio" delay="0">
                                              <p:tgtEl>
                                                <p:sldTgt/>
                                              </p:tgtEl>
                                            </p:cond>
                                          </p:endCondLst>
                                        </p:cTn>
                                        <p:tgtEl>
                                          <p:sndTgt r:embed="rId2" name="incorrecWAV.wav"/>
                                        </p:tgtEl>
                                      </p:cMediaNode>
                                    </p:audio>
                                  </p:subTnLst>
                                </p:cTn>
                              </p:par>
                            </p:childTnLst>
                          </p:cTn>
                        </p:par>
                      </p:childTnLst>
                    </p:cTn>
                  </p:par>
                </p:childTnLst>
              </p:cTn>
              <p:nextCondLst>
                <p:cond evt="onClick" delay="0">
                  <p:tgtEl>
                    <p:spTgt spid="20"/>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365</Words>
  <Application>Microsoft Office PowerPoint</Application>
  <PresentationFormat>Widescreen</PresentationFormat>
  <Paragraphs>71</Paragraphs>
  <Slides>21</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Elephant</vt:lpstr>
      <vt:lpstr>Arial Black</vt:lpstr>
      <vt:lpstr>Arial</vt:lpstr>
      <vt:lpstr>Times New Roman</vt:lpstr>
      <vt:lpstr>Bahnschrift SemiBold Condensed</vt:lpstr>
      <vt:lpstr>Calibri Light</vt:lpstr>
      <vt:lpstr>.VnAristote</vt:lpstr>
      <vt:lpstr>Tahoma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hoacuong197905@gmail.com</cp:lastModifiedBy>
  <cp:revision>66</cp:revision>
  <dcterms:created xsi:type="dcterms:W3CDTF">2021-05-24T07:54:15Z</dcterms:created>
  <dcterms:modified xsi:type="dcterms:W3CDTF">2023-01-03T17:25:37Z</dcterms:modified>
</cp:coreProperties>
</file>