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549" r:id="rId3"/>
    <p:sldId id="523" r:id="rId4"/>
    <p:sldId id="517" r:id="rId5"/>
    <p:sldId id="518" r:id="rId6"/>
    <p:sldId id="535" r:id="rId7"/>
    <p:sldId id="558" r:id="rId8"/>
    <p:sldId id="559" r:id="rId9"/>
    <p:sldId id="560" r:id="rId10"/>
    <p:sldId id="561" r:id="rId11"/>
    <p:sldId id="548" r:id="rId12"/>
    <p:sldId id="514" r:id="rId13"/>
    <p:sldId id="534" r:id="rId14"/>
    <p:sldId id="504" r:id="rId15"/>
    <p:sldId id="515" r:id="rId16"/>
    <p:sldId id="563" r:id="rId17"/>
    <p:sldId id="5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CCFF"/>
    <a:srgbClr val="0099FF"/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0000"/>
            </a:gs>
            <a:gs pos="17000">
              <a:srgbClr val="FFC000"/>
            </a:gs>
            <a:gs pos="42000">
              <a:schemeClr val="accent1">
                <a:lumMod val="5000"/>
                <a:lumOff val="95000"/>
              </a:schemeClr>
            </a:gs>
            <a:gs pos="64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92261" y="1435125"/>
            <a:ext cx="8080577" cy="3558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66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CÁC EM </a:t>
            </a:r>
          </a:p>
          <a:p>
            <a:pPr algn="ctr"/>
            <a:r>
              <a:rPr lang="en-US" sz="66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ĐẾN VỚI TIẾT TIẾNG VIỆT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4" y="38818"/>
            <a:ext cx="1109984" cy="1187782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9050" y="3962400"/>
            <a:ext cx="2377436" cy="2819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2008" y="2598166"/>
            <a:ext cx="2199477" cy="4259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6" y="753199"/>
            <a:ext cx="1583324" cy="1363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3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4808549"/>
            <a:ext cx="2200530" cy="19732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83" y="96808"/>
            <a:ext cx="1869401" cy="18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18" y="45512"/>
            <a:ext cx="3639561" cy="668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từng tranh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3705" b="59231"/>
          <a:stretch/>
        </p:blipFill>
        <p:spPr>
          <a:xfrm>
            <a:off x="1433462" y="793798"/>
            <a:ext cx="4083697" cy="193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399" t="-282" r="2306" b="59513"/>
          <a:stretch/>
        </p:blipFill>
        <p:spPr>
          <a:xfrm>
            <a:off x="6458673" y="784226"/>
            <a:ext cx="4205618" cy="19434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6252" y="2768619"/>
            <a:ext cx="432302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Dê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</a:rPr>
              <a:t>và cún vào rừng chơi, khi quay về 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thì bị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</a:rPr>
              <a:t>lạc 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đường.</a:t>
            </a:r>
            <a:endParaRPr lang="en-US" sz="28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3801" y="2899126"/>
            <a:ext cx="4560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Dê nói với chị hươu: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</a:rPr>
              <a:t>“Cô kia, về làng đi lối nào?”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22" t="50689" r="53245" b="10563"/>
          <a:stretch/>
        </p:blipFill>
        <p:spPr>
          <a:xfrm>
            <a:off x="1424830" y="4056460"/>
            <a:ext cx="4191023" cy="179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053" t="49563" r="1366" b="10575"/>
          <a:stretch/>
        </p:blipFill>
        <p:spPr>
          <a:xfrm>
            <a:off x="6483801" y="3977090"/>
            <a:ext cx="4285348" cy="1849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3429" y="5853893"/>
            <a:ext cx="4092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Dê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</a:rPr>
              <a:t>làm anh hà mã phật ý vì đã hỏi không lịch sự. </a:t>
            </a:r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6374270" y="5865082"/>
            <a:ext cx="5172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Anh hà mã vui vẻ nhận lời vì cún chào và hỏi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</a:rPr>
              <a:t>anh hà mã rất lịch 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sự.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929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97499" y="1558021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67500">
              <a:srgbClr val="FFC000"/>
            </a:gs>
            <a:gs pos="27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564839" y="137091"/>
            <a:ext cx="8480687" cy="1095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lại từng đoạn của câu chuyện theo tranh.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3698890" y="616051"/>
            <a:ext cx="5503799" cy="79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96" y="1409520"/>
            <a:ext cx="8595359" cy="47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51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220149"/>
            <a:ext cx="6844145" cy="61932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35130" y="407196"/>
            <a:ext cx="5268523" cy="387927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gửi đến chúng ta thông điệp gì?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32686">
            <a:off x="6462713" y="1042042"/>
            <a:ext cx="4961529" cy="445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được người khác giúp </a:t>
            </a:r>
            <a:r>
              <a:rPr lang="vi-VN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phải hỏi hoặc đề nghị một cách lịch sự, được người khác giúp đỡ em phải nói lời cảm ơn.</a:t>
            </a:r>
            <a:endParaRPr lang="en-US" sz="6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2105" y="802469"/>
            <a:ext cx="3597419" cy="16045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>
                <a:ln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51833" y="2643187"/>
            <a:ext cx="6557962" cy="3276371"/>
            <a:chOff x="2551833" y="2643187"/>
            <a:chExt cx="6557962" cy="3276371"/>
          </a:xfrm>
        </p:grpSpPr>
        <p:sp>
          <p:nvSpPr>
            <p:cNvPr id="6" name="Cloud Callout 5"/>
            <p:cNvSpPr/>
            <p:nvPr/>
          </p:nvSpPr>
          <p:spPr>
            <a:xfrm>
              <a:off x="2551833" y="2643187"/>
              <a:ext cx="6557962" cy="3276371"/>
            </a:xfrm>
            <a:prstGeom prst="cloudCallout">
              <a:avLst>
                <a:gd name="adj1" fmla="val 66909"/>
                <a:gd name="adj2" fmla="val 349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19480" y="3404209"/>
              <a:ext cx="5585485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3600" i="1" smtClean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người thân trao đổi về cách chào hỏi thể hiện sự thân thiện hoặc lịch sự.</a:t>
              </a:r>
              <a:endParaRPr lang="en-US" sz="3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6319" y="4286250"/>
            <a:ext cx="2199477" cy="2571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75" l="10000" r="90000">
                        <a14:foregroundMark x1="56563" y1="25625" x2="56563" y2="25625"/>
                        <a14:foregroundMark x1="54531" y1="16000" x2="54531" y2="16000"/>
                        <a14:foregroundMark x1="61250" y1="29000" x2="61250" y2="29000"/>
                        <a14:foregroundMark x1="56406" y1="42125" x2="56406" y2="42125"/>
                        <a14:foregroundMark x1="50938" y1="42250" x2="50938" y2="42250"/>
                        <a14:foregroundMark x1="43906" y1="46875" x2="43906" y2="46875"/>
                        <a14:foregroundMark x1="67813" y1="44625" x2="67813" y2="44625"/>
                        <a14:foregroundMark x1="61563" y1="41625" x2="61563" y2="41625"/>
                        <a14:foregroundMark x1="60313" y1="21625" x2="60313" y2="21625"/>
                        <a14:foregroundMark x1="61094" y1="25625" x2="61094" y2="25625"/>
                        <a14:foregroundMark x1="58906" y1="23375" x2="58906" y2="23375"/>
                        <a14:foregroundMark x1="46406" y1="21625" x2="46406" y2="21625"/>
                        <a14:foregroundMark x1="47188" y1="36875" x2="47188" y2="36875"/>
                        <a14:foregroundMark x1="47031" y1="44375" x2="47031" y2="44375"/>
                        <a14:foregroundMark x1="55000" y1="46250" x2="55000" y2="46250"/>
                        <a14:foregroundMark x1="68906" y1="47250" x2="68906" y2="47250"/>
                        <a14:foregroundMark x1="65000" y1="43750" x2="65000" y2="43750"/>
                        <a14:foregroundMark x1="57188" y1="40000" x2="57188" y2="40000"/>
                        <a14:foregroundMark x1="69844" y1="50000" x2="69844" y2="50000"/>
                        <a14:foregroundMark x1="66563" y1="47125" x2="66563" y2="4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814" y="3543300"/>
            <a:ext cx="33194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0663" y="1512348"/>
            <a:ext cx="92964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đọc câu chuyện Mai An Tiêm trang 92 SGK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3650" y="0"/>
            <a:ext cx="693896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0663" y="3017568"/>
            <a:ext cx="9296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Kể lại từng đoạn của câu chuyện Mai An Tiêm theo tranh trang 94</a:t>
            </a:r>
            <a:endParaRPr lang="en-US" sz="3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0663" y="4540273"/>
            <a:ext cx="92964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rút ra bài học gì qua nhân vật Mai An Tiêm trong câu chuyện.</a:t>
            </a:r>
            <a:endParaRPr lang="en-US" sz="36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0000"/>
            </a:gs>
            <a:gs pos="17000">
              <a:srgbClr val="FFC000"/>
            </a:gs>
            <a:gs pos="42000">
              <a:schemeClr val="accent1">
                <a:lumMod val="5000"/>
                <a:lumOff val="95000"/>
              </a:schemeClr>
            </a:gs>
            <a:gs pos="64000">
              <a:srgbClr val="92D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92261" y="1435125"/>
            <a:ext cx="8080577" cy="3558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TẠM BIỆT</a:t>
            </a:r>
          </a:p>
          <a:p>
            <a:pPr algn="ctr"/>
            <a:r>
              <a:rPr lang="en-US" sz="6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 EM!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4" y="38818"/>
            <a:ext cx="1109984" cy="1187782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9050" y="3962400"/>
            <a:ext cx="2377436" cy="2819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2008" y="2598166"/>
            <a:ext cx="2199477" cy="4259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6" y="753199"/>
            <a:ext cx="1583324" cy="1363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3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4808549"/>
            <a:ext cx="2200530" cy="19732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83" y="96808"/>
            <a:ext cx="1869401" cy="18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6051" y="449217"/>
            <a:ext cx="689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19: Cảm ơn anh Hà Mã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1688" y="1396676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Nói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i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nghe: 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6607" y="2768372"/>
            <a:ext cx="5955477" cy="2509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14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9979"/>
            <a:ext cx="12192000" cy="2038021"/>
          </a:xfrm>
          <a:custGeom>
            <a:avLst/>
            <a:gdLst>
              <a:gd name="connsiteX0" fmla="*/ 0 w 12192000"/>
              <a:gd name="connsiteY0" fmla="*/ 0 h 2004646"/>
              <a:gd name="connsiteX1" fmla="*/ 12192000 w 12192000"/>
              <a:gd name="connsiteY1" fmla="*/ 0 h 2004646"/>
              <a:gd name="connsiteX2" fmla="*/ 12192000 w 12192000"/>
              <a:gd name="connsiteY2" fmla="*/ 2004646 h 2004646"/>
              <a:gd name="connsiteX3" fmla="*/ 0 w 12192000"/>
              <a:gd name="connsiteY3" fmla="*/ 2004646 h 2004646"/>
              <a:gd name="connsiteX4" fmla="*/ 0 w 12192000"/>
              <a:gd name="connsiteY4" fmla="*/ 0 h 2004646"/>
              <a:gd name="connsiteX0" fmla="*/ 0 w 12192000"/>
              <a:gd name="connsiteY0" fmla="*/ 464234 h 2468880"/>
              <a:gd name="connsiteX1" fmla="*/ 3812345 w 12192000"/>
              <a:gd name="connsiteY1" fmla="*/ 0 h 2468880"/>
              <a:gd name="connsiteX2" fmla="*/ 12192000 w 12192000"/>
              <a:gd name="connsiteY2" fmla="*/ 464234 h 2468880"/>
              <a:gd name="connsiteX3" fmla="*/ 12192000 w 12192000"/>
              <a:gd name="connsiteY3" fmla="*/ 2468880 h 2468880"/>
              <a:gd name="connsiteX4" fmla="*/ 0 w 12192000"/>
              <a:gd name="connsiteY4" fmla="*/ 2468880 h 2468880"/>
              <a:gd name="connsiteX5" fmla="*/ 0 w 12192000"/>
              <a:gd name="connsiteY5" fmla="*/ 464234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68880">
                <a:moveTo>
                  <a:pt x="0" y="464234"/>
                </a:moveTo>
                <a:cubicBezTo>
                  <a:pt x="1275471" y="459545"/>
                  <a:pt x="2536874" y="4689"/>
                  <a:pt x="3812345" y="0"/>
                </a:cubicBezTo>
                <a:lnTo>
                  <a:pt x="12192000" y="464234"/>
                </a:lnTo>
                <a:lnTo>
                  <a:pt x="12192000" y="2468880"/>
                </a:lnTo>
                <a:lnTo>
                  <a:pt x="0" y="2468880"/>
                </a:lnTo>
                <a:lnTo>
                  <a:pt x="0" y="46423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" y="345281"/>
            <a:ext cx="3519173" cy="62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3244850" y="345281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381124"/>
            <a:ext cx="7655033" cy="4081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  <a:endParaRPr lang="en-US" sz="36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biết được các sự việc trong tranh minh họa về </a:t>
            </a:r>
            <a:r>
              <a:rPr lang="en-US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Cảm ơn anh Hà Mã.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vi-VN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được từng đoạn của câu chuyện.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chào hỏi thể hiện sự thân thiện hoặc lịch sự.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" y="3673874"/>
            <a:ext cx="1445683" cy="22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 bwMode="auto">
          <a:xfrm>
            <a:off x="918991" y="0"/>
            <a:ext cx="2851150" cy="690562"/>
          </a:xfrm>
          <a:prstGeom prst="clou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056" y="1851228"/>
            <a:ext cx="4645190" cy="1095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smtClean="0">
                <a:solidFill>
                  <a:srgbClr val="FF0000"/>
                </a:solidFill>
              </a:rPr>
              <a:t>KHÁM PHÁ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2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87000">
              <a:srgbClr val="92D050"/>
            </a:gs>
            <a:gs pos="33000">
              <a:srgbClr val="FFC000"/>
            </a:gs>
            <a:gs pos="5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73" y="770516"/>
            <a:ext cx="5503799" cy="793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603" y="1323091"/>
            <a:ext cx="459121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 con rèn thói quen tốt</a:t>
            </a:r>
            <a:r>
              <a:rPr lang="en-US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747" y="121323"/>
            <a:ext cx="9858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Dựa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tranh và câu hỏi gợi ý, nói về sự việc trong từng tranh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94" y="1910096"/>
            <a:ext cx="8595359" cy="47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67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57201" y="1506227"/>
            <a:ext cx="524473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1 vẽ gì?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7201" y="2311106"/>
            <a:ext cx="524473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vẽ bạn dê và cún vào rừng chơi.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2178" b="48365"/>
          <a:stretch/>
        </p:blipFill>
        <p:spPr>
          <a:xfrm>
            <a:off x="330934" y="1228803"/>
            <a:ext cx="5259969" cy="51328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039" y="281630"/>
            <a:ext cx="5503799" cy="793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7201" y="3585301"/>
            <a:ext cx="524473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Dê và cún gặp chuyện gì khi vào rừng?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7201" y="4859496"/>
            <a:ext cx="524473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Dê và cún vào rừng chơi, khi quay về thì bị lạc đường.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4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16679" y="3546762"/>
            <a:ext cx="5244739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Dê đã nói gì khi gặp cô hươu?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6680" y="4527220"/>
            <a:ext cx="524473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gặp cô hươu dê nói: “Cô kia, về làng đi lối nào?”.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041" b="50986"/>
          <a:stretch/>
        </p:blipFill>
        <p:spPr>
          <a:xfrm>
            <a:off x="391887" y="1212599"/>
            <a:ext cx="5225142" cy="51359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4201903" y="146043"/>
            <a:ext cx="4537149" cy="79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6678" y="1637006"/>
            <a:ext cx="5244739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bạn nhỏ đã gặp ai?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6679" y="2566304"/>
            <a:ext cx="5244739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bạn đã gặp cô hươu.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19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22280" y="3950498"/>
            <a:ext cx="5697001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sao dê làm anh hà mã phật ý?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2280" y="4720910"/>
            <a:ext cx="524473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Dê làm anh hà mã phật ý vì dê đã hỏi đường không lịch sự.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508" r="52492"/>
          <a:stretch/>
        </p:blipFill>
        <p:spPr>
          <a:xfrm>
            <a:off x="279481" y="1275745"/>
            <a:ext cx="5376736" cy="500748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3566984" y="236153"/>
            <a:ext cx="5503799" cy="79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2281" y="1344726"/>
            <a:ext cx="569700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gặp anh hà mã, dê đã nói gì?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2281" y="2056681"/>
            <a:ext cx="524474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gặp anh hà mã, dê nói to: “Bọn tôi muốn về làng, hãy đưa bọn tôi qua sông!”.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04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10117" y="1028543"/>
            <a:ext cx="6047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 đã nói gì khi thấy anh hà mã định bỏ đi?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0117" y="2235730"/>
            <a:ext cx="6381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 lễ phép nói: “Chào anh hà mã, anh giúp bọn em qua sông được không?”.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345" t="48681"/>
          <a:stretch/>
        </p:blipFill>
        <p:spPr>
          <a:xfrm>
            <a:off x="274321" y="1085890"/>
            <a:ext cx="5277394" cy="53149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225" y="146468"/>
            <a:ext cx="4432942" cy="793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0117" y="3812900"/>
            <a:ext cx="628608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 đã làm gì khiến anh hà mã vui vẻ?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9559" y="4992874"/>
            <a:ext cx="6467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Cún đã chào và nhờ anh hà mã rất lễ phép và lịch sự khiến anh hà mã vui vẻ nhận lời giúp đỡ cún.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43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545</Words>
  <Application>Microsoft Office PowerPoint</Application>
  <PresentationFormat>Widescreen</PresentationFormat>
  <Paragraphs>53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等线</vt:lpstr>
      <vt:lpstr>等线 Light</vt:lpstr>
      <vt:lpstr>HP001 5H</vt:lpstr>
      <vt:lpstr>Times New Roman</vt:lpstr>
      <vt:lpstr>Office 主题​​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223</cp:revision>
  <dcterms:created xsi:type="dcterms:W3CDTF">2021-06-19T03:09:12Z</dcterms:created>
  <dcterms:modified xsi:type="dcterms:W3CDTF">2023-04-04T04:30:32Z</dcterms:modified>
</cp:coreProperties>
</file>