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023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31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65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54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68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8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82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7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5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74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2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680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67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16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9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6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7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79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2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25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9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5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62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33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87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9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56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7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197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6393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743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9370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0182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7133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5184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608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1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9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86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30A7-CDA4-4472-8EA4-8DD7894E1BFD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499682" y="-1410679"/>
            <a:ext cx="1200271" cy="1238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718887" y="-1603184"/>
            <a:ext cx="1200271" cy="12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16" r:id="rId8"/>
    <p:sldLayoutId id="2147483715" r:id="rId9"/>
    <p:sldLayoutId id="2147483714" r:id="rId10"/>
    <p:sldLayoutId id="2147483713" r:id="rId11"/>
    <p:sldLayoutId id="2147483712" r:id="rId12"/>
    <p:sldLayoutId id="2147483711" r:id="rId13"/>
    <p:sldLayoutId id="2147483710" r:id="rId14"/>
    <p:sldLayoutId id="2147483709" r:id="rId15"/>
    <p:sldLayoutId id="2147483708" r:id="rId16"/>
    <p:sldLayoutId id="2147483707" r:id="rId17"/>
    <p:sldLayoutId id="2147483706" r:id="rId18"/>
    <p:sldLayoutId id="2147483705" r:id="rId19"/>
    <p:sldLayoutId id="2147483704" r:id="rId20"/>
    <p:sldLayoutId id="2147483702" r:id="rId21"/>
    <p:sldLayoutId id="2147483701" r:id="rId22"/>
    <p:sldLayoutId id="2147483700" r:id="rId23"/>
    <p:sldLayoutId id="2147483699" r:id="rId24"/>
    <p:sldLayoutId id="2147483698" r:id="rId25"/>
    <p:sldLayoutId id="2147483697" r:id="rId26"/>
    <p:sldLayoutId id="2147483696" r:id="rId27"/>
    <p:sldLayoutId id="2147483695" r:id="rId28"/>
    <p:sldLayoutId id="2147483694" r:id="rId29"/>
    <p:sldLayoutId id="2147483693" r:id="rId30"/>
    <p:sldLayoutId id="2147483692" r:id="rId31"/>
    <p:sldLayoutId id="2147483691" r:id="rId32"/>
    <p:sldLayoutId id="2147483690" r:id="rId33"/>
    <p:sldLayoutId id="2147483689" r:id="rId34"/>
    <p:sldLayoutId id="2147483688" r:id="rId35"/>
    <p:sldLayoutId id="2147483687" r:id="rId36"/>
    <p:sldLayoutId id="2147483686" r:id="rId37"/>
    <p:sldLayoutId id="2147483685" r:id="rId38"/>
    <p:sldLayoutId id="2147483680" r:id="rId39"/>
    <p:sldLayoutId id="2147483681" r:id="rId40"/>
    <p:sldLayoutId id="2147483682" r:id="rId41"/>
    <p:sldLayoutId id="2147483683" r:id="rId42"/>
    <p:sldLayoutId id="2147483684" r:id="rId43"/>
    <p:sldLayoutId id="2147483717" r:id="rId44"/>
    <p:sldLayoutId id="2147483703" r:id="rId4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10" Type="http://schemas.microsoft.com/office/2007/relationships/hdphoto" Target="../media/hdphoto11.wdp"/><Relationship Id="rId4" Type="http://schemas.microsoft.com/office/2007/relationships/hdphoto" Target="../media/hdphoto5.wdp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545270" y="490030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0" y="4343400"/>
            <a:ext cx="2139751" cy="257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6111" y="1215740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561" y="2406911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843" y="1212911"/>
            <a:ext cx="1014462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278" y="1667367"/>
            <a:ext cx="5813485" cy="3483345"/>
            <a:chOff x="617278" y="1667367"/>
            <a:chExt cx="5813485" cy="34833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159651" y="2518427"/>
              <a:ext cx="995186" cy="13372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551"/>
            <a:stretch/>
          </p:blipFill>
          <p:spPr>
            <a:xfrm>
              <a:off x="617278" y="3641557"/>
              <a:ext cx="5813485" cy="1509155"/>
            </a:xfrm>
            <a:prstGeom prst="rect">
              <a:avLst/>
            </a:prstGeom>
          </p:spPr>
        </p:pic>
        <p:pic>
          <p:nvPicPr>
            <p:cNvPr id="1026" name="Picture 2" descr="Đường kính trắng Toàn Phát 500g giá tốt tại Bách hoá XA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219" l="9961" r="89844">
                          <a14:foregroundMark x1="26172" y1="2995" x2="72754" y2="53385"/>
                          <a14:foregroundMark x1="71973" y1="47005" x2="73926" y2="1693"/>
                          <a14:foregroundMark x1="75879" y1="6510" x2="72754" y2="3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2" t="-110" r="20181"/>
            <a:stretch/>
          </p:blipFill>
          <p:spPr bwMode="auto">
            <a:xfrm>
              <a:off x="4914181" y="2683591"/>
              <a:ext cx="828335" cy="103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321211" y="1667367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16300" y="2201848"/>
              <a:ext cx="893381" cy="633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8556" y="4839877"/>
            <a:ext cx="5593967" cy="639566"/>
            <a:chOff x="538556" y="4839877"/>
            <a:chExt cx="5593967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9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377493" y="4853185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37171" y="4805692"/>
            <a:ext cx="5790368" cy="673751"/>
            <a:chOff x="658499" y="4805692"/>
            <a:chExt cx="5790368" cy="673751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790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95758" y="48056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280545" y="4806226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7025" y="1098268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02857" y="2152638"/>
            <a:ext cx="6058996" cy="3014631"/>
            <a:chOff x="5903955" y="2112249"/>
            <a:chExt cx="6058996" cy="3014631"/>
          </a:xfrm>
        </p:grpSpPr>
        <p:grpSp>
          <p:nvGrpSpPr>
            <p:cNvPr id="22" name="Group 21"/>
            <p:cNvGrpSpPr/>
            <p:nvPr/>
          </p:nvGrpSpPr>
          <p:grpSpPr>
            <a:xfrm>
              <a:off x="5903955" y="2112249"/>
              <a:ext cx="6058996" cy="3014631"/>
              <a:chOff x="5903955" y="2112249"/>
              <a:chExt cx="6058996" cy="301463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6888001" y="3042713"/>
                <a:ext cx="512254" cy="688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7347644" y="3187527"/>
                <a:ext cx="434828" cy="58427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678175" y="2274572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7543831" y="2870071"/>
                <a:ext cx="456054" cy="42823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903955" y="2112249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32" idx="0"/>
              </p:cNvCxnSpPr>
              <p:nvPr/>
            </p:nvCxnSpPr>
            <p:spPr>
              <a:xfrm flipH="1" flipV="1">
                <a:off x="6656945" y="2786887"/>
                <a:ext cx="487183" cy="2558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204"/>
              <a:stretch/>
            </p:blipFill>
            <p:spPr>
              <a:xfrm>
                <a:off x="6149466" y="3609474"/>
                <a:ext cx="5813485" cy="1517406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37573" y="2621372"/>
              <a:ext cx="1095375" cy="10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3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61830" y="2277088"/>
            <a:ext cx="6058996" cy="3014631"/>
            <a:chOff x="5903955" y="2112249"/>
            <a:chExt cx="6058996" cy="3014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6737214" y="2954943"/>
              <a:ext cx="566953" cy="7618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7201384" y="2928722"/>
              <a:ext cx="595421" cy="80005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678175" y="2274572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543831" y="2870071"/>
              <a:ext cx="456054" cy="42823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03955" y="2112249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5" name="Straight Connector 44"/>
            <p:cNvCxnSpPr>
              <a:stCxn id="32" idx="0"/>
            </p:cNvCxnSpPr>
            <p:nvPr/>
          </p:nvCxnSpPr>
          <p:spPr>
            <a:xfrm flipH="1" flipV="1">
              <a:off x="6560857" y="2772615"/>
              <a:ext cx="487183" cy="25582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" b="99219" l="9961" r="89844">
                          <a14:backgroundMark x1="71387" y1="40365" x2="72852" y2="80339"/>
                        </a14:backgroundRemoval>
                      </a14:imgEffect>
                    </a14:imgLayer>
                  </a14:imgProps>
                </a:ext>
              </a:extLst>
            </a:blip>
            <a:srcRect l="24507" t="5098" r="23191" b="1974"/>
            <a:stretch/>
          </p:blipFill>
          <p:spPr>
            <a:xfrm>
              <a:off x="10536303" y="2620264"/>
              <a:ext cx="816059" cy="10874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204"/>
            <a:stretch/>
          </p:blipFill>
          <p:spPr>
            <a:xfrm>
              <a:off x="6149466" y="3609474"/>
              <a:ext cx="5813485" cy="151740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8556" y="4839877"/>
            <a:ext cx="5593198" cy="639566"/>
            <a:chOff x="538556" y="4839877"/>
            <a:chExt cx="5593198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1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555470" y="4843621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37493" y="4815288"/>
            <a:ext cx="5118709" cy="646714"/>
            <a:chOff x="658499" y="4832729"/>
            <a:chExt cx="5118709" cy="646714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118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415175" y="4832729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018980" y="4805989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282" y="2218995"/>
            <a:ext cx="5813485" cy="2930418"/>
            <a:chOff x="581282" y="2218995"/>
            <a:chExt cx="5813485" cy="2930418"/>
          </a:xfrm>
        </p:grpSpPr>
        <p:grpSp>
          <p:nvGrpSpPr>
            <p:cNvPr id="20" name="Group 19"/>
            <p:cNvGrpSpPr/>
            <p:nvPr/>
          </p:nvGrpSpPr>
          <p:grpSpPr>
            <a:xfrm>
              <a:off x="581282" y="2218995"/>
              <a:ext cx="5813485" cy="2930418"/>
              <a:chOff x="581282" y="2218995"/>
              <a:chExt cx="5813485" cy="29304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320034" y="3286015"/>
                <a:ext cx="353539" cy="47504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551"/>
              <a:stretch/>
            </p:blipFill>
            <p:spPr>
              <a:xfrm>
                <a:off x="581282" y="3640258"/>
                <a:ext cx="5813485" cy="150915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339451" y="2233824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965634" y="2845346"/>
                <a:ext cx="625308" cy="484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716264" y="3279450"/>
                <a:ext cx="353539" cy="475043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>
                <a:stCxn id="35" idx="0"/>
              </p:cNvCxnSpPr>
              <p:nvPr/>
            </p:nvCxnSpPr>
            <p:spPr>
              <a:xfrm flipH="1" flipV="1">
                <a:off x="1192938" y="2826676"/>
                <a:ext cx="303866" cy="45933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01527" y="2218995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75" b="89841" l="9960" r="8984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11226" y="3041955"/>
              <a:ext cx="742449" cy="742449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857025" y="1098268"/>
            <a:ext cx="724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</a:t>
            </a:r>
            <a:endParaRPr lang="en-GB" dirty="0">
              <a:solidFill>
                <a:srgbClr val="074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2459" y="3861984"/>
            <a:ext cx="4836196" cy="632950"/>
            <a:chOff x="538556" y="4846493"/>
            <a:chExt cx="4836196" cy="632950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48361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86196" y="4846493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954009" y="3861792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03348" y="4384073"/>
            <a:ext cx="9523761" cy="1569660"/>
            <a:chOff x="392732" y="5781290"/>
            <a:chExt cx="9523761" cy="1569660"/>
          </a:xfrm>
        </p:grpSpPr>
        <p:sp>
          <p:nvSpPr>
            <p:cNvPr id="48" name="Rectangle 47"/>
            <p:cNvSpPr/>
            <p:nvPr/>
          </p:nvSpPr>
          <p:spPr>
            <a:xfrm>
              <a:off x="392732" y="5781290"/>
              <a:ext cx="952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 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469580" y="5837638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200699" y="6591960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857025" y="1098268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sz="1200" dirty="0">
              <a:solidFill>
                <a:srgbClr val="07408A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7374" t="686" r="63151" b="41068"/>
          <a:stretch/>
        </p:blipFill>
        <p:spPr>
          <a:xfrm>
            <a:off x="2098442" y="1289134"/>
            <a:ext cx="2075488" cy="25662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66357" t="8562" r="14422" b="40013"/>
          <a:stretch/>
        </p:blipFill>
        <p:spPr>
          <a:xfrm>
            <a:off x="7938337" y="1442408"/>
            <a:ext cx="2117019" cy="241296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493218" y="3758488"/>
            <a:ext cx="5445722" cy="669251"/>
            <a:chOff x="538556" y="4810192"/>
            <a:chExt cx="5445722" cy="669251"/>
          </a:xfrm>
        </p:grpSpPr>
        <p:sp>
          <p:nvSpPr>
            <p:cNvPr id="54" name="Rectangle 53"/>
            <p:cNvSpPr/>
            <p:nvPr/>
          </p:nvSpPr>
          <p:spPr>
            <a:xfrm>
              <a:off x="538556" y="4894668"/>
              <a:ext cx="54457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644800" y="48101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353885" y="3741892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7064" y="4491920"/>
            <a:ext cx="59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16684" y="4407766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892959" y="5175101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6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39" grpId="0"/>
      <p:bldP spid="40" grpId="0"/>
      <p:bldP spid="51" grpId="0" animBg="1"/>
      <p:bldP spid="56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081" y="1398390"/>
            <a:ext cx="1027265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762" y="1167053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</a:t>
            </a:r>
            <a:endParaRPr lang="en-GB" sz="1200" dirty="0">
              <a:solidFill>
                <a:srgbClr val="0740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2176" y="1220553"/>
            <a:ext cx="5973811" cy="1384995"/>
            <a:chOff x="1002176" y="1220553"/>
            <a:chExt cx="5973811" cy="1384995"/>
          </a:xfrm>
        </p:grpSpPr>
        <p:sp>
          <p:nvSpPr>
            <p:cNvPr id="3" name="Rectangle 2"/>
            <p:cNvSpPr/>
            <p:nvPr/>
          </p:nvSpPr>
          <p:spPr>
            <a:xfrm>
              <a:off x="1002177" y="1232828"/>
              <a:ext cx="5973810" cy="1274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02176" y="1220553"/>
              <a:ext cx="5772734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GB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250 g + 300 g = 550 g</a:t>
              </a:r>
            </a:p>
            <a:p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GB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40 g : 5 = 8 g</a:t>
              </a:r>
            </a:p>
            <a:p>
              <a:endParaRPr lang="en-GB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200" dirty="0" smtClean="0">
                    <a:solidFill>
                      <a:srgbClr val="07408A"/>
                    </a:solidFill>
                  </a:rPr>
                  <a:t> </a:t>
                </a:r>
                <a:r>
                  <a:rPr lang="en-GB" sz="36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en-GB" sz="1200" dirty="0" smtClean="0">
                    <a:solidFill>
                      <a:srgbClr val="07408A"/>
                    </a:solidFill>
                  </a:rPr>
                  <a:t> </a:t>
                </a:r>
                <a:endParaRPr lang="en-GB" sz="1200" dirty="0">
                  <a:solidFill>
                    <a:srgbClr val="07408A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  <a:blipFill>
                <a:blip r:embed="rId3"/>
                <a:stretch>
                  <a:fillRect l="-7634" t="-15094" r="-610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loud 27"/>
          <p:cNvSpPr/>
          <p:nvPr/>
        </p:nvSpPr>
        <p:spPr>
          <a:xfrm>
            <a:off x="5485791" y="3232353"/>
            <a:ext cx="5088803" cy="26725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lang="en-GB" sz="40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002" y="2370086"/>
            <a:ext cx="4523014" cy="44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1123" y="1536364"/>
            <a:ext cx="6338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= 380 g </a:t>
            </a:r>
            <a:endParaRPr lang="en-GB" sz="4400" dirty="0">
              <a:solidFill>
                <a:srgbClr val="0740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4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400" dirty="0" smtClean="0">
                    <a:solidFill>
                      <a:srgbClr val="07408A"/>
                    </a:solidFill>
                  </a:rPr>
                  <a:t> </a:t>
                </a:r>
                <a:r>
                  <a:rPr lang="en-GB" sz="44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= 60 g</a:t>
                </a:r>
                <a:r>
                  <a:rPr lang="en-GB" sz="4400" dirty="0" smtClean="0">
                    <a:solidFill>
                      <a:srgbClr val="07408A"/>
                    </a:solidFill>
                  </a:rPr>
                  <a:t> </a:t>
                </a:r>
                <a:endParaRPr lang="en-GB" sz="4400" dirty="0">
                  <a:solidFill>
                    <a:srgbClr val="07408A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  <a:blipFill>
                <a:blip r:embed="rId3"/>
                <a:stretch>
                  <a:fillRect l="-5270" t="-17323" r="-1542" b="-34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276" y="1632386"/>
            <a:ext cx="4523014" cy="4451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612" y="508985"/>
            <a:ext cx="3529442" cy="1764720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090" y="3972615"/>
            <a:ext cx="3529442" cy="1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10469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21116" y="4508726"/>
            <a:ext cx="2229481" cy="1066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  <a:endParaRPr lang="en-GB" sz="3600" dirty="0"/>
          </a:p>
        </p:txBody>
      </p:sp>
      <p:sp>
        <p:nvSpPr>
          <p:cNvPr id="16" name="Oval 15"/>
          <p:cNvSpPr/>
          <p:nvPr/>
        </p:nvSpPr>
        <p:spPr>
          <a:xfrm>
            <a:off x="3483628" y="4404835"/>
            <a:ext cx="2224426" cy="10661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0943" y="4414634"/>
            <a:ext cx="2429775" cy="10661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27164" y="4406255"/>
            <a:ext cx="2171413" cy="10661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g</a:t>
            </a:r>
            <a:endParaRPr lang="en-GB" sz="3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439"/>
          <a:stretch/>
        </p:blipFill>
        <p:spPr>
          <a:xfrm>
            <a:off x="857025" y="1901217"/>
            <a:ext cx="2287712" cy="2327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225" r="55698"/>
          <a:stretch/>
        </p:blipFill>
        <p:spPr>
          <a:xfrm>
            <a:off x="3417485" y="1901217"/>
            <a:ext cx="2350613" cy="2353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578" t="-933" r="33334"/>
          <a:stretch/>
        </p:blipFill>
        <p:spPr>
          <a:xfrm>
            <a:off x="6090943" y="1875600"/>
            <a:ext cx="2088444" cy="2422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686" t="1291" r="682"/>
          <a:stretch/>
        </p:blipFill>
        <p:spPr>
          <a:xfrm>
            <a:off x="8502232" y="1908848"/>
            <a:ext cx="3073999" cy="2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4101 -0.00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3828 0.0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20625 -0.005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1263 0.0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0" y="4057987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7" y="68331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50" y="228359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4772173"/>
            <a:ext cx="3529442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2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" y="497222"/>
            <a:ext cx="11256214" cy="61778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2305857" y="3927569"/>
            <a:ext cx="13680376" cy="6050415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99680" y="4322041"/>
            <a:ext cx="2549677" cy="2630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B922-33F1-518C-22DC-8FE301946D6C}"/>
              </a:ext>
            </a:extLst>
          </p:cNvPr>
          <p:cNvSpPr txBox="1"/>
          <p:nvPr/>
        </p:nvSpPr>
        <p:spPr>
          <a:xfrm>
            <a:off x="-2892747" y="670334"/>
            <a:ext cx="171418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ln>
                  <a:solidFill>
                    <a:srgbClr val="002060"/>
                  </a:solidFill>
                </a:ln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34000">
                      <a:srgbClr val="E65C87"/>
                    </a:gs>
                    <a:gs pos="71000">
                      <a:srgbClr val="FCC7AA"/>
                    </a:gs>
                    <a:gs pos="0">
                      <a:srgbClr val="F0305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Pony" panose="02000000000000000000" pitchFamily="2" charset="0"/>
                <a:cs typeface="#9Slide05 Bodega Script" pitchFamily="2" charset="0"/>
              </a:rPr>
              <a:t>GIÁO ÁN ĐIỆN TỬ LỚP 4</a:t>
            </a:r>
            <a:endParaRPr lang="id-ID" sz="5333" b="1" dirty="0">
              <a:ln>
                <a:solidFill>
                  <a:srgbClr val="002060"/>
                </a:solidFill>
              </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34000">
                    <a:srgbClr val="E65C87"/>
                  </a:gs>
                  <a:gs pos="71000">
                    <a:srgbClr val="FCC7AA"/>
                  </a:gs>
                  <a:gs pos="0">
                    <a:srgbClr val="F0305E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IcielPony" panose="02000000000000000000" pitchFamily="2" charset="0"/>
              <a:cs typeface="#9Slide05 Bodega Scrip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D0AD-0626-9CD3-3C65-B149D1487C2E}"/>
              </a:ext>
            </a:extLst>
          </p:cNvPr>
          <p:cNvSpPr txBox="1"/>
          <p:nvPr/>
        </p:nvSpPr>
        <p:spPr>
          <a:xfrm>
            <a:off x="410007" y="1529096"/>
            <a:ext cx="1137198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BC Cubano Normal" panose="00000500000000000000" pitchFamily="2" charset="0"/>
                <a:cs typeface="#9Slide05 Bodega Script" pitchFamily="2" charset="0"/>
              </a:rPr>
              <a:t>GIÁO ÁN ĐIỆN TỬ LỚP 2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Pony" panose="02000000000000000000" pitchFamily="2" charset="0"/>
                <a:cs typeface="#9Slide05 Bodega Script" pitchFamily="2" charset="0"/>
              </a:rPr>
              <a:t>&amp;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BC Cubano Normal" panose="00000500000000000000" pitchFamily="2" charset="0"/>
                <a:cs typeface="#9Slide05 Bodega Script" pitchFamily="2" charset="0"/>
              </a:rPr>
              <a:t> LỚP 3</a:t>
            </a:r>
          </a:p>
          <a:p>
            <a:pPr algn="ctr"/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B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cs typeface="#9Slide05 Bodega Script" pitchFamily="2" charset="0"/>
              </a:rPr>
              <a:t>ộ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2E9733"/>
                </a:solidFill>
                <a:latin typeface="SVN-Poky's" panose="020B0606040200020203" pitchFamily="34" charset="0"/>
                <a:cs typeface="#9Slide05 Bodega Script" pitchFamily="2" charset="0"/>
              </a:rPr>
              <a:t>K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E9CAA"/>
                </a:solidFill>
                <a:latin typeface="SVN-Poky's" panose="020B0606040200020203" pitchFamily="34" charset="0"/>
                <a:cs typeface="#9Slide05 Bodega Script" pitchFamily="2" charset="0"/>
              </a:rPr>
              <a:t>ế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SVN-Poky's" panose="020B0606040200020203" pitchFamily="34" charset="0"/>
                <a:cs typeface="#9Slide05 Bodega Script" pitchFamily="2" charset="0"/>
              </a:rPr>
              <a:t>n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  <a:cs typeface="#9Slide05 Bodega Script" pitchFamily="2" charset="0"/>
              </a:rPr>
              <a:t>ố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  <a:cs typeface="#9Slide05 Bodega Script" pitchFamily="2" charset="0"/>
              </a:rPr>
              <a:t>i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BC3259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  <a:cs typeface="#9Slide05 Bodega Script" pitchFamily="2" charset="0"/>
              </a:rPr>
              <a:t>r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latin typeface="SVN-Poky's" panose="020B0606040200020203" pitchFamily="34" charset="0"/>
                <a:cs typeface="#9Slide05 Bodega Script" pitchFamily="2" charset="0"/>
              </a:rPr>
              <a:t>i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65C87"/>
                </a:solidFill>
                <a:latin typeface="SVN-Poky's" panose="020B0606040200020203" pitchFamily="34" charset="0"/>
                <a:cs typeface="#9Slide05 Bodega Script" pitchFamily="2" charset="0"/>
              </a:rPr>
              <a:t>h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SVN-Poky's" panose="020B0606040200020203" pitchFamily="34" charset="0"/>
                <a:cs typeface="#9Slide05 Bodega Script" pitchFamily="2" charset="0"/>
              </a:rPr>
              <a:t>ứ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  <a:cs typeface="#9Slide05 Bodega Script" pitchFamily="2" charset="0"/>
              </a:rPr>
              <a:t>c</a:t>
            </a:r>
            <a:endParaRPr lang="id-ID" sz="5333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  <a:cs typeface="#9Slide05 Bodega Script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777379" y="3044205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00000"/>
              </a:lnSpc>
              <a:defRPr/>
            </a:pPr>
            <a:r>
              <a:rPr lang="en-US" sz="4667" b="1" dirty="0">
                <a:solidFill>
                  <a:schemeClr val="accent6">
                    <a:lumMod val="50000"/>
                  </a:schemeClr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Soạn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bài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giảng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yêu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cầu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các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khối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lớp</a:t>
            </a:r>
            <a:endParaRPr lang="en-US" sz="4667" b="1" dirty="0">
              <a:solidFill>
                <a:srgbClr val="00B0F0"/>
              </a:solidFill>
              <a:latin typeface="SVN-Dancing Script" panose="02040603050506020204" pitchFamily="18" charset="0"/>
              <a:cs typeface="#9Slide05 Bodega Script" pitchFamily="2" charset="0"/>
            </a:endParaRPr>
          </a:p>
          <a:p>
            <a:pPr defTabSz="1219170">
              <a:lnSpc>
                <a:spcPct val="100000"/>
              </a:lnSpc>
              <a:defRPr/>
            </a:pP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Thiết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kế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bài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giảng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>
                <a:solidFill>
                  <a:srgbClr val="2E9733"/>
                </a:solidFill>
                <a:latin typeface="SVN-Dancing Script" panose="02040603050506020204" pitchFamily="18" charset="0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215750" y="4960298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2667" b="1">
                <a:solidFill>
                  <a:srgbClr val="43671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 </a:t>
            </a:r>
          </a:p>
          <a:p>
            <a:pPr algn="ctr" defTabSz="609585">
              <a:defRPr/>
            </a:pPr>
            <a:r>
              <a:rPr lang="en-US" sz="2667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Mời truy cập: </a:t>
            </a:r>
            <a:r>
              <a:rPr lang="en-US" sz="2667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667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609585">
              <a:defRPr/>
            </a:pPr>
            <a:r>
              <a:rPr lang="en-US" sz="2667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667" b="1" u="sng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0382348780</a:t>
            </a:r>
            <a:r>
              <a:rPr lang="en-US" sz="2667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- </a:t>
            </a:r>
            <a:r>
              <a:rPr lang="en-US" sz="2667" b="1" u="sng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0984848929</a:t>
            </a:r>
            <a:endParaRPr lang="en-US" sz="2667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012709" y="-957016"/>
            <a:ext cx="736299" cy="789446"/>
          </a:xfrm>
          <a:prstGeom prst="ellipse">
            <a:avLst/>
          </a:prstGeom>
          <a:solidFill>
            <a:srgbClr val="E9D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12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/>
        </p:blipFill>
        <p:spPr>
          <a:xfrm>
            <a:off x="0" y="1865408"/>
            <a:ext cx="4611102" cy="40639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093994" y="558540"/>
            <a:ext cx="6615113" cy="4757738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1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1"/>
          <a:stretch/>
        </p:blipFill>
        <p:spPr>
          <a:xfrm>
            <a:off x="0" y="2008284"/>
            <a:ext cx="4582527" cy="403533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985173" y="589217"/>
            <a:ext cx="6316811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1" y="5004745"/>
            <a:ext cx="1590182" cy="1913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7494" y="1158106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3320" y="1259016"/>
            <a:ext cx="973615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227983" y="5248895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528067" y="1368347"/>
            <a:ext cx="7458977" cy="435304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GB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GB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30" r="89730">
                        <a14:foregroundMark x1="16757" y1="42986" x2="74054" y2="90950"/>
                        <a14:foregroundMark x1="43784" y1="96833" x2="65405" y2="40724"/>
                        <a14:foregroundMark x1="38919" y1="43439" x2="52432" y2="69231"/>
                        <a14:foregroundMark x1="63243" y1="57919" x2="75676" y2="47511"/>
                        <a14:foregroundMark x1="13514" y1="44344" x2="18919" y2="32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9345" y="1368348"/>
            <a:ext cx="3988273" cy="47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3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20123" y="3013502"/>
            <a:ext cx="551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95723" y="571157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1935" y="408302"/>
            <a:ext cx="4705619" cy="2852991"/>
            <a:chOff x="2511935" y="408302"/>
            <a:chExt cx="4705619" cy="28529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3173406" y="1186243"/>
              <a:ext cx="484194" cy="69939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18583" y="40830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415503" y="871543"/>
              <a:ext cx="603707" cy="3147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5763" y="790260"/>
              <a:ext cx="1095375" cy="10953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2355"/>
            <a:stretch/>
          </p:blipFill>
          <p:spPr>
            <a:xfrm>
              <a:off x="2511935" y="1652336"/>
              <a:ext cx="4705619" cy="1608957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221783" y="2563697"/>
            <a:ext cx="6037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 gam.</a:t>
            </a:r>
            <a:endParaRPr lang="en-GB" sz="1100" dirty="0">
              <a:solidFill>
                <a:srgbClr val="07408A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049120" y="913543"/>
            <a:ext cx="4653193" cy="14995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GB" sz="24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62576" y="3180432"/>
            <a:ext cx="70679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g.</a:t>
            </a:r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8724" y="4354020"/>
            <a:ext cx="737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kg, 2 kg, 5 kg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1g, 2g, 5g, 10g, 20g, 50g, 100g, 200g, 500g.</a:t>
            </a:r>
            <a:endParaRPr lang="en-GB" sz="1100" dirty="0">
              <a:solidFill>
                <a:srgbClr val="07408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22561" y="4659359"/>
            <a:ext cx="1010213" cy="1455496"/>
            <a:chOff x="8522561" y="4659359"/>
            <a:chExt cx="1010213" cy="145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6" name="Straight Connector 35"/>
            <p:cNvCxnSpPr>
              <a:stCxn id="33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223718" y="3578413"/>
            <a:ext cx="1085261" cy="1836235"/>
            <a:chOff x="9223718" y="3578413"/>
            <a:chExt cx="1085261" cy="183623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8" name="Straight Connector 37"/>
            <p:cNvCxnSpPr>
              <a:stCxn id="31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510149" y="3058881"/>
            <a:ext cx="1065594" cy="2355767"/>
            <a:chOff x="10510149" y="3058881"/>
            <a:chExt cx="1065594" cy="235576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1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 animBg="1"/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95723" y="57115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83224" y="1174278"/>
            <a:ext cx="3674475" cy="1100152"/>
            <a:chOff x="2790494" y="1597632"/>
            <a:chExt cx="5871371" cy="160361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790494" y="1597632"/>
              <a:ext cx="5871369" cy="1603613"/>
            </a:xfrm>
            <a:prstGeom prst="wedgeRoundRectCallout">
              <a:avLst>
                <a:gd name="adj1" fmla="val 29848"/>
                <a:gd name="adj2" fmla="val 10978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198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60745" y="1597632"/>
              <a:ext cx="5601120" cy="139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gam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334071" y="4151533"/>
            <a:ext cx="66523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kg = 1000 g; 1000 g = 1 kg.</a:t>
            </a:r>
            <a:endParaRPr lang="en-GB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3371" y="1439634"/>
            <a:ext cx="5813485" cy="2676274"/>
            <a:chOff x="1553371" y="1439634"/>
            <a:chExt cx="5813485" cy="2676274"/>
          </a:xfrm>
        </p:grpSpPr>
        <p:grpSp>
          <p:nvGrpSpPr>
            <p:cNvPr id="13" name="Group 12"/>
            <p:cNvGrpSpPr/>
            <p:nvPr/>
          </p:nvGrpSpPr>
          <p:grpSpPr>
            <a:xfrm>
              <a:off x="2083465" y="1439634"/>
              <a:ext cx="995186" cy="1337210"/>
              <a:chOff x="3529836" y="223057"/>
              <a:chExt cx="997008" cy="144012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3529836" y="223057"/>
                <a:ext cx="997008" cy="1440124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631147" y="919571"/>
                <a:ext cx="794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1kg</a:t>
                </a:r>
                <a:endParaRPr lang="en-GB" sz="10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83283" y="1581826"/>
              <a:ext cx="1390076" cy="1087437"/>
              <a:chOff x="5161665" y="1186993"/>
              <a:chExt cx="1390076" cy="10874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61665" y="1321761"/>
                <a:ext cx="700609" cy="937106"/>
                <a:chOff x="5046215" y="1171430"/>
                <a:chExt cx="816059" cy="108743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5060044" y="1430449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400g</a:t>
                  </a:r>
                  <a:endParaRPr lang="en-GB" sz="8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35682" y="1186993"/>
                <a:ext cx="816059" cy="1087437"/>
                <a:chOff x="5046215" y="1171430"/>
                <a:chExt cx="816059" cy="108743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5097415" y="1467680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6</a:t>
                  </a:r>
                  <a:r>
                    <a:rPr lang="en-GB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00g</a:t>
                  </a:r>
                  <a:endParaRPr lang="en-GB" sz="800" dirty="0"/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3371" y="1737384"/>
              <a:ext cx="5813485" cy="2378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22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0787834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411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#9Slide05 Bodega Script</vt:lpstr>
      <vt:lpstr>#9Slide07 IcielBC Cubano Normal</vt:lpstr>
      <vt:lpstr>#9Slide07 IcielPony</vt:lpstr>
      <vt:lpstr>Arial</vt:lpstr>
      <vt:lpstr>Calibri</vt:lpstr>
      <vt:lpstr>Calibri Light</vt:lpstr>
      <vt:lpstr>Cambria</vt:lpstr>
      <vt:lpstr>Cambria Math</vt:lpstr>
      <vt:lpstr>SVN-Dancing Script</vt:lpstr>
      <vt:lpstr>SVN-Poky's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Hồng Linh</cp:lastModifiedBy>
  <cp:revision>35</cp:revision>
  <dcterms:created xsi:type="dcterms:W3CDTF">2022-10-27T13:32:02Z</dcterms:created>
  <dcterms:modified xsi:type="dcterms:W3CDTF">2022-11-17T02:05:18Z</dcterms:modified>
</cp:coreProperties>
</file>