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2" r:id="rId2"/>
    <p:sldMasterId id="2147483674" r:id="rId3"/>
  </p:sldMasterIdLst>
  <p:notesMasterIdLst>
    <p:notesMasterId r:id="rId14"/>
  </p:notesMasterIdLst>
  <p:sldIdLst>
    <p:sldId id="2007577150" r:id="rId4"/>
    <p:sldId id="2007577144" r:id="rId5"/>
    <p:sldId id="2007577147" r:id="rId6"/>
    <p:sldId id="2007577148" r:id="rId7"/>
    <p:sldId id="287" r:id="rId8"/>
    <p:sldId id="2007577149" r:id="rId9"/>
    <p:sldId id="344" r:id="rId10"/>
    <p:sldId id="354" r:id="rId11"/>
    <p:sldId id="2007577145" r:id="rId12"/>
    <p:sldId id="2007577146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7B5F65-4F35-4305-9E99-3602CD3EB923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3F7998-8A08-4CD8-802E-E61F743E1F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2140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FC7BF0-0F9F-4250-8448-99D98C14468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86360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5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218455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41684012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41684012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2052618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FC7BF0-0F9F-4250-8448-99D98C14468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41689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FC7BF0-0F9F-4250-8448-99D98C14468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29511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9562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66200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73206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>
            <a:extLst>
              <a:ext uri="{FF2B5EF4-FFF2-40B4-BE49-F238E27FC236}">
                <a16:creationId xmlns:a16="http://schemas.microsoft.com/office/drawing/2014/main" xmlns="" id="{81E8044B-5A9F-3B47-AF82-354549520988}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109412" y="-82062"/>
            <a:ext cx="11973172" cy="6940059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48704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433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7108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91D31A1-1715-4291-BCE9-9CF8769BEA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6D36799-16EF-458E-8632-9BAFD1AC29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C24B380-1E82-4901-BF37-1ABD6943F7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D0C18-FCDF-4ED8-AAA8-B46120845BF5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4506F6B-7DAE-4A63-BDE4-9A771A101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A09B490-56FA-4D6B-AE7E-8440FB378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6F6E9-FF0A-4541-847B-B4B1A6C51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2548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75444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415879" y="258924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392501" y="1774825"/>
            <a:ext cx="11443218" cy="4803328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158719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52503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32884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73907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137975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91218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431815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7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17522A58-3B27-4E7C-8565-BB7A948E7202}"/>
              </a:ext>
            </a:extLst>
          </p:cNvPr>
          <p:cNvSpPr/>
          <p:nvPr userDrawn="1"/>
        </p:nvSpPr>
        <p:spPr>
          <a:xfrm>
            <a:off x="4999410" y="6581001"/>
            <a:ext cx="164262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0" i="0" dirty="0">
                <a:solidFill>
                  <a:srgbClr val="000000"/>
                </a:solidFill>
                <a:effectLst/>
                <a:latin typeface="+mn-lt"/>
              </a:rPr>
              <a:t>Design by: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+mn-lt"/>
              </a:rPr>
              <a:t>Hương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+mn-lt"/>
              </a:rPr>
              <a:t>Thảo</a:t>
            </a:r>
            <a:endParaRPr lang="x-none" sz="12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21684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8" r:id="rId2"/>
  </p:sldLayoutIdLst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4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70BC3E5-8092-440F-8C71-9194A82709A4}"/>
              </a:ext>
            </a:extLst>
          </p:cNvPr>
          <p:cNvSpPr/>
          <p:nvPr userDrawn="1"/>
        </p:nvSpPr>
        <p:spPr>
          <a:xfrm>
            <a:off x="5518156" y="6493078"/>
            <a:ext cx="164262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0" i="0" dirty="0">
                <a:solidFill>
                  <a:srgbClr val="000000"/>
                </a:solidFill>
                <a:effectLst/>
                <a:latin typeface="+mn-lt"/>
              </a:rPr>
              <a:t>Design by: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+mn-lt"/>
              </a:rPr>
              <a:t>Hương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+mn-lt"/>
              </a:rPr>
              <a:t>Thảo</a:t>
            </a:r>
            <a:endParaRPr lang="x-none" sz="12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3196418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7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9207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7" r:id="rId2"/>
  </p:sldLayoutIdLst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0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12" Type="http://schemas.microsoft.com/office/2007/relationships/hdphoto" Target="../media/hdphoto6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3.wdp"/><Relationship Id="rId11" Type="http://schemas.openxmlformats.org/officeDocument/2006/relationships/image" Target="../media/image28.png"/><Relationship Id="rId5" Type="http://schemas.openxmlformats.org/officeDocument/2006/relationships/image" Target="../media/image25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e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0B86ED-B9B4-45F3-94A8-9617A3CB4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31FCD43-E6AF-401A-B248-BC6D726C4B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8235E60-1C91-4B04-B877-80E945C589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8111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78D92BD4-C1A5-4C7C-98D8-BE7AD84D7217}"/>
              </a:ext>
            </a:extLst>
          </p:cNvPr>
          <p:cNvGrpSpPr/>
          <p:nvPr/>
        </p:nvGrpSpPr>
        <p:grpSpPr>
          <a:xfrm>
            <a:off x="1312510" y="1782097"/>
            <a:ext cx="9566979" cy="2941742"/>
            <a:chOff x="1233756" y="3227454"/>
            <a:chExt cx="9566979" cy="2941742"/>
          </a:xfrm>
          <a:solidFill>
            <a:srgbClr val="FF0066"/>
          </a:solidFill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xmlns="" id="{FD6A4BD1-E1A7-4760-8107-2BC720B21D86}"/>
                </a:ext>
              </a:extLst>
            </p:cNvPr>
            <p:cNvSpPr/>
            <p:nvPr/>
          </p:nvSpPr>
          <p:spPr>
            <a:xfrm>
              <a:off x="1233756" y="3227454"/>
              <a:ext cx="9409470" cy="2799811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xmlns="" id="{F45F1B52-9865-494D-B91B-ACF38EA5361C}"/>
                </a:ext>
              </a:extLst>
            </p:cNvPr>
            <p:cNvSpPr/>
            <p:nvPr/>
          </p:nvSpPr>
          <p:spPr>
            <a:xfrm>
              <a:off x="1391265" y="3369385"/>
              <a:ext cx="9409470" cy="2799811"/>
            </a:xfrm>
            <a:prstGeom prst="roundRect">
              <a:avLst/>
            </a:prstGeom>
            <a:solidFill>
              <a:srgbClr val="FFCC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5EF7A5C-9ADE-4524-9C34-E15DB00781D2}"/>
              </a:ext>
            </a:extLst>
          </p:cNvPr>
          <p:cNvSpPr txBox="1"/>
          <p:nvPr/>
        </p:nvSpPr>
        <p:spPr>
          <a:xfrm>
            <a:off x="3090031" y="525937"/>
            <a:ext cx="585442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PHÒNG GD &amp;ĐT LONG BIÊN</a:t>
            </a: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 TIỂU </a:t>
            </a:r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 ĐỨC GIANG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62AFA3D-DD2D-48FD-A678-99A303EC1FF6}"/>
              </a:ext>
            </a:extLst>
          </p:cNvPr>
          <p:cNvSpPr txBox="1"/>
          <p:nvPr/>
        </p:nvSpPr>
        <p:spPr>
          <a:xfrm>
            <a:off x="2611831" y="2440315"/>
            <a:ext cx="68108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 VIỆT 2</a:t>
            </a:r>
          </a:p>
        </p:txBody>
      </p:sp>
      <p:pic>
        <p:nvPicPr>
          <p:cNvPr id="11" name="图片 6">
            <a:extLst>
              <a:ext uri="{FF2B5EF4-FFF2-40B4-BE49-F238E27FC236}">
                <a16:creationId xmlns:a16="http://schemas.microsoft.com/office/drawing/2014/main" xmlns="" id="{99B33DA4-2A27-4BB9-9B04-DAE86C35A48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27944"/>
            <a:ext cx="12192000" cy="1568824"/>
          </a:xfrm>
          <a:prstGeom prst="rect">
            <a:avLst/>
          </a:prstGeom>
        </p:spPr>
      </p:pic>
      <p:pic>
        <p:nvPicPr>
          <p:cNvPr id="12" name="图片 9">
            <a:extLst>
              <a:ext uri="{FF2B5EF4-FFF2-40B4-BE49-F238E27FC236}">
                <a16:creationId xmlns:a16="http://schemas.microsoft.com/office/drawing/2014/main" xmlns="" id="{B0B23C7C-F98E-45FE-8F81-B3B318B6665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13545" y="3983653"/>
            <a:ext cx="3200400" cy="3039035"/>
          </a:xfrm>
          <a:prstGeom prst="rect">
            <a:avLst/>
          </a:prstGeom>
        </p:spPr>
      </p:pic>
      <p:pic>
        <p:nvPicPr>
          <p:cNvPr id="13" name="图片 10">
            <a:extLst>
              <a:ext uri="{FF2B5EF4-FFF2-40B4-BE49-F238E27FC236}">
                <a16:creationId xmlns:a16="http://schemas.microsoft.com/office/drawing/2014/main" xmlns="" id="{FFFA0E9A-BF3A-461A-8B2C-E86191CBE75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9587" y="3557499"/>
            <a:ext cx="2263295" cy="38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051560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1A782555-E932-492A-AF40-6A6DCA1328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54" b="76709"/>
          <a:stretch/>
        </p:blipFill>
        <p:spPr>
          <a:xfrm>
            <a:off x="8996032" y="0"/>
            <a:ext cx="3195968" cy="192095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708EFA79-4A60-475B-9D9C-0D22E7CEC4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821" b="72996"/>
          <a:stretch/>
        </p:blipFill>
        <p:spPr>
          <a:xfrm>
            <a:off x="-9748" y="0"/>
            <a:ext cx="3186219" cy="210659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FB72E5C8-3A7C-49F6-8AFA-9C7B6B682B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" t="62109" r="28789" b="-55"/>
          <a:stretch/>
        </p:blipFill>
        <p:spPr>
          <a:xfrm>
            <a:off x="0" y="3794967"/>
            <a:ext cx="3961708" cy="306303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57E0B756-4E9C-4D6B-A07C-1C0F24BCE6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5" t="61875" r="1276" b="171"/>
          <a:stretch/>
        </p:blipFill>
        <p:spPr>
          <a:xfrm>
            <a:off x="9418966" y="4048530"/>
            <a:ext cx="2773034" cy="2809470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xmlns="" id="{E0DD14E7-2DA3-416A-A02D-B1FE574EB50B}"/>
              </a:ext>
            </a:extLst>
          </p:cNvPr>
          <p:cNvGrpSpPr/>
          <p:nvPr/>
        </p:nvGrpSpPr>
        <p:grpSpPr>
          <a:xfrm>
            <a:off x="757803" y="1631894"/>
            <a:ext cx="10676394" cy="3594211"/>
            <a:chOff x="2364936" y="2051505"/>
            <a:chExt cx="7917564" cy="2665450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xmlns="" id="{497EF31D-0906-4E93-856E-FB0B7E553560}"/>
                </a:ext>
              </a:extLst>
            </p:cNvPr>
            <p:cNvSpPr/>
            <p:nvPr/>
          </p:nvSpPr>
          <p:spPr>
            <a:xfrm>
              <a:off x="2428568" y="2128383"/>
              <a:ext cx="7816645" cy="25124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小单纯体" panose="02010601030101010101" pitchFamily="2" charset="-122"/>
                <a:ea typeface="小单纯体" panose="02010601030101010101" pitchFamily="2" charset="-122"/>
                <a:cs typeface="+mn-cs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xmlns="" id="{3ACF40AE-4493-4B3D-960D-1A90D63A9428}"/>
                </a:ext>
              </a:extLst>
            </p:cNvPr>
            <p:cNvSpPr/>
            <p:nvPr/>
          </p:nvSpPr>
          <p:spPr>
            <a:xfrm>
              <a:off x="2580968" y="2280784"/>
              <a:ext cx="7497097" cy="2251888"/>
            </a:xfrm>
            <a:prstGeom prst="rect">
              <a:avLst/>
            </a:prstGeom>
            <a:noFill/>
            <a:ln>
              <a:solidFill>
                <a:srgbClr val="A26D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小单纯体" panose="02010601030101010101" pitchFamily="2" charset="-122"/>
                <a:ea typeface="小单纯体" panose="02010601030101010101" pitchFamily="2" charset="-122"/>
                <a:cs typeface="+mn-cs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xmlns="" id="{B6C76500-9C8A-42F6-9A0C-AF1F67B42B4F}"/>
                </a:ext>
              </a:extLst>
            </p:cNvPr>
            <p:cNvSpPr/>
            <p:nvPr/>
          </p:nvSpPr>
          <p:spPr>
            <a:xfrm>
              <a:off x="2364936" y="2051505"/>
              <a:ext cx="294967" cy="321591"/>
            </a:xfrm>
            <a:prstGeom prst="rect">
              <a:avLst/>
            </a:prstGeom>
            <a:noFill/>
            <a:ln>
              <a:solidFill>
                <a:srgbClr val="A26D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小单纯体" panose="02010601030101010101" pitchFamily="2" charset="-122"/>
                <a:ea typeface="小单纯体" panose="02010601030101010101" pitchFamily="2" charset="-122"/>
                <a:cs typeface="+mn-cs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xmlns="" id="{2798C677-93DB-496B-BB9D-C39F40B69718}"/>
                </a:ext>
              </a:extLst>
            </p:cNvPr>
            <p:cNvSpPr/>
            <p:nvPr/>
          </p:nvSpPr>
          <p:spPr>
            <a:xfrm>
              <a:off x="9987533" y="4395364"/>
              <a:ext cx="294967" cy="321591"/>
            </a:xfrm>
            <a:prstGeom prst="rect">
              <a:avLst/>
            </a:prstGeom>
            <a:noFill/>
            <a:ln>
              <a:solidFill>
                <a:srgbClr val="A26D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小单纯体" panose="02010601030101010101" pitchFamily="2" charset="-122"/>
                <a:ea typeface="小单纯体" panose="02010601030101010101" pitchFamily="2" charset="-122"/>
                <a:cs typeface="+mn-cs"/>
              </a:endParaRPr>
            </a:p>
          </p:txBody>
        </p:sp>
      </p:grpSp>
      <p:sp>
        <p:nvSpPr>
          <p:cNvPr id="14" name="文本框 13">
            <a:extLst>
              <a:ext uri="{FF2B5EF4-FFF2-40B4-BE49-F238E27FC236}">
                <a16:creationId xmlns:a16="http://schemas.microsoft.com/office/drawing/2014/main" xmlns="" id="{5A63B608-23EF-4F26-B83A-98934782C019}"/>
              </a:ext>
            </a:extLst>
          </p:cNvPr>
          <p:cNvSpPr txBox="1"/>
          <p:nvPr/>
        </p:nvSpPr>
        <p:spPr>
          <a:xfrm>
            <a:off x="1033472" y="2440933"/>
            <a:ext cx="113435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ĐỊNH HƯỚNG HỌC TẬP </a:t>
            </a:r>
          </a:p>
          <a:p>
            <a:pPr algn="ctr"/>
            <a:r>
              <a:rPr lang="vi-VN" sz="5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TIẾP THEO</a:t>
            </a:r>
            <a:endParaRPr lang="en-US" sz="5800" b="1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B5E10A56-CAD3-4A72-9B46-5576422FB76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37" t="26498" r="72450" b="67088"/>
          <a:stretch/>
        </p:blipFill>
        <p:spPr>
          <a:xfrm>
            <a:off x="7577731" y="5037174"/>
            <a:ext cx="1616597" cy="1204528"/>
          </a:xfrm>
          <a:prstGeom prst="rect">
            <a:avLst/>
          </a:prstGeom>
        </p:spPr>
      </p:pic>
      <p:grpSp>
        <p:nvGrpSpPr>
          <p:cNvPr id="25" name="组合 24">
            <a:extLst>
              <a:ext uri="{FF2B5EF4-FFF2-40B4-BE49-F238E27FC236}">
                <a16:creationId xmlns:a16="http://schemas.microsoft.com/office/drawing/2014/main" xmlns="" id="{49701490-7986-458B-93BD-0D31ADDB7E7C}"/>
              </a:ext>
            </a:extLst>
          </p:cNvPr>
          <p:cNvGrpSpPr/>
          <p:nvPr/>
        </p:nvGrpSpPr>
        <p:grpSpPr>
          <a:xfrm>
            <a:off x="442954" y="747100"/>
            <a:ext cx="2644727" cy="4631866"/>
            <a:chOff x="1794768" y="1421343"/>
            <a:chExt cx="2024065" cy="354486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xmlns="" id="{092DCF09-A8D9-4C10-9CC4-384CB2BB72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995" t="36034" r="2829" b="41425"/>
            <a:stretch/>
          </p:blipFill>
          <p:spPr>
            <a:xfrm>
              <a:off x="1794768" y="2842025"/>
              <a:ext cx="1204652" cy="2124182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xmlns="" id="{CCF4C5AB-5233-4AE7-A1FD-7810AD1B6F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995" t="36034" r="2829" b="41425"/>
            <a:stretch/>
          </p:blipFill>
          <p:spPr>
            <a:xfrm>
              <a:off x="2550691" y="2739370"/>
              <a:ext cx="989583" cy="1744947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xmlns="" id="{A5E9C73B-783D-4462-B02B-E4B83A85B1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995" t="36034" r="2829" b="41425"/>
            <a:stretch/>
          </p:blipFill>
          <p:spPr>
            <a:xfrm>
              <a:off x="2130119" y="1782289"/>
              <a:ext cx="1204652" cy="2124182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xmlns="" id="{35098846-14D1-4193-A37D-4CC2959D7A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37" t="26498" r="72450" b="67088"/>
            <a:stretch/>
          </p:blipFill>
          <p:spPr>
            <a:xfrm>
              <a:off x="2202236" y="1421343"/>
              <a:ext cx="1616597" cy="1204528"/>
            </a:xfrm>
            <a:prstGeom prst="rect">
              <a:avLst/>
            </a:prstGeom>
          </p:spPr>
        </p:pic>
      </p:grpSp>
      <p:sp>
        <p:nvSpPr>
          <p:cNvPr id="11" name="Rectangle 10"/>
          <p:cNvSpPr/>
          <p:nvPr/>
        </p:nvSpPr>
        <p:spPr>
          <a:xfrm>
            <a:off x="4906851" y="6632620"/>
            <a:ext cx="1970467" cy="22538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440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1A782555-E932-492A-AF40-6A6DCA1328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54" b="76709"/>
          <a:stretch/>
        </p:blipFill>
        <p:spPr>
          <a:xfrm>
            <a:off x="8996032" y="0"/>
            <a:ext cx="3195968" cy="192095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708EFA79-4A60-475B-9D9C-0D22E7CEC4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821" b="72996"/>
          <a:stretch/>
        </p:blipFill>
        <p:spPr>
          <a:xfrm>
            <a:off x="80311" y="-68298"/>
            <a:ext cx="3186219" cy="210659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FB72E5C8-3A7C-49F6-8AFA-9C7B6B682B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" t="62109" r="28789" b="-55"/>
          <a:stretch/>
        </p:blipFill>
        <p:spPr>
          <a:xfrm>
            <a:off x="0" y="3794967"/>
            <a:ext cx="3961708" cy="306303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57E0B756-4E9C-4D6B-A07C-1C0F24BCE6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5" t="61875" r="1276" b="171"/>
          <a:stretch/>
        </p:blipFill>
        <p:spPr>
          <a:xfrm>
            <a:off x="9418966" y="4048530"/>
            <a:ext cx="2773034" cy="2809470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xmlns="" id="{E0DD14E7-2DA3-416A-A02D-B1FE574EB50B}"/>
              </a:ext>
            </a:extLst>
          </p:cNvPr>
          <p:cNvGrpSpPr/>
          <p:nvPr/>
        </p:nvGrpSpPr>
        <p:grpSpPr>
          <a:xfrm>
            <a:off x="580155" y="1104551"/>
            <a:ext cx="10676394" cy="4426239"/>
            <a:chOff x="2364936" y="2051505"/>
            <a:chExt cx="7917564" cy="2665450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xmlns="" id="{497EF31D-0906-4E93-856E-FB0B7E553560}"/>
                </a:ext>
              </a:extLst>
            </p:cNvPr>
            <p:cNvSpPr/>
            <p:nvPr/>
          </p:nvSpPr>
          <p:spPr>
            <a:xfrm>
              <a:off x="2428568" y="2128383"/>
              <a:ext cx="7816645" cy="25124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小单纯体" panose="02010601030101010101" pitchFamily="2" charset="-122"/>
                <a:ea typeface="小单纯体" panose="02010601030101010101" pitchFamily="2" charset="-122"/>
                <a:cs typeface="+mn-cs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xmlns="" id="{3ACF40AE-4493-4B3D-960D-1A90D63A9428}"/>
                </a:ext>
              </a:extLst>
            </p:cNvPr>
            <p:cNvSpPr/>
            <p:nvPr/>
          </p:nvSpPr>
          <p:spPr>
            <a:xfrm>
              <a:off x="2580968" y="2280784"/>
              <a:ext cx="7497097" cy="2251888"/>
            </a:xfrm>
            <a:prstGeom prst="rect">
              <a:avLst/>
            </a:prstGeom>
            <a:noFill/>
            <a:ln>
              <a:solidFill>
                <a:srgbClr val="A26D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小单纯体" panose="02010601030101010101" pitchFamily="2" charset="-122"/>
                <a:ea typeface="小单纯体" panose="02010601030101010101" pitchFamily="2" charset="-122"/>
                <a:cs typeface="+mn-cs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xmlns="" id="{B6C76500-9C8A-42F6-9A0C-AF1F67B42B4F}"/>
                </a:ext>
              </a:extLst>
            </p:cNvPr>
            <p:cNvSpPr/>
            <p:nvPr/>
          </p:nvSpPr>
          <p:spPr>
            <a:xfrm>
              <a:off x="2364936" y="2051505"/>
              <a:ext cx="294967" cy="321591"/>
            </a:xfrm>
            <a:prstGeom prst="rect">
              <a:avLst/>
            </a:prstGeom>
            <a:noFill/>
            <a:ln>
              <a:solidFill>
                <a:srgbClr val="A26D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小单纯体" panose="02010601030101010101" pitchFamily="2" charset="-122"/>
                <a:ea typeface="小单纯体" panose="02010601030101010101" pitchFamily="2" charset="-122"/>
                <a:cs typeface="+mn-cs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xmlns="" id="{2798C677-93DB-496B-BB9D-C39F40B69718}"/>
                </a:ext>
              </a:extLst>
            </p:cNvPr>
            <p:cNvSpPr/>
            <p:nvPr/>
          </p:nvSpPr>
          <p:spPr>
            <a:xfrm>
              <a:off x="9987533" y="4395364"/>
              <a:ext cx="294967" cy="321591"/>
            </a:xfrm>
            <a:prstGeom prst="rect">
              <a:avLst/>
            </a:prstGeom>
            <a:noFill/>
            <a:ln>
              <a:solidFill>
                <a:srgbClr val="A26D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小单纯体" panose="02010601030101010101" pitchFamily="2" charset="-122"/>
                <a:ea typeface="小单纯体" panose="02010601030101010101" pitchFamily="2" charset="-122"/>
                <a:cs typeface="+mn-cs"/>
              </a:endParaRPr>
            </a:p>
          </p:txBody>
        </p:sp>
      </p:grpSp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B5E10A56-CAD3-4A72-9B46-5576422FB76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37" t="26498" r="72450" b="67088"/>
          <a:stretch/>
        </p:blipFill>
        <p:spPr>
          <a:xfrm>
            <a:off x="7577731" y="5037174"/>
            <a:ext cx="1616597" cy="120452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796ABCE7-F536-4C84-91E3-82B9B91434F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18" b="59539"/>
          <a:stretch/>
        </p:blipFill>
        <p:spPr>
          <a:xfrm>
            <a:off x="895748" y="1513057"/>
            <a:ext cx="10107269" cy="3488947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48CF09F8-91C9-47B6-9A23-4E1CB477D1DD}"/>
              </a:ext>
            </a:extLst>
          </p:cNvPr>
          <p:cNvSpPr txBox="1"/>
          <p:nvPr/>
        </p:nvSpPr>
        <p:spPr>
          <a:xfrm>
            <a:off x="1566728" y="1767611"/>
            <a:ext cx="106861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660066"/>
                </a:solidFill>
                <a:latin typeface="HP001 5 hàng" panose="020B0603050302020204" pitchFamily="34" charset="0"/>
              </a:rPr>
              <a:t>Thứ năm ngày 27 tháng 1 năm 2022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3280E5DF-475C-40ED-B978-1E97DD86A6BC}"/>
              </a:ext>
            </a:extLst>
          </p:cNvPr>
          <p:cNvSpPr txBox="1"/>
          <p:nvPr/>
        </p:nvSpPr>
        <p:spPr>
          <a:xfrm>
            <a:off x="3820067" y="2543114"/>
            <a:ext cx="29190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660066"/>
                </a:solidFill>
                <a:latin typeface="HP001 5 hàng" panose="020B0603050302020204" pitchFamily="34" charset="0"/>
              </a:rPr>
              <a:t>Tiếng Việt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41118640-3551-4AAC-A606-9D85006C7F73}"/>
              </a:ext>
            </a:extLst>
          </p:cNvPr>
          <p:cNvSpPr txBox="1"/>
          <p:nvPr/>
        </p:nvSpPr>
        <p:spPr>
          <a:xfrm>
            <a:off x="842381" y="3342952"/>
            <a:ext cx="101072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660066"/>
                </a:solidFill>
                <a:latin typeface="HP001 5 hàng" panose="020B0603050302020204" pitchFamily="34" charset="0"/>
              </a:rPr>
              <a:t>Luyện</a:t>
            </a:r>
            <a:r>
              <a:rPr lang="en-US" sz="4000" b="1" dirty="0" smtClean="0">
                <a:solidFill>
                  <a:srgbClr val="660066"/>
                </a:solidFill>
                <a:latin typeface="HP001 5 hàng" panose="020B0603050302020204" pitchFamily="34" charset="0"/>
              </a:rPr>
              <a:t> </a:t>
            </a:r>
            <a:r>
              <a:rPr lang="en-US" sz="4000" b="1" dirty="0" err="1" smtClean="0">
                <a:solidFill>
                  <a:srgbClr val="660066"/>
                </a:solidFill>
                <a:latin typeface="HP001 5 hàng" panose="020B0603050302020204" pitchFamily="34" charset="0"/>
              </a:rPr>
              <a:t>tập</a:t>
            </a:r>
            <a:r>
              <a:rPr lang="en-US" sz="4000" b="1" dirty="0" smtClean="0">
                <a:solidFill>
                  <a:srgbClr val="660066"/>
                </a:solidFill>
                <a:latin typeface="HP001 5 hàng" panose="020B0603050302020204" pitchFamily="34" charset="0"/>
              </a:rPr>
              <a:t>: </a:t>
            </a:r>
            <a:r>
              <a:rPr lang="en-US" sz="4000" b="1" dirty="0" err="1" smtClean="0">
                <a:solidFill>
                  <a:srgbClr val="660066"/>
                </a:solidFill>
                <a:latin typeface="HP001 5 hàng" panose="020B0603050302020204" pitchFamily="34" charset="0"/>
              </a:rPr>
              <a:t>Mở</a:t>
            </a:r>
            <a:r>
              <a:rPr lang="en-US" sz="4000" b="1" dirty="0" smtClean="0">
                <a:solidFill>
                  <a:srgbClr val="660066"/>
                </a:solidFill>
                <a:latin typeface="HP001 5 hàng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660066"/>
                </a:solidFill>
                <a:latin typeface="HP001 5 hàng" panose="020B0603050302020204" pitchFamily="34" charset="0"/>
              </a:rPr>
              <a:t>rộng</a:t>
            </a:r>
            <a:r>
              <a:rPr lang="en-US" sz="4000" b="1" dirty="0">
                <a:solidFill>
                  <a:srgbClr val="660066"/>
                </a:solidFill>
                <a:latin typeface="HP001 5 hàng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660066"/>
                </a:solidFill>
                <a:latin typeface="HP001 5 hàng" panose="020B0603050302020204" pitchFamily="34" charset="0"/>
              </a:rPr>
              <a:t>vốn</a:t>
            </a:r>
            <a:r>
              <a:rPr lang="en-US" sz="4000" b="1" dirty="0">
                <a:solidFill>
                  <a:srgbClr val="660066"/>
                </a:solidFill>
                <a:latin typeface="HP001 5 hàng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660066"/>
                </a:solidFill>
                <a:latin typeface="HP001 5 hàng" panose="020B0603050302020204" pitchFamily="34" charset="0"/>
              </a:rPr>
              <a:t>từ</a:t>
            </a:r>
            <a:r>
              <a:rPr lang="en-US" sz="4000" b="1" dirty="0">
                <a:solidFill>
                  <a:srgbClr val="660066"/>
                </a:solidFill>
                <a:latin typeface="HP001 5 hàng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660066"/>
                </a:solidFill>
                <a:latin typeface="HP001 5 hàng" panose="020B0603050302020204" pitchFamily="34" charset="0"/>
              </a:rPr>
              <a:t>về</a:t>
            </a:r>
            <a:r>
              <a:rPr lang="en-US" sz="4000" b="1" dirty="0">
                <a:solidFill>
                  <a:srgbClr val="660066"/>
                </a:solidFill>
                <a:latin typeface="HP001 5 hàng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660066"/>
                </a:solidFill>
                <a:latin typeface="HP001 5 hàng" panose="020B0603050302020204" pitchFamily="34" charset="0"/>
              </a:rPr>
              <a:t>ngày</a:t>
            </a:r>
            <a:r>
              <a:rPr lang="en-US" sz="4000" b="1" dirty="0">
                <a:solidFill>
                  <a:srgbClr val="660066"/>
                </a:solidFill>
                <a:latin typeface="HP001 5 hàng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660066"/>
                </a:solidFill>
                <a:latin typeface="HP001 5 hàng" panose="020B0603050302020204" pitchFamily="34" charset="0"/>
              </a:rPr>
              <a:t>tết</a:t>
            </a:r>
            <a:r>
              <a:rPr lang="en-US" sz="4000" b="1" dirty="0">
                <a:solidFill>
                  <a:srgbClr val="660066"/>
                </a:solidFill>
                <a:latin typeface="HP001 5 hàng" panose="020B0603050302020204" pitchFamily="34" charset="0"/>
              </a:rPr>
              <a:t>;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E30D73C0-08F1-497A-8DBF-E513EA51B460}"/>
              </a:ext>
            </a:extLst>
          </p:cNvPr>
          <p:cNvSpPr txBox="1"/>
          <p:nvPr/>
        </p:nvSpPr>
        <p:spPr>
          <a:xfrm>
            <a:off x="2313938" y="4122378"/>
            <a:ext cx="65478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660066"/>
                </a:solidFill>
                <a:latin typeface="HP001 5 hàng" panose="020B0603050302020204" pitchFamily="34" charset="0"/>
              </a:rPr>
              <a:t>Dấu</a:t>
            </a:r>
            <a:r>
              <a:rPr lang="en-US" sz="4000" b="1" dirty="0" smtClean="0">
                <a:solidFill>
                  <a:srgbClr val="660066"/>
                </a:solidFill>
                <a:latin typeface="HP001 5 hàng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660066"/>
                </a:solidFill>
                <a:latin typeface="HP001 5 hàng" panose="020B0603050302020204" pitchFamily="34" charset="0"/>
              </a:rPr>
              <a:t>chấm</a:t>
            </a:r>
            <a:r>
              <a:rPr lang="en-US" sz="4000" b="1" dirty="0">
                <a:solidFill>
                  <a:srgbClr val="660066"/>
                </a:solidFill>
                <a:latin typeface="HP001 5 hàng" panose="020B0603050302020204" pitchFamily="34" charset="0"/>
              </a:rPr>
              <a:t>, </a:t>
            </a:r>
            <a:r>
              <a:rPr lang="en-US" sz="4000" b="1" dirty="0" err="1">
                <a:solidFill>
                  <a:srgbClr val="660066"/>
                </a:solidFill>
                <a:latin typeface="HP001 5 hàng" panose="020B0603050302020204" pitchFamily="34" charset="0"/>
              </a:rPr>
              <a:t>dấu</a:t>
            </a:r>
            <a:r>
              <a:rPr lang="en-US" sz="4000" b="1" dirty="0">
                <a:solidFill>
                  <a:srgbClr val="660066"/>
                </a:solidFill>
                <a:latin typeface="HP001 5 hàng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660066"/>
                </a:solidFill>
                <a:latin typeface="HP001 5 hàng" panose="020B0603050302020204" pitchFamily="34" charset="0"/>
              </a:rPr>
              <a:t>chấm</a:t>
            </a:r>
            <a:r>
              <a:rPr lang="en-US" sz="4000" b="1" dirty="0">
                <a:solidFill>
                  <a:srgbClr val="660066"/>
                </a:solidFill>
                <a:latin typeface="HP001 5 hàng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660066"/>
                </a:solidFill>
                <a:latin typeface="HP001 5 hàng" panose="020B0603050302020204" pitchFamily="34" charset="0"/>
              </a:rPr>
              <a:t>hỏi</a:t>
            </a:r>
            <a:endParaRPr lang="en-US" sz="4000" b="1" dirty="0">
              <a:solidFill>
                <a:srgbClr val="660066"/>
              </a:solidFill>
              <a:latin typeface="HP001 5 hàng" panose="020B0603050302020204" pitchFamily="34" charset="0"/>
            </a:endParaRPr>
          </a:p>
        </p:txBody>
      </p:sp>
      <p:grpSp>
        <p:nvGrpSpPr>
          <p:cNvPr id="30" name="组合 24">
            <a:extLst>
              <a:ext uri="{FF2B5EF4-FFF2-40B4-BE49-F238E27FC236}">
                <a16:creationId xmlns:a16="http://schemas.microsoft.com/office/drawing/2014/main" xmlns="" id="{A38AE582-7532-4501-9F0C-8D8B24622611}"/>
              </a:ext>
            </a:extLst>
          </p:cNvPr>
          <p:cNvGrpSpPr/>
          <p:nvPr/>
        </p:nvGrpSpPr>
        <p:grpSpPr>
          <a:xfrm>
            <a:off x="-719439" y="-394979"/>
            <a:ext cx="2644727" cy="4631866"/>
            <a:chOff x="1794768" y="1421343"/>
            <a:chExt cx="2024065" cy="3544864"/>
          </a:xfrm>
        </p:grpSpPr>
        <p:pic>
          <p:nvPicPr>
            <p:cNvPr id="31" name="图片 22">
              <a:extLst>
                <a:ext uri="{FF2B5EF4-FFF2-40B4-BE49-F238E27FC236}">
                  <a16:creationId xmlns:a16="http://schemas.microsoft.com/office/drawing/2014/main" xmlns="" id="{79B5B840-EC59-47FA-8A3D-7182E24C57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995" t="36034" r="2829" b="41425"/>
            <a:stretch/>
          </p:blipFill>
          <p:spPr>
            <a:xfrm>
              <a:off x="1794768" y="2842025"/>
              <a:ext cx="1204652" cy="2124182"/>
            </a:xfrm>
            <a:prstGeom prst="rect">
              <a:avLst/>
            </a:prstGeom>
          </p:spPr>
        </p:pic>
        <p:pic>
          <p:nvPicPr>
            <p:cNvPr id="32" name="图片 23">
              <a:extLst>
                <a:ext uri="{FF2B5EF4-FFF2-40B4-BE49-F238E27FC236}">
                  <a16:creationId xmlns:a16="http://schemas.microsoft.com/office/drawing/2014/main" xmlns="" id="{5CBE949E-7D3B-4FCF-8702-AB777A69D9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995" t="36034" r="2829" b="41425"/>
            <a:stretch/>
          </p:blipFill>
          <p:spPr>
            <a:xfrm>
              <a:off x="2550691" y="2739370"/>
              <a:ext cx="989583" cy="1744947"/>
            </a:xfrm>
            <a:prstGeom prst="rect">
              <a:avLst/>
            </a:prstGeom>
          </p:spPr>
        </p:pic>
        <p:pic>
          <p:nvPicPr>
            <p:cNvPr id="33" name="图片 21">
              <a:extLst>
                <a:ext uri="{FF2B5EF4-FFF2-40B4-BE49-F238E27FC236}">
                  <a16:creationId xmlns:a16="http://schemas.microsoft.com/office/drawing/2014/main" xmlns="" id="{31FEFD1E-6209-4CB3-A236-BC53B9E761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995" t="36034" r="2829" b="41425"/>
            <a:stretch/>
          </p:blipFill>
          <p:spPr>
            <a:xfrm>
              <a:off x="2130119" y="1782289"/>
              <a:ext cx="1204652" cy="2124182"/>
            </a:xfrm>
            <a:prstGeom prst="rect">
              <a:avLst/>
            </a:prstGeom>
          </p:spPr>
        </p:pic>
        <p:pic>
          <p:nvPicPr>
            <p:cNvPr id="34" name="图片 19">
              <a:extLst>
                <a:ext uri="{FF2B5EF4-FFF2-40B4-BE49-F238E27FC236}">
                  <a16:creationId xmlns:a16="http://schemas.microsoft.com/office/drawing/2014/main" xmlns="" id="{63F69460-5F38-42CD-A749-4D6D9366FB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37" t="26498" r="72450" b="67088"/>
            <a:stretch/>
          </p:blipFill>
          <p:spPr>
            <a:xfrm>
              <a:off x="2202236" y="1421343"/>
              <a:ext cx="1616597" cy="1204528"/>
            </a:xfrm>
            <a:prstGeom prst="rect">
              <a:avLst/>
            </a:prstGeom>
          </p:spPr>
        </p:pic>
      </p:grpSp>
      <p:sp>
        <p:nvSpPr>
          <p:cNvPr id="22" name="Rectangle 21"/>
          <p:cNvSpPr/>
          <p:nvPr/>
        </p:nvSpPr>
        <p:spPr>
          <a:xfrm>
            <a:off x="4906851" y="6632620"/>
            <a:ext cx="1970467" cy="22538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546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7EBF774A-0A59-461A-9EBC-7B716A9C25E7}"/>
              </a:ext>
            </a:extLst>
          </p:cNvPr>
          <p:cNvGrpSpPr/>
          <p:nvPr/>
        </p:nvGrpSpPr>
        <p:grpSpPr>
          <a:xfrm>
            <a:off x="2428798" y="1135334"/>
            <a:ext cx="5874569" cy="4424362"/>
            <a:chOff x="1417547" y="1264224"/>
            <a:chExt cx="4405927" cy="331827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D0E1DD19-FB41-4A45-9C03-06AD112F71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9A6D312B-B1F8-48AB-A594-9103F69B891E}"/>
                </a:ext>
              </a:extLst>
            </p:cNvPr>
            <p:cNvSpPr txBox="1"/>
            <p:nvPr/>
          </p:nvSpPr>
          <p:spPr>
            <a:xfrm>
              <a:off x="2150425" y="2923360"/>
              <a:ext cx="3409987" cy="8007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17479D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Khởi</a:t>
              </a: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17479D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4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17479D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động</a:t>
              </a:r>
              <a:endPara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8C9B9DB9-E932-4719-BB9B-D5EF917A05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9634" y="3760231"/>
            <a:ext cx="2647507" cy="2647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7927E2E-E2FD-4379-A8B3-428CCE49499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102" y="101115"/>
            <a:ext cx="1865304" cy="160788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297414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Bánh Chưng Xanh  Thảo Vân Bé Gạo 3 Tuổi  Nhạc Thiếu Nhi Vui Nhộn_v720P">
            <a:hlinkClick r:id="" action="ppaction://media"/>
            <a:extLst>
              <a:ext uri="{FF2B5EF4-FFF2-40B4-BE49-F238E27FC236}">
                <a16:creationId xmlns:a16="http://schemas.microsoft.com/office/drawing/2014/main" xmlns="" id="{9F7673CE-4FF6-44D7-A774-441AEAF3579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2521" y="142043"/>
            <a:ext cx="11812232" cy="6644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150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6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3" name="图片 3092" descr="PPT素材-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9388" y="4614308"/>
            <a:ext cx="2750385" cy="262006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2968436" y="-156540"/>
            <a:ext cx="8004364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YÊU</a:t>
            </a:r>
            <a:r>
              <a:rPr lang="en-US" altLang="zh-CN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 </a:t>
            </a:r>
            <a:r>
              <a:rPr lang="en-US" altLang="zh-CN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CẦU</a:t>
            </a:r>
            <a:r>
              <a:rPr lang="vi-VN" altLang="zh-CN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 </a:t>
            </a:r>
            <a:r>
              <a:rPr lang="en-US" altLang="zh-CN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CẦN</a:t>
            </a:r>
            <a:r>
              <a:rPr lang="en-US" altLang="zh-CN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 </a:t>
            </a:r>
            <a:r>
              <a:rPr lang="en-US" altLang="zh-CN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ĐẠT</a:t>
            </a:r>
            <a:endParaRPr lang="zh-CN" altLang="en-US" sz="6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Gretoon" panose="02040603050506020204" pitchFamily="18" charset="0"/>
              <a:ea typeface="方正粗圆_GBK" pitchFamily="65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927648" y="3417605"/>
            <a:ext cx="35939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700" dirty="0">
                <a:solidFill>
                  <a:schemeClr val="bg1"/>
                </a:solidFill>
              </a:rPr>
              <a:t>3</a:t>
            </a:r>
            <a:endParaRPr lang="zh-CN" altLang="en-US" sz="27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867796" y="4430367"/>
            <a:ext cx="35939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700" dirty="0">
                <a:solidFill>
                  <a:schemeClr val="bg1"/>
                </a:solidFill>
              </a:rPr>
              <a:t>4</a:t>
            </a:r>
            <a:endParaRPr lang="zh-CN" altLang="en-US" sz="2700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A278867-1D9C-44B4-87BF-1BC343019061}"/>
              </a:ext>
            </a:extLst>
          </p:cNvPr>
          <p:cNvSpPr txBox="1"/>
          <p:nvPr/>
        </p:nvSpPr>
        <p:spPr>
          <a:xfrm>
            <a:off x="1593273" y="1932582"/>
            <a:ext cx="9601199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-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Phát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triển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vốn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từ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ngữ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về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vi-VN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ngày Tết.</a:t>
            </a:r>
          </a:p>
          <a:p>
            <a:pPr marL="285750" indent="-285750" algn="just">
              <a:buFontTx/>
              <a:buChar char="-"/>
            </a:pP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liên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tới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bánh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chưng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vi-VN" sz="4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vi-VN" sz="44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-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-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đáp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Tết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4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106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950C902B-43A1-4FFF-8147-8E8C5CEBAFB1}"/>
              </a:ext>
            </a:extLst>
          </p:cNvPr>
          <p:cNvSpPr txBox="1"/>
          <p:nvPr/>
        </p:nvSpPr>
        <p:spPr>
          <a:xfrm>
            <a:off x="1976773" y="35512"/>
            <a:ext cx="8238455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Quan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F6C1445E-70E7-0E44-9BD8-35D8298A83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8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955" t="4288"/>
          <a:stretch/>
        </p:blipFill>
        <p:spPr>
          <a:xfrm>
            <a:off x="2423605" y="640721"/>
            <a:ext cx="6687843" cy="321791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9F3FC9CB-4E87-B846-88A1-228EF63BDFAE}"/>
              </a:ext>
            </a:extLst>
          </p:cNvPr>
          <p:cNvSpPr txBox="1"/>
          <p:nvPr/>
        </p:nvSpPr>
        <p:spPr>
          <a:xfrm>
            <a:off x="1976773" y="4012707"/>
            <a:ext cx="7868564" cy="669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Tìm từ ngữ chỉ sự vật.</a:t>
            </a:r>
            <a:endParaRPr lang="x-none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1FB3AE35-BFD6-1949-9FAF-A45E545D65A3}"/>
              </a:ext>
            </a:extLst>
          </p:cNvPr>
          <p:cNvSpPr txBox="1"/>
          <p:nvPr/>
        </p:nvSpPr>
        <p:spPr>
          <a:xfrm>
            <a:off x="1976771" y="4788069"/>
            <a:ext cx="7868564" cy="669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Tìm từ ngữ chỉ hoạt động.</a:t>
            </a:r>
            <a:endParaRPr lang="x-none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6952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4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950C902B-43A1-4FFF-8147-8E8C5CEBAFB1}"/>
              </a:ext>
            </a:extLst>
          </p:cNvPr>
          <p:cNvSpPr txBox="1"/>
          <p:nvPr/>
        </p:nvSpPr>
        <p:spPr>
          <a:xfrm>
            <a:off x="1976773" y="35512"/>
            <a:ext cx="8238455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1. Quan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sát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tranh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thực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hiện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yêu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cầu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: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F6C1445E-70E7-0E44-9BD8-35D8298A83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8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955" t="4288"/>
          <a:stretch/>
        </p:blipFill>
        <p:spPr>
          <a:xfrm>
            <a:off x="2423605" y="640721"/>
            <a:ext cx="6687843" cy="321791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9F3FC9CB-4E87-B846-88A1-228EF63BDFAE}"/>
              </a:ext>
            </a:extLst>
          </p:cNvPr>
          <p:cNvSpPr txBox="1"/>
          <p:nvPr/>
        </p:nvSpPr>
        <p:spPr>
          <a:xfrm>
            <a:off x="1976773" y="4012707"/>
            <a:ext cx="7868564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a. Tìm từ ngữ chỉ sự vật:</a:t>
            </a:r>
            <a:endParaRPr kumimoji="0" lang="x-none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M: lá dong</a:t>
            </a:r>
            <a:endParaRPr kumimoji="0" lang="x-none" sz="2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4C7829C1-5A8C-3C40-B84E-E3EDABBA614A}"/>
              </a:ext>
            </a:extLst>
          </p:cNvPr>
          <p:cNvSpPr/>
          <p:nvPr/>
        </p:nvSpPr>
        <p:spPr>
          <a:xfrm>
            <a:off x="3678007" y="4671480"/>
            <a:ext cx="990977" cy="6612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, mẹt,</a:t>
            </a:r>
            <a:endParaRPr kumimoji="0" lang="x-none" sz="2800" b="0" i="0" u="none" strike="noStrike" kern="0" cap="none" spc="0" normalizeH="0" baseline="0" noProof="0" dirty="0">
              <a:ln>
                <a:noFill/>
              </a:ln>
              <a:solidFill>
                <a:srgbClr val="213054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CDBE3FFA-0E9A-0247-A55C-FEA7A2026515}"/>
              </a:ext>
            </a:extLst>
          </p:cNvPr>
          <p:cNvSpPr/>
          <p:nvPr/>
        </p:nvSpPr>
        <p:spPr>
          <a:xfrm>
            <a:off x="4642341" y="4678611"/>
            <a:ext cx="732893" cy="6612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nồi,</a:t>
            </a:r>
            <a:endParaRPr kumimoji="0" lang="x-none" sz="2800" b="0" i="0" u="none" strike="noStrike" kern="0" cap="none" spc="0" normalizeH="0" baseline="0" noProof="0" dirty="0">
              <a:ln>
                <a:noFill/>
              </a:ln>
              <a:solidFill>
                <a:srgbClr val="213054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4D38AD6A-D026-1142-AFDA-338E5EF43B5D}"/>
              </a:ext>
            </a:extLst>
          </p:cNvPr>
          <p:cNvSpPr/>
          <p:nvPr/>
        </p:nvSpPr>
        <p:spPr>
          <a:xfrm>
            <a:off x="5355774" y="4688619"/>
            <a:ext cx="792205" cy="6612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bếp,</a:t>
            </a:r>
            <a:endParaRPr kumimoji="0" lang="x-none" sz="2800" b="0" i="0" u="none" strike="noStrike" kern="0" cap="none" spc="0" normalizeH="0" baseline="0" noProof="0" dirty="0">
              <a:ln>
                <a:noFill/>
              </a:ln>
              <a:solidFill>
                <a:srgbClr val="213054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4EDBEBCC-E02A-5B44-9B4E-7F2569459188}"/>
              </a:ext>
            </a:extLst>
          </p:cNvPr>
          <p:cNvSpPr/>
          <p:nvPr/>
        </p:nvSpPr>
        <p:spPr>
          <a:xfrm>
            <a:off x="6090455" y="4671481"/>
            <a:ext cx="792205" cy="6612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ghế,</a:t>
            </a:r>
            <a:endParaRPr kumimoji="0" lang="x-none" sz="2800" b="0" i="0" u="none" strike="noStrike" kern="0" cap="none" spc="0" normalizeH="0" baseline="0" noProof="0" dirty="0">
              <a:ln>
                <a:noFill/>
              </a:ln>
              <a:solidFill>
                <a:srgbClr val="213054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8FD8A442-921C-D446-9717-D1BAFED36C8A}"/>
              </a:ext>
            </a:extLst>
          </p:cNvPr>
          <p:cNvSpPr/>
          <p:nvPr/>
        </p:nvSpPr>
        <p:spPr>
          <a:xfrm>
            <a:off x="6826049" y="4678611"/>
            <a:ext cx="712054" cy="6612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củi,</a:t>
            </a:r>
            <a:endParaRPr kumimoji="0" lang="x-none" sz="2800" b="0" i="0" u="none" strike="noStrike" kern="0" cap="none" spc="0" normalizeH="0" baseline="0" noProof="0" dirty="0">
              <a:ln>
                <a:noFill/>
              </a:ln>
              <a:solidFill>
                <a:srgbClr val="213054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CEB06EAC-93A8-7548-B126-78D0BDF2909A}"/>
              </a:ext>
            </a:extLst>
          </p:cNvPr>
          <p:cNvSpPr/>
          <p:nvPr/>
        </p:nvSpPr>
        <p:spPr>
          <a:xfrm>
            <a:off x="7371794" y="4671481"/>
            <a:ext cx="726481" cy="6612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lửa,</a:t>
            </a:r>
            <a:endParaRPr kumimoji="0" lang="x-none" sz="2800" b="0" i="0" u="none" strike="noStrike" kern="0" cap="none" spc="0" normalizeH="0" baseline="0" noProof="0" dirty="0">
              <a:ln>
                <a:noFill/>
              </a:ln>
              <a:solidFill>
                <a:srgbClr val="213054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1847800D-81FB-BD4D-B48F-27BB15F16951}"/>
              </a:ext>
            </a:extLst>
          </p:cNvPr>
          <p:cNvSpPr/>
          <p:nvPr/>
        </p:nvSpPr>
        <p:spPr>
          <a:xfrm>
            <a:off x="8042595" y="4688620"/>
            <a:ext cx="792205" cy="6612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gạo,</a:t>
            </a:r>
            <a:endParaRPr kumimoji="0" lang="x-none" sz="2800" b="0" i="0" u="none" strike="noStrike" kern="0" cap="none" spc="0" normalizeH="0" baseline="0" noProof="0" dirty="0">
              <a:ln>
                <a:noFill/>
              </a:ln>
              <a:solidFill>
                <a:srgbClr val="213054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xmlns="" id="{BFC3B3BB-9D84-2E4E-8F4E-976B2662B671}"/>
              </a:ext>
            </a:extLst>
          </p:cNvPr>
          <p:cNvSpPr/>
          <p:nvPr/>
        </p:nvSpPr>
        <p:spPr>
          <a:xfrm>
            <a:off x="8819173" y="4688621"/>
            <a:ext cx="950901" cy="6612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chậu,</a:t>
            </a:r>
            <a:endParaRPr kumimoji="0" lang="x-none" sz="2800" b="0" i="0" u="none" strike="noStrike" kern="0" cap="none" spc="0" normalizeH="0" baseline="0" noProof="0" dirty="0">
              <a:ln>
                <a:noFill/>
              </a:ln>
              <a:solidFill>
                <a:srgbClr val="213054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xmlns="" id="{FF510C8A-C657-2042-80E9-8F5EEFA072E3}"/>
              </a:ext>
            </a:extLst>
          </p:cNvPr>
          <p:cNvSpPr/>
          <p:nvPr/>
        </p:nvSpPr>
        <p:spPr>
          <a:xfrm>
            <a:off x="9710987" y="4671481"/>
            <a:ext cx="1116011" cy="6612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người,</a:t>
            </a:r>
            <a:endParaRPr kumimoji="0" lang="x-none" sz="2800" b="0" i="0" u="none" strike="noStrike" kern="0" cap="none" spc="0" normalizeH="0" baseline="0" noProof="0" dirty="0">
              <a:ln>
                <a:noFill/>
              </a:ln>
              <a:solidFill>
                <a:srgbClr val="213054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xmlns="" id="{260D4033-8CBA-824C-A497-210F3AFB7BC9}"/>
              </a:ext>
            </a:extLst>
          </p:cNvPr>
          <p:cNvSpPr/>
          <p:nvPr/>
        </p:nvSpPr>
        <p:spPr>
          <a:xfrm>
            <a:off x="10809671" y="4671481"/>
            <a:ext cx="1061509" cy="6612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đũa…</a:t>
            </a:r>
            <a:endParaRPr kumimoji="0" lang="x-none" sz="2800" b="0" i="0" u="none" strike="noStrike" kern="0" cap="none" spc="0" normalizeH="0" baseline="0" noProof="0" dirty="0">
              <a:ln>
                <a:noFill/>
              </a:ln>
              <a:solidFill>
                <a:srgbClr val="213054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1FB3AE35-BFD6-1949-9FAF-A45E545D65A3}"/>
              </a:ext>
            </a:extLst>
          </p:cNvPr>
          <p:cNvSpPr txBox="1"/>
          <p:nvPr/>
        </p:nvSpPr>
        <p:spPr>
          <a:xfrm>
            <a:off x="1976773" y="5083335"/>
            <a:ext cx="7868564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b. Tìm từ ngữ chỉ hoạt động:</a:t>
            </a:r>
            <a:endParaRPr kumimoji="0" lang="x-none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M: lau lá dong</a:t>
            </a:r>
            <a:endParaRPr kumimoji="0" lang="x-none" sz="2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xmlns="" id="{2F11A129-469E-EE49-B924-39A9D478ABC6}"/>
              </a:ext>
            </a:extLst>
          </p:cNvPr>
          <p:cNvSpPr/>
          <p:nvPr/>
        </p:nvSpPr>
        <p:spPr>
          <a:xfrm>
            <a:off x="4210601" y="5689780"/>
            <a:ext cx="1699504" cy="6612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, gói bánh,</a:t>
            </a:r>
            <a:endParaRPr kumimoji="0" lang="x-none" sz="2800" b="0" i="0" u="none" strike="noStrike" kern="0" cap="none" spc="0" normalizeH="0" baseline="0" noProof="0" dirty="0">
              <a:ln>
                <a:noFill/>
              </a:ln>
              <a:solidFill>
                <a:srgbClr val="213054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xmlns="" id="{9A154AE7-98E1-424F-9836-47CFDB060AC6}"/>
              </a:ext>
            </a:extLst>
          </p:cNvPr>
          <p:cNvSpPr/>
          <p:nvPr/>
        </p:nvSpPr>
        <p:spPr>
          <a:xfrm>
            <a:off x="5993461" y="5687422"/>
            <a:ext cx="1768433" cy="6612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luộc bánh, </a:t>
            </a:r>
            <a:endParaRPr kumimoji="0" lang="x-none" sz="2800" b="0" i="0" u="none" strike="noStrike" kern="0" cap="none" spc="0" normalizeH="0" baseline="0" noProof="0" dirty="0">
              <a:ln>
                <a:noFill/>
              </a:ln>
              <a:solidFill>
                <a:srgbClr val="213054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xmlns="" id="{C0D51C8D-D639-D24A-B3D3-33863C25E36F}"/>
              </a:ext>
            </a:extLst>
          </p:cNvPr>
          <p:cNvSpPr/>
          <p:nvPr/>
        </p:nvSpPr>
        <p:spPr>
          <a:xfrm>
            <a:off x="7620640" y="5685064"/>
            <a:ext cx="1420582" cy="6612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đun bếp,</a:t>
            </a:r>
            <a:endParaRPr kumimoji="0" lang="x-none" sz="2800" b="0" i="0" u="none" strike="noStrike" kern="0" cap="none" spc="0" normalizeH="0" baseline="0" noProof="0" dirty="0">
              <a:ln>
                <a:noFill/>
              </a:ln>
              <a:solidFill>
                <a:srgbClr val="213054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xmlns="" id="{69D19DD2-6F90-D442-8056-17B478CDF424}"/>
              </a:ext>
            </a:extLst>
          </p:cNvPr>
          <p:cNvSpPr/>
          <p:nvPr/>
        </p:nvSpPr>
        <p:spPr>
          <a:xfrm>
            <a:off x="9111448" y="5695952"/>
            <a:ext cx="1888659" cy="6612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vớt bánh,…</a:t>
            </a:r>
            <a:endParaRPr kumimoji="0" lang="x-none" sz="2800" b="0" i="0" u="none" strike="noStrike" kern="0" cap="none" spc="0" normalizeH="0" baseline="0" noProof="0" dirty="0">
              <a:ln>
                <a:noFill/>
              </a:ln>
              <a:solidFill>
                <a:srgbClr val="213054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56478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950C902B-43A1-4FFF-8147-8E8C5CEBAFB1}"/>
              </a:ext>
            </a:extLst>
          </p:cNvPr>
          <p:cNvSpPr txBox="1"/>
          <p:nvPr/>
        </p:nvSpPr>
        <p:spPr>
          <a:xfrm>
            <a:off x="683582" y="-14364"/>
            <a:ext cx="11390050" cy="741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c. Sắp xếp các hoạt động theo trình tự của việc làm bánh chưng.</a:t>
            </a:r>
            <a:endParaRPr kumimoji="0" lang="x-none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AA143B5D-E056-4945-9B2D-1082B71F9B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82131" y="1094718"/>
            <a:ext cx="2478424" cy="182418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7186A156-FB11-5F48-8DEA-1646841EFBD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42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8343" b="1221"/>
          <a:stretch/>
        </p:blipFill>
        <p:spPr>
          <a:xfrm>
            <a:off x="5062554" y="1079197"/>
            <a:ext cx="2388900" cy="2076723"/>
          </a:xfrm>
          <a:prstGeom prst="roundRect">
            <a:avLst>
              <a:gd name="adj" fmla="val 19583"/>
            </a:avLst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7CADDE6F-2624-A040-AEA2-D58E129635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42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14347" y="1224340"/>
            <a:ext cx="2712059" cy="1824181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4E991CAA-DC67-A04B-84EB-E430FF9B7566}"/>
              </a:ext>
            </a:extLst>
          </p:cNvPr>
          <p:cNvGrpSpPr/>
          <p:nvPr/>
        </p:nvGrpSpPr>
        <p:grpSpPr>
          <a:xfrm>
            <a:off x="3823923" y="3634933"/>
            <a:ext cx="2722485" cy="1534841"/>
            <a:chOff x="800100" y="1098550"/>
            <a:chExt cx="5257800" cy="2946400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xmlns="" id="{4BCAB6BF-CA92-F144-ADDB-10ADA4D7138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34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00100" y="1098550"/>
              <a:ext cx="5257800" cy="2946400"/>
            </a:xfrm>
            <a:prstGeom prst="rect">
              <a:avLst/>
            </a:prstGeom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xmlns="" id="{85C51E72-F0CB-E346-9B6D-EF4A45952A40}"/>
                </a:ext>
              </a:extLst>
            </p:cNvPr>
            <p:cNvSpPr/>
            <p:nvPr/>
          </p:nvSpPr>
          <p:spPr>
            <a:xfrm>
              <a:off x="2968471" y="1098550"/>
              <a:ext cx="3089429" cy="68406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x-none" sz="2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1FBB4245-D4D2-A44B-89DE-27FEC4BAD26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46408" y="3482728"/>
            <a:ext cx="2109043" cy="1653033"/>
          </a:xfrm>
          <a:prstGeom prst="rect">
            <a:avLst/>
          </a:prstGeom>
        </p:spPr>
      </p:pic>
      <p:sp>
        <p:nvSpPr>
          <p:cNvPr id="37" name="Rectangle: Rounded Corners 5">
            <a:extLst>
              <a:ext uri="{FF2B5EF4-FFF2-40B4-BE49-F238E27FC236}">
                <a16:creationId xmlns:a16="http://schemas.microsoft.com/office/drawing/2014/main" xmlns="" id="{2D0BB735-1A20-E147-94DE-A7ED55422422}"/>
              </a:ext>
            </a:extLst>
          </p:cNvPr>
          <p:cNvSpPr/>
          <p:nvPr/>
        </p:nvSpPr>
        <p:spPr>
          <a:xfrm>
            <a:off x="2199862" y="3049527"/>
            <a:ext cx="1803474" cy="412144"/>
          </a:xfrm>
          <a:prstGeom prst="roundRect">
            <a:avLst/>
          </a:prstGeom>
          <a:solidFill>
            <a:srgbClr val="FFFFFF"/>
          </a:solidFill>
          <a:ln w="28575" cap="flat" cmpd="sng" algn="ctr">
            <a:solidFill>
              <a:schemeClr val="accent4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Gói bánh</a:t>
            </a:r>
          </a:p>
        </p:txBody>
      </p:sp>
      <p:sp>
        <p:nvSpPr>
          <p:cNvPr id="39" name="Rectangle: Rounded Corners 5">
            <a:extLst>
              <a:ext uri="{FF2B5EF4-FFF2-40B4-BE49-F238E27FC236}">
                <a16:creationId xmlns:a16="http://schemas.microsoft.com/office/drawing/2014/main" xmlns="" id="{5C530CB9-A3D9-8045-B4DE-E9DC8248BD18}"/>
              </a:ext>
            </a:extLst>
          </p:cNvPr>
          <p:cNvSpPr/>
          <p:nvPr/>
        </p:nvSpPr>
        <p:spPr>
          <a:xfrm>
            <a:off x="5318024" y="3087231"/>
            <a:ext cx="1599704" cy="412144"/>
          </a:xfrm>
          <a:prstGeom prst="roundRect">
            <a:avLst/>
          </a:prstGeom>
          <a:solidFill>
            <a:srgbClr val="FFFFFF"/>
          </a:solidFill>
          <a:ln w="28575" cap="flat" cmpd="sng" algn="ctr">
            <a:solidFill>
              <a:schemeClr val="accent4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Vớt bánh</a:t>
            </a:r>
          </a:p>
        </p:txBody>
      </p:sp>
      <p:sp>
        <p:nvSpPr>
          <p:cNvPr id="40" name="Rectangle: Rounded Corners 5">
            <a:extLst>
              <a:ext uri="{FF2B5EF4-FFF2-40B4-BE49-F238E27FC236}">
                <a16:creationId xmlns:a16="http://schemas.microsoft.com/office/drawing/2014/main" xmlns="" id="{71E9200C-1450-4B4E-AF66-F4CB39C6E54E}"/>
              </a:ext>
            </a:extLst>
          </p:cNvPr>
          <p:cNvSpPr/>
          <p:nvPr/>
        </p:nvSpPr>
        <p:spPr>
          <a:xfrm>
            <a:off x="8132483" y="3094991"/>
            <a:ext cx="2093923" cy="412144"/>
          </a:xfrm>
          <a:prstGeom prst="roundRect">
            <a:avLst/>
          </a:prstGeom>
          <a:solidFill>
            <a:srgbClr val="FFFFFF"/>
          </a:solidFill>
          <a:ln w="28575" cap="flat" cmpd="sng" algn="ctr">
            <a:solidFill>
              <a:schemeClr val="accent4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Rửa lá dong</a:t>
            </a:r>
          </a:p>
        </p:txBody>
      </p:sp>
      <p:sp>
        <p:nvSpPr>
          <p:cNvPr id="41" name="Rectangle: Rounded Corners 5">
            <a:extLst>
              <a:ext uri="{FF2B5EF4-FFF2-40B4-BE49-F238E27FC236}">
                <a16:creationId xmlns:a16="http://schemas.microsoft.com/office/drawing/2014/main" xmlns="" id="{F97D9089-3136-8046-A5D3-5CE85ACAE2EA}"/>
              </a:ext>
            </a:extLst>
          </p:cNvPr>
          <p:cNvSpPr/>
          <p:nvPr/>
        </p:nvSpPr>
        <p:spPr>
          <a:xfrm>
            <a:off x="4417982" y="5138188"/>
            <a:ext cx="1973940" cy="412144"/>
          </a:xfrm>
          <a:prstGeom prst="roundRect">
            <a:avLst/>
          </a:prstGeom>
          <a:solidFill>
            <a:srgbClr val="FFFFFF"/>
          </a:solidFill>
          <a:ln w="28575" cap="flat" cmpd="sng" algn="ctr">
            <a:solidFill>
              <a:schemeClr val="accent4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Lau lá dong</a:t>
            </a:r>
          </a:p>
        </p:txBody>
      </p:sp>
      <p:sp>
        <p:nvSpPr>
          <p:cNvPr id="42" name="Rectangle: Rounded Corners 5">
            <a:extLst>
              <a:ext uri="{FF2B5EF4-FFF2-40B4-BE49-F238E27FC236}">
                <a16:creationId xmlns:a16="http://schemas.microsoft.com/office/drawing/2014/main" xmlns="" id="{C38F210C-7B38-7D4A-B085-242C9094DD01}"/>
              </a:ext>
            </a:extLst>
          </p:cNvPr>
          <p:cNvSpPr/>
          <p:nvPr/>
        </p:nvSpPr>
        <p:spPr>
          <a:xfrm>
            <a:off x="7127552" y="5140380"/>
            <a:ext cx="2141341" cy="412144"/>
          </a:xfrm>
          <a:prstGeom prst="roundRect">
            <a:avLst/>
          </a:prstGeom>
          <a:solidFill>
            <a:srgbClr val="FFFFFF"/>
          </a:solidFill>
          <a:ln w="28575" cap="flat" cmpd="sng" algn="ctr">
            <a:solidFill>
              <a:schemeClr val="accent4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Luộc bánh</a:t>
            </a:r>
          </a:p>
        </p:txBody>
      </p:sp>
    </p:spTree>
    <p:extLst>
      <p:ext uri="{BB962C8B-B14F-4D97-AF65-F5344CB8AC3E}">
        <p14:creationId xmlns:p14="http://schemas.microsoft.com/office/powerpoint/2010/main" val="1072779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0 L -0.67382 0.40255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698" y="20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33333E-6 L -0.16185 0.10671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99" y="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48148E-6 L 0.18737 0.4081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62" y="20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7037E-7 L -0.03529 0.09537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1" y="4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2.59259E-6 L 0.32292 0.39236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46" y="1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7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23C0946B-8596-41AE-826C-CB1D0F7A13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54" b="76709"/>
          <a:stretch/>
        </p:blipFill>
        <p:spPr>
          <a:xfrm>
            <a:off x="6484912" y="-1276"/>
            <a:ext cx="5707087" cy="343027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7D39A166-ECA0-478D-BA06-395C2FA9FF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" t="62109" r="28789" b="-55"/>
          <a:stretch/>
        </p:blipFill>
        <p:spPr>
          <a:xfrm>
            <a:off x="1" y="1388297"/>
            <a:ext cx="6409678" cy="546970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1AF36C5B-544C-4465-BF68-E96543FA8EE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5" t="61875" r="1276" b="171"/>
          <a:stretch/>
        </p:blipFill>
        <p:spPr>
          <a:xfrm>
            <a:off x="7240153" y="1880886"/>
            <a:ext cx="4951846" cy="5016911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3DA95A3-DE1C-4F5B-AB72-03CDB6FF8C9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821" b="72996"/>
          <a:stretch/>
        </p:blipFill>
        <p:spPr>
          <a:xfrm>
            <a:off x="1" y="0"/>
            <a:ext cx="5689678" cy="3761772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xmlns="" id="{A6F3A6A9-6BC8-49DE-9AB9-0A21BB312A72}"/>
              </a:ext>
            </a:extLst>
          </p:cNvPr>
          <p:cNvGrpSpPr/>
          <p:nvPr/>
        </p:nvGrpSpPr>
        <p:grpSpPr>
          <a:xfrm>
            <a:off x="219919" y="324091"/>
            <a:ext cx="11727754" cy="6195495"/>
            <a:chOff x="2428568" y="2128383"/>
            <a:chExt cx="7816645" cy="2512443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xmlns="" id="{44380FF9-E548-4329-91DC-6B6FE9101044}"/>
                </a:ext>
              </a:extLst>
            </p:cNvPr>
            <p:cNvSpPr/>
            <p:nvPr/>
          </p:nvSpPr>
          <p:spPr>
            <a:xfrm>
              <a:off x="2428568" y="2128383"/>
              <a:ext cx="7816645" cy="2512443"/>
            </a:xfrm>
            <a:prstGeom prst="rect">
              <a:avLst/>
            </a:prstGeom>
            <a:solidFill>
              <a:schemeClr val="bg1">
                <a:alpha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xmlns="" id="{9C4A781F-4A0F-48C0-9457-4292C776A1B7}"/>
                </a:ext>
              </a:extLst>
            </p:cNvPr>
            <p:cNvSpPr/>
            <p:nvPr/>
          </p:nvSpPr>
          <p:spPr>
            <a:xfrm>
              <a:off x="2580968" y="2206305"/>
              <a:ext cx="7497097" cy="2326367"/>
            </a:xfrm>
            <a:prstGeom prst="rect">
              <a:avLst/>
            </a:prstGeom>
            <a:noFill/>
            <a:ln>
              <a:solidFill>
                <a:srgbClr val="A26D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xmlns="" id="{3EBED71A-86FB-4E1A-A586-6A5794A0F34D}"/>
                </a:ext>
              </a:extLst>
            </p:cNvPr>
            <p:cNvSpPr/>
            <p:nvPr/>
          </p:nvSpPr>
          <p:spPr>
            <a:xfrm>
              <a:off x="2492219" y="2165645"/>
              <a:ext cx="167684" cy="207450"/>
            </a:xfrm>
            <a:prstGeom prst="rect">
              <a:avLst/>
            </a:prstGeom>
            <a:noFill/>
            <a:ln>
              <a:solidFill>
                <a:srgbClr val="A26D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xmlns="" id="{CBF9A6DE-B3F7-4CAD-843E-428E0B833E9E}"/>
                </a:ext>
              </a:extLst>
            </p:cNvPr>
            <p:cNvSpPr/>
            <p:nvPr/>
          </p:nvSpPr>
          <p:spPr>
            <a:xfrm>
              <a:off x="9987534" y="4395364"/>
              <a:ext cx="179281" cy="214186"/>
            </a:xfrm>
            <a:prstGeom prst="rect">
              <a:avLst/>
            </a:prstGeom>
            <a:noFill/>
            <a:ln>
              <a:solidFill>
                <a:srgbClr val="A26D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F366AD1-F844-41AF-BB8B-5A3506B0B0EC}"/>
              </a:ext>
            </a:extLst>
          </p:cNvPr>
          <p:cNvSpPr txBox="1"/>
          <p:nvPr/>
        </p:nvSpPr>
        <p:spPr>
          <a:xfrm>
            <a:off x="1162976" y="993875"/>
            <a:ext cx="10271586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2. </a:t>
            </a: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Hỏi - đáp về việc thường làm trong dịp Tết. Viết vào vở một câu hỏi và một câu trả lời. 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BAE5E4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F17FB8FB-34BD-41CF-AADE-7B654410ED77}"/>
              </a:ext>
            </a:extLst>
          </p:cNvPr>
          <p:cNvSpPr txBox="1"/>
          <p:nvPr/>
        </p:nvSpPr>
        <p:spPr>
          <a:xfrm>
            <a:off x="1162976" y="2482186"/>
            <a:ext cx="9209572" cy="16409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M: </a:t>
            </a: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- Bạn thường làm gì vào dịp Tết?</a:t>
            </a:r>
            <a:endParaRPr kumimoji="0" lang="x-none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    - Vào dịp Tết, mình thường đi thăm họ hàng.</a:t>
            </a:r>
            <a:endParaRPr kumimoji="0" lang="x-none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7" name="Picture 2" descr="25,258 Child Speech Illustrations &amp;amp; Clip Art - iStock">
            <a:extLst>
              <a:ext uri="{FF2B5EF4-FFF2-40B4-BE49-F238E27FC236}">
                <a16:creationId xmlns:a16="http://schemas.microsoft.com/office/drawing/2014/main" xmlns="" id="{88CF90B7-B883-4FEB-8AF9-64DB90BD46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920" y="3255764"/>
            <a:ext cx="3290328" cy="3171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4906851" y="6632620"/>
            <a:ext cx="1970467" cy="22538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272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280</Words>
  <Application>Microsoft Office PowerPoint</Application>
  <PresentationFormat>Custom</PresentationFormat>
  <Paragraphs>51</Paragraphs>
  <Slides>10</Slides>
  <Notes>7</Notes>
  <HiddenSlides>0</HiddenSlides>
  <MMClips>1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1_Office Theme</vt:lpstr>
      <vt:lpstr>1_Doodle Sketchbook by Slidesgo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Minhthangpc.VN</cp:lastModifiedBy>
  <cp:revision>5</cp:revision>
  <dcterms:created xsi:type="dcterms:W3CDTF">2021-07-31T16:00:40Z</dcterms:created>
  <dcterms:modified xsi:type="dcterms:W3CDTF">2022-01-26T22:21:54Z</dcterms:modified>
</cp:coreProperties>
</file>