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Lst>
  <p:notesMasterIdLst>
    <p:notesMasterId r:id="rId35"/>
  </p:notesMasterIdLst>
  <p:sldIdLst>
    <p:sldId id="445" r:id="rId3"/>
    <p:sldId id="280" r:id="rId4"/>
    <p:sldId id="464" r:id="rId5"/>
    <p:sldId id="577" r:id="rId6"/>
    <p:sldId id="578" r:id="rId7"/>
    <p:sldId id="283" r:id="rId8"/>
    <p:sldId id="278" r:id="rId9"/>
    <p:sldId id="416" r:id="rId10"/>
    <p:sldId id="537" r:id="rId11"/>
    <p:sldId id="538" r:id="rId12"/>
    <p:sldId id="579" r:id="rId13"/>
    <p:sldId id="580" r:id="rId14"/>
    <p:sldId id="548" r:id="rId15"/>
    <p:sldId id="581" r:id="rId16"/>
    <p:sldId id="582" r:id="rId17"/>
    <p:sldId id="562" r:id="rId18"/>
    <p:sldId id="583" r:id="rId19"/>
    <p:sldId id="584" r:id="rId20"/>
    <p:sldId id="585" r:id="rId21"/>
    <p:sldId id="587" r:id="rId22"/>
    <p:sldId id="588" r:id="rId23"/>
    <p:sldId id="589" r:id="rId24"/>
    <p:sldId id="590" r:id="rId25"/>
    <p:sldId id="591" r:id="rId26"/>
    <p:sldId id="592" r:id="rId27"/>
    <p:sldId id="593" r:id="rId28"/>
    <p:sldId id="594" r:id="rId29"/>
    <p:sldId id="595" r:id="rId30"/>
    <p:sldId id="596" r:id="rId31"/>
    <p:sldId id="292" r:id="rId32"/>
    <p:sldId id="293" r:id="rId33"/>
    <p:sldId id="27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DE6"/>
    <a:srgbClr val="FFFF99"/>
    <a:srgbClr val="66FFFF"/>
    <a:srgbClr val="FFCCCC"/>
    <a:srgbClr val="CCFF99"/>
    <a:srgbClr val="FFFFFF"/>
    <a:srgbClr val="FF3300"/>
    <a:srgbClr val="DDBA59"/>
    <a:srgbClr val="E0C066"/>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11" autoAdjust="0"/>
    <p:restoredTop sz="90326" autoAdjust="0"/>
  </p:normalViewPr>
  <p:slideViewPr>
    <p:cSldViewPr snapToGrid="0">
      <p:cViewPr varScale="1">
        <p:scale>
          <a:sx n="78" d="100"/>
          <a:sy n="78" d="100"/>
        </p:scale>
        <p:origin x="874"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1C3E-2C78-4123-B812-75DAE4645A7F}" type="datetimeFigureOut">
              <a:rPr lang="en-US" smtClean="0"/>
              <a:t>3/12/2022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2641-E541-44DC-852F-235EE2BA86E1}" type="slidenum">
              <a:rPr lang="en-US" smtClean="0"/>
              <a:t>‹#›</a:t>
            </a:fld>
            <a:endParaRPr lang="en-US"/>
          </a:p>
        </p:txBody>
      </p:sp>
    </p:spTree>
    <p:extLst>
      <p:ext uri="{BB962C8B-B14F-4D97-AF65-F5344CB8AC3E}">
        <p14:creationId xmlns:p14="http://schemas.microsoft.com/office/powerpoint/2010/main" val="1235405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31</a:t>
            </a:fld>
            <a:endParaRPr lang="en-US"/>
          </a:p>
        </p:txBody>
      </p:sp>
    </p:spTree>
    <p:extLst>
      <p:ext uri="{BB962C8B-B14F-4D97-AF65-F5344CB8AC3E}">
        <p14:creationId xmlns:p14="http://schemas.microsoft.com/office/powerpoint/2010/main" val="3021759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54713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12527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8770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62EAB2-B444-4514-BBC4-48E17212839F}" type="datetimeFigureOut">
              <a:rPr lang="en-US" smtClean="0"/>
              <a:t>3/12/2022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F57D92-B34F-49C4-BDB1-FF34504696C3}"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144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171547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4962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F62EAB2-B444-4514-BBC4-48E17212839F}" type="datetimeFigureOut">
              <a:rPr lang="en-US" smtClean="0"/>
              <a:t>3/12/2022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69533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F62EAB2-B444-4514-BBC4-48E17212839F}" type="datetimeFigureOut">
              <a:rPr lang="en-US" smtClean="0"/>
              <a:t>3/12/2022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7072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F62EAB2-B444-4514-BBC4-48E17212839F}" type="datetimeFigureOut">
              <a:rPr lang="en-US" smtClean="0"/>
              <a:t>3/12/2022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6183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3/12/2022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843494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3/12/2022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27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55358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3/12/2022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77575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3/12/2022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537312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7712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2835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266161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3388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9637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03511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1238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22155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62EAB2-B444-4514-BBC4-48E17212839F}" type="datetimeFigureOut">
              <a:rPr lang="en-US" smtClean="0"/>
              <a:t>3/12/2022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01135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62EAB2-B444-4514-BBC4-48E17212839F}" type="datetimeFigureOut">
              <a:rPr lang="en-US" smtClean="0"/>
              <a:t>3/12/2022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42167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62EAB2-B444-4514-BBC4-48E17212839F}" type="datetimeFigureOut">
              <a:rPr lang="en-US" smtClean="0"/>
              <a:t>3/12/2022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07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3/12/2022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713169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3/12/2022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787522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3/12/2022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49874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2EAB2-B444-4514-BBC4-48E17212839F}" type="datetimeFigureOut">
              <a:rPr lang="en-US" smtClean="0"/>
              <a:t>3/12/2022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1112404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62EAB2-B444-4514-BBC4-48E17212839F}" type="datetimeFigureOut">
              <a:rPr lang="en-US" smtClean="0"/>
              <a:t>3/12/2022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40975407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0046" y="1648065"/>
            <a:ext cx="8148384" cy="273921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p>
          <a:p>
            <a:pPr algn="ctr"/>
            <a:r>
              <a:rPr lang="en-US" sz="8000" b="1" spc="5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Luyện từ và câu 4</a:t>
            </a:r>
            <a:endPar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endParaRPr lang="en-US" sz="4000" b="1" i="1" spc="50" dirty="0">
              <a:ln w="11430"/>
              <a:solidFill>
                <a:srgbClr val="FF33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759770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Text Box 124"/>
          <p:cNvSpPr txBox="1">
            <a:spLocks noChangeArrowheads="1"/>
          </p:cNvSpPr>
          <p:nvPr/>
        </p:nvSpPr>
        <p:spPr bwMode="auto">
          <a:xfrm>
            <a:off x="1593622" y="1748064"/>
            <a:ext cx="919049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just">
              <a:spcBef>
                <a:spcPct val="50000"/>
              </a:spcBef>
            </a:pPr>
            <a:r>
              <a:rPr lang="en-US" altLang="en-US" sz="3200" b="1">
                <a:solidFill>
                  <a:srgbClr val="0000FF"/>
                </a:solidFill>
                <a:latin typeface="Times New Roman" panose="02020603050405020304" pitchFamily="18" charset="0"/>
                <a:cs typeface="Times New Roman" panose="02020603050405020304" pitchFamily="18" charset="0"/>
              </a:rPr>
              <a:t>                   là có dũng khí, dám đương đầu với khó khăn nguy hiểm.</a:t>
            </a:r>
          </a:p>
        </p:txBody>
      </p:sp>
      <p:sp>
        <p:nvSpPr>
          <p:cNvPr id="19" name="Rectangle 18"/>
          <p:cNvSpPr>
            <a:spLocks noChangeArrowheads="1"/>
          </p:cNvSpPr>
          <p:nvPr/>
        </p:nvSpPr>
        <p:spPr bwMode="auto">
          <a:xfrm>
            <a:off x="1588860" y="1748064"/>
            <a:ext cx="21435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just"/>
            <a:r>
              <a:rPr lang="en-US" altLang="en-US" sz="3200" b="1">
                <a:latin typeface="Times New Roman" panose="02020603050405020304" pitchFamily="18" charset="0"/>
                <a:cs typeface="Times New Roman" panose="02020603050405020304" pitchFamily="18" charset="0"/>
              </a:rPr>
              <a:t>dũng cảm: </a:t>
            </a:r>
            <a:endParaRPr lang="en-US" altLang="en-US" sz="3200">
              <a:latin typeface="Times New Roman" panose="02020603050405020304" pitchFamily="18" charset="0"/>
              <a:cs typeface="Times New Roman" panose="02020603050405020304" pitchFamily="18" charset="0"/>
            </a:endParaRPr>
          </a:p>
        </p:txBody>
      </p:sp>
      <p:sp>
        <p:nvSpPr>
          <p:cNvPr id="20" name="Text Box 65"/>
          <p:cNvSpPr txBox="1">
            <a:spLocks noChangeArrowheads="1"/>
          </p:cNvSpPr>
          <p:nvPr/>
        </p:nvSpPr>
        <p:spPr bwMode="auto">
          <a:xfrm>
            <a:off x="1663472" y="3214914"/>
            <a:ext cx="942544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just">
              <a:spcBef>
                <a:spcPct val="50000"/>
              </a:spcBef>
            </a:pPr>
            <a:r>
              <a:rPr lang="en-US" altLang="en-US" sz="3200" b="1">
                <a:latin typeface="Times New Roman" panose="02020603050405020304" pitchFamily="18" charset="0"/>
                <a:cs typeface="Times New Roman" panose="02020603050405020304" pitchFamily="18" charset="0"/>
              </a:rPr>
              <a:t>                          là những từ có nghĩa gần giống nhau.</a:t>
            </a:r>
          </a:p>
        </p:txBody>
      </p:sp>
      <p:sp>
        <p:nvSpPr>
          <p:cNvPr id="21" name="Text Box 66"/>
          <p:cNvSpPr txBox="1">
            <a:spLocks noChangeArrowheads="1"/>
          </p:cNvSpPr>
          <p:nvPr/>
        </p:nvSpPr>
        <p:spPr bwMode="auto">
          <a:xfrm>
            <a:off x="1806573" y="3891865"/>
            <a:ext cx="950005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just">
              <a:spcBef>
                <a:spcPct val="50000"/>
              </a:spcBef>
            </a:pPr>
            <a:r>
              <a:rPr lang="en-US" altLang="en-US" sz="3200" b="1">
                <a:latin typeface="Times New Roman" panose="02020603050405020304" pitchFamily="18" charset="0"/>
                <a:cs typeface="Times New Roman" panose="02020603050405020304" pitchFamily="18" charset="0"/>
              </a:rPr>
              <a:t>                      là những từ có nghĩa trái ngược nhau.</a:t>
            </a:r>
          </a:p>
        </p:txBody>
      </p:sp>
      <p:sp>
        <p:nvSpPr>
          <p:cNvPr id="22" name="Rectangle 21"/>
          <p:cNvSpPr>
            <a:spLocks noChangeArrowheads="1"/>
          </p:cNvSpPr>
          <p:nvPr/>
        </p:nvSpPr>
        <p:spPr bwMode="auto">
          <a:xfrm>
            <a:off x="1284060" y="3168877"/>
            <a:ext cx="31854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just"/>
            <a:r>
              <a:rPr lang="en-US" altLang="en-US" sz="3200" b="1">
                <a:latin typeface="Times New Roman" panose="02020603050405020304" pitchFamily="18" charset="0"/>
                <a:cs typeface="Times New Roman" panose="02020603050405020304" pitchFamily="18" charset="0"/>
              </a:rPr>
              <a:t>- </a:t>
            </a:r>
            <a:r>
              <a:rPr lang="en-US" altLang="en-US" sz="3200" b="1" i="1">
                <a:solidFill>
                  <a:srgbClr val="FF3300"/>
                </a:solidFill>
                <a:latin typeface="Times New Roman" panose="02020603050405020304" pitchFamily="18" charset="0"/>
                <a:cs typeface="Times New Roman" panose="02020603050405020304" pitchFamily="18" charset="0"/>
              </a:rPr>
              <a:t>Từ cùng nghĩa</a:t>
            </a:r>
            <a:r>
              <a:rPr lang="en-US" altLang="en-US" sz="3200" b="1">
                <a:solidFill>
                  <a:srgbClr val="FF3300"/>
                </a:solidFill>
                <a:latin typeface="Times New Roman" panose="02020603050405020304" pitchFamily="18" charset="0"/>
                <a:cs typeface="Times New Roman" panose="02020603050405020304" pitchFamily="18" charset="0"/>
              </a:rPr>
              <a:t>: </a:t>
            </a:r>
            <a:endParaRPr lang="en-US" altLang="en-US" sz="3200">
              <a:latin typeface="Times New Roman" panose="02020603050405020304" pitchFamily="18" charset="0"/>
              <a:cs typeface="Times New Roman" panose="02020603050405020304" pitchFamily="18" charset="0"/>
            </a:endParaRPr>
          </a:p>
        </p:txBody>
      </p:sp>
      <p:sp>
        <p:nvSpPr>
          <p:cNvPr id="23" name="Rectangle 22"/>
          <p:cNvSpPr>
            <a:spLocks noChangeArrowheads="1"/>
          </p:cNvSpPr>
          <p:nvPr/>
        </p:nvSpPr>
        <p:spPr bwMode="auto">
          <a:xfrm>
            <a:off x="1284060" y="3896933"/>
            <a:ext cx="28328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just"/>
            <a:r>
              <a:rPr lang="en-US" altLang="en-US" sz="3200" b="1">
                <a:latin typeface="Times New Roman" panose="02020603050405020304" pitchFamily="18" charset="0"/>
                <a:cs typeface="Times New Roman" panose="02020603050405020304" pitchFamily="18" charset="0"/>
              </a:rPr>
              <a:t>- </a:t>
            </a:r>
            <a:r>
              <a:rPr lang="en-US" altLang="en-US" sz="3200" b="1" i="1">
                <a:solidFill>
                  <a:srgbClr val="FF3300"/>
                </a:solidFill>
                <a:latin typeface="Times New Roman" panose="02020603050405020304" pitchFamily="18" charset="0"/>
                <a:cs typeface="Times New Roman" panose="02020603050405020304" pitchFamily="18" charset="0"/>
              </a:rPr>
              <a:t>Từ trái nghĩa</a:t>
            </a:r>
            <a:r>
              <a:rPr lang="en-US" altLang="en-US" sz="3200" b="1">
                <a:solidFill>
                  <a:srgbClr val="FF3300"/>
                </a:solidFill>
                <a:latin typeface="Times New Roman" panose="02020603050405020304" pitchFamily="18" charset="0"/>
                <a:cs typeface="Times New Roman" panose="02020603050405020304" pitchFamily="18" charset="0"/>
              </a:rPr>
              <a:t>:</a:t>
            </a:r>
            <a:endParaRPr lang="en-US" alt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5196059"/>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circle(in)">
                                      <p:cBhvr>
                                        <p:cTn id="24" dur="20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barn(inVertical)">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circle(in)">
                                      <p:cBhvr>
                                        <p:cTn id="34"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71"/>
          <p:cNvGraphicFramePr>
            <a:graphicFrameLocks/>
          </p:cNvGraphicFramePr>
          <p:nvPr>
            <p:extLst>
              <p:ext uri="{D42A27DB-BD31-4B8C-83A1-F6EECF244321}">
                <p14:modId xmlns:p14="http://schemas.microsoft.com/office/powerpoint/2010/main" val="2255265489"/>
              </p:ext>
            </p:extLst>
          </p:nvPr>
        </p:nvGraphicFramePr>
        <p:xfrm>
          <a:off x="1604056" y="899886"/>
          <a:ext cx="8555943" cy="4397828"/>
        </p:xfrm>
        <a:graphic>
          <a:graphicData uri="http://schemas.openxmlformats.org/drawingml/2006/table">
            <a:tbl>
              <a:tblPr/>
              <a:tblGrid>
                <a:gridCol w="4146475">
                  <a:extLst>
                    <a:ext uri="{9D8B030D-6E8A-4147-A177-3AD203B41FA5}">
                      <a16:colId xmlns:a16="http://schemas.microsoft.com/office/drawing/2014/main" val="20000"/>
                    </a:ext>
                  </a:extLst>
                </a:gridCol>
                <a:gridCol w="4409468">
                  <a:extLst>
                    <a:ext uri="{9D8B030D-6E8A-4147-A177-3AD203B41FA5}">
                      <a16:colId xmlns:a16="http://schemas.microsoft.com/office/drawing/2014/main" val="20001"/>
                    </a:ext>
                  </a:extLst>
                </a:gridCol>
              </a:tblGrid>
              <a:tr h="58206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32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cs typeface="Times New Roman" pitchFamily="18" charset="0"/>
                        </a:rPr>
                        <a:t>Từ</a:t>
                      </a:r>
                      <a:r>
                        <a:rPr kumimoji="0" lang="en-US" sz="32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cs typeface="Times New Roman" pitchFamily="18" charset="0"/>
                        </a:rPr>
                        <a:t>cùng</a:t>
                      </a:r>
                      <a:r>
                        <a:rPr kumimoji="0" lang="en-US" sz="32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cs typeface="Times New Roman" pitchFamily="18" charset="0"/>
                        </a:rPr>
                        <a:t>nghĩa</a:t>
                      </a:r>
                      <a:endParaRPr kumimoji="0" lang="vi-VN" sz="3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3200" b="1" i="0" u="none" strike="noStrike" cap="none" normalizeH="0" baseline="0" dirty="0" err="1" smtClean="0">
                          <a:ln>
                            <a:noFill/>
                          </a:ln>
                          <a:solidFill>
                            <a:schemeClr val="tx1"/>
                          </a:solidFill>
                          <a:effectLst/>
                          <a:latin typeface="Times New Roman" pitchFamily="18" charset="0"/>
                          <a:cs typeface="Times New Roman" pitchFamily="18" charset="0"/>
                        </a:rPr>
                        <a:t>Từ</a:t>
                      </a:r>
                      <a:r>
                        <a:rPr kumimoji="0" lang="en-US" sz="32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cs typeface="Times New Roman" pitchFamily="18" charset="0"/>
                        </a:rPr>
                        <a:t>trái</a:t>
                      </a:r>
                      <a:r>
                        <a:rPr kumimoji="0" lang="en-US" sz="32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cs typeface="Times New Roman" pitchFamily="18" charset="0"/>
                        </a:rPr>
                        <a:t>nghĩa</a:t>
                      </a:r>
                      <a:r>
                        <a:rPr kumimoji="0" lang="en-US" sz="32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vi-VN" sz="32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157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 name="Text Box 68"/>
          <p:cNvSpPr txBox="1">
            <a:spLocks noChangeArrowheads="1"/>
          </p:cNvSpPr>
          <p:nvPr/>
        </p:nvSpPr>
        <p:spPr bwMode="auto">
          <a:xfrm>
            <a:off x="1696130" y="1572986"/>
            <a:ext cx="3935413"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just">
              <a:spcBef>
                <a:spcPct val="50000"/>
              </a:spcBef>
            </a:pPr>
            <a:r>
              <a:rPr lang="en-US" altLang="en-US" sz="3200" b="1">
                <a:solidFill>
                  <a:srgbClr val="FF0000"/>
                </a:solidFill>
                <a:latin typeface="Times New Roman" panose="02020603050405020304" pitchFamily="18" charset="0"/>
                <a:cs typeface="Times New Roman" panose="02020603050405020304" pitchFamily="18" charset="0"/>
              </a:rPr>
              <a:t>            </a:t>
            </a:r>
            <a:r>
              <a:rPr lang="en-US" altLang="en-US" sz="3200" b="1" smtClean="0">
                <a:solidFill>
                  <a:srgbClr val="FF0000"/>
                </a:solidFill>
                <a:latin typeface="Times New Roman" panose="02020603050405020304" pitchFamily="18" charset="0"/>
                <a:cs typeface="Times New Roman" panose="02020603050405020304" pitchFamily="18" charset="0"/>
              </a:rPr>
              <a:t>    </a:t>
            </a:r>
            <a:r>
              <a:rPr lang="en-US" altLang="en-US" sz="3200" b="1">
                <a:solidFill>
                  <a:srgbClr val="FF0000"/>
                </a:solidFill>
                <a:latin typeface="Times New Roman" panose="02020603050405020304" pitchFamily="18" charset="0"/>
                <a:cs typeface="Times New Roman" panose="02020603050405020304" pitchFamily="18" charset="0"/>
              </a:rPr>
              <a:t>, gan, can trường, gan dạ, gan góc, bạo gan, táo bạo, anh hùng, anh dũng, quả cảm, …</a:t>
            </a:r>
          </a:p>
        </p:txBody>
      </p:sp>
      <p:sp>
        <p:nvSpPr>
          <p:cNvPr id="4" name="Text Box 123"/>
          <p:cNvSpPr txBox="1">
            <a:spLocks noChangeArrowheads="1"/>
          </p:cNvSpPr>
          <p:nvPr/>
        </p:nvSpPr>
        <p:spPr bwMode="auto">
          <a:xfrm>
            <a:off x="5958569" y="1566636"/>
            <a:ext cx="3809545"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just">
              <a:spcBef>
                <a:spcPct val="50000"/>
              </a:spcBef>
            </a:pPr>
            <a:r>
              <a:rPr lang="en-US" altLang="en-US" sz="3200" b="1">
                <a:solidFill>
                  <a:srgbClr val="FF0000"/>
                </a:solidFill>
                <a:latin typeface="Times New Roman" panose="02020603050405020304" pitchFamily="18" charset="0"/>
                <a:cs typeface="Times New Roman" panose="02020603050405020304" pitchFamily="18" charset="0"/>
              </a:rPr>
              <a:t>             </a:t>
            </a:r>
            <a:r>
              <a:rPr lang="en-US" altLang="en-US" sz="3200" b="1" smtClean="0">
                <a:solidFill>
                  <a:srgbClr val="FF0000"/>
                </a:solidFill>
                <a:latin typeface="Times New Roman" panose="02020603050405020304" pitchFamily="18" charset="0"/>
                <a:cs typeface="Times New Roman" panose="02020603050405020304" pitchFamily="18" charset="0"/>
              </a:rPr>
              <a:t>   , nhát </a:t>
            </a:r>
            <a:r>
              <a:rPr lang="en-US" altLang="en-US" sz="3200" b="1">
                <a:solidFill>
                  <a:srgbClr val="FF0000"/>
                </a:solidFill>
                <a:latin typeface="Times New Roman" panose="02020603050405020304" pitchFamily="18" charset="0"/>
                <a:cs typeface="Times New Roman" panose="02020603050405020304" pitchFamily="18" charset="0"/>
              </a:rPr>
              <a:t>gan, nhát, nhút nhát, đớn hèn, hèn mạt, hèn hạ, bạc nhược, nhu nhược</a:t>
            </a:r>
            <a:r>
              <a:rPr lang="en-US" altLang="en-US" sz="3200" b="1" smtClean="0">
                <a:solidFill>
                  <a:srgbClr val="FF0000"/>
                </a:solidFill>
                <a:latin typeface="Times New Roman" panose="02020603050405020304" pitchFamily="18" charset="0"/>
                <a:cs typeface="Times New Roman" panose="02020603050405020304" pitchFamily="18" charset="0"/>
              </a:rPr>
              <a:t>, khiếp </a:t>
            </a:r>
            <a:r>
              <a:rPr lang="en-US" altLang="en-US" sz="3200" b="1">
                <a:solidFill>
                  <a:srgbClr val="FF0000"/>
                </a:solidFill>
                <a:latin typeface="Times New Roman" panose="02020603050405020304" pitchFamily="18" charset="0"/>
                <a:cs typeface="Times New Roman" panose="02020603050405020304" pitchFamily="18" charset="0"/>
              </a:rPr>
              <a:t>nhược, …</a:t>
            </a:r>
          </a:p>
        </p:txBody>
      </p:sp>
      <p:sp>
        <p:nvSpPr>
          <p:cNvPr id="5" name="Rectangle 4"/>
          <p:cNvSpPr/>
          <p:nvPr/>
        </p:nvSpPr>
        <p:spPr>
          <a:xfrm>
            <a:off x="1696129" y="1582513"/>
            <a:ext cx="2008187" cy="585787"/>
          </a:xfrm>
          <a:prstGeom prst="rect">
            <a:avLst/>
          </a:prstGeom>
        </p:spPr>
        <p:txBody>
          <a:bodyPr>
            <a:spAutoFit/>
          </a:bodyPr>
          <a:lstStyle/>
          <a:p>
            <a:pPr eaLnBrk="1" hangingPunct="1">
              <a:spcBef>
                <a:spcPct val="20000"/>
              </a:spcBef>
              <a:buClr>
                <a:schemeClr val="hlink"/>
              </a:buClr>
              <a:buSzPct val="70000"/>
              <a:defRPr/>
            </a:pPr>
            <a:r>
              <a:rPr lang="en-US" sz="3200" b="1" dirty="0">
                <a:solidFill>
                  <a:srgbClr val="0000FF"/>
                </a:solidFill>
                <a:latin typeface="Times New Roman" pitchFamily="18" charset="0"/>
                <a:cs typeface="Times New Roman" pitchFamily="18" charset="0"/>
              </a:rPr>
              <a:t>can </a:t>
            </a:r>
            <a:r>
              <a:rPr lang="en-US" sz="3200" b="1" dirty="0" err="1">
                <a:solidFill>
                  <a:srgbClr val="0000FF"/>
                </a:solidFill>
                <a:latin typeface="Times New Roman" pitchFamily="18" charset="0"/>
                <a:cs typeface="Times New Roman" pitchFamily="18" charset="0"/>
              </a:rPr>
              <a:t>đảm</a:t>
            </a:r>
            <a:r>
              <a:rPr lang="en-US" sz="3200" b="1" dirty="0">
                <a:solidFill>
                  <a:srgbClr val="0000FF"/>
                </a:solidFill>
                <a:latin typeface="Times New Roman" pitchFamily="18" charset="0"/>
                <a:cs typeface="Times New Roman" pitchFamily="18" charset="0"/>
              </a:rPr>
              <a:t> </a:t>
            </a:r>
            <a:endParaRPr lang="en-US" sz="3200" b="1" dirty="0">
              <a:effectLst>
                <a:outerShdw blurRad="38100" dist="38100" dir="2700000" algn="tl">
                  <a:srgbClr val="000000"/>
                </a:outerShdw>
              </a:effectLst>
              <a:latin typeface="Times New Roman" pitchFamily="18" charset="0"/>
              <a:cs typeface="Times New Roman" pitchFamily="18" charset="0"/>
            </a:endParaRPr>
          </a:p>
        </p:txBody>
      </p:sp>
      <p:sp>
        <p:nvSpPr>
          <p:cNvPr id="6" name="Rectangle 2"/>
          <p:cNvSpPr>
            <a:spLocks noChangeArrowheads="1"/>
          </p:cNvSpPr>
          <p:nvPr/>
        </p:nvSpPr>
        <p:spPr bwMode="auto">
          <a:xfrm>
            <a:off x="5963331" y="1622199"/>
            <a:ext cx="17224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3200" b="1">
                <a:solidFill>
                  <a:srgbClr val="0000FF"/>
                </a:solidFill>
                <a:latin typeface="Times New Roman" panose="02020603050405020304" pitchFamily="18" charset="0"/>
                <a:cs typeface="Times New Roman" panose="02020603050405020304" pitchFamily="18" charset="0"/>
              </a:rPr>
              <a:t>hèn nhát</a:t>
            </a:r>
            <a:endParaRPr lang="en-US" altLang="en-US" sz="32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5191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708577" y="1522268"/>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Mở rộng và hệ thống hóa vốn từ thuộc chủ điểm: </a:t>
              </a:r>
              <a:r>
                <a:rPr lang="en-US" sz="2800" i="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Dũng cảm</a:t>
              </a:r>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708577" y="2885356"/>
            <a:ext cx="10715804" cy="910467"/>
            <a:chOff x="-8052" y="1747250"/>
            <a:chExt cx="8976506"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Sử dụng các từ ngữ trong chủ điểm để đặt câu.</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a:grpSpLocks/>
          </p:cNvGrpSpPr>
          <p:nvPr/>
        </p:nvGrpSpPr>
        <p:grpSpPr bwMode="auto">
          <a:xfrm>
            <a:off x="708577" y="4153232"/>
            <a:ext cx="10715804" cy="1158998"/>
            <a:chOff x="-8052" y="1747251"/>
            <a:chExt cx="8976506" cy="1159663"/>
          </a:xfrm>
        </p:grpSpPr>
        <p:sp>
          <p:nvSpPr>
            <p:cNvPr id="12" name="Rectangle 11">
              <a:extLst>
                <a:ext uri="{FF2B5EF4-FFF2-40B4-BE49-F238E27FC236}">
                  <a16:creationId xmlns:a16="http://schemas.microsoft.com/office/drawing/2014/main" id="{1C59C6FF-16F6-4D4A-8D30-C9647637D21A}"/>
                </a:ext>
              </a:extLst>
            </p:cNvPr>
            <p:cNvSpPr/>
            <p:nvPr/>
          </p:nvSpPr>
          <p:spPr>
            <a:xfrm>
              <a:off x="657899" y="1747251"/>
              <a:ext cx="8310555" cy="1159663"/>
            </a:xfrm>
            <a:prstGeom prst="rect">
              <a:avLst/>
            </a:prstGeom>
            <a:solidFill>
              <a:srgbClr val="CCFF99"/>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dirty="0" err="1" smtClean="0">
                  <a:solidFill>
                    <a:schemeClr val="tx1"/>
                  </a:solidFill>
                  <a:latin typeface="Times New Roman" panose="02020603050405020304" pitchFamily="18" charset="0"/>
                  <a:cs typeface="Times New Roman" panose="02020603050405020304" pitchFamily="18" charset="0"/>
                </a:rPr>
                <a:t>Hiểu</a:t>
              </a:r>
              <a:r>
                <a:rPr lang="en-US" sz="2800" dirty="0" smtClean="0">
                  <a:solidFill>
                    <a:schemeClr val="tx1"/>
                  </a:solidFill>
                  <a:latin typeface="Times New Roman" panose="02020603050405020304" pitchFamily="18" charset="0"/>
                  <a:cs typeface="Times New Roman" panose="02020603050405020304" pitchFamily="18" charset="0"/>
                </a:rPr>
                <a:t> ý </a:t>
              </a:r>
              <a:r>
                <a:rPr lang="en-US" sz="2800" dirty="0" err="1" smtClean="0">
                  <a:solidFill>
                    <a:schemeClr val="tx1"/>
                  </a:solidFill>
                  <a:latin typeface="Times New Roman" panose="02020603050405020304" pitchFamily="18" charset="0"/>
                  <a:cs typeface="Times New Roman" panose="02020603050405020304" pitchFamily="18" charset="0"/>
                </a:rPr>
                <a:t>nghĩa</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của</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một</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số</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câu</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thành</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ngữ</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thuộc</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chủ</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điểm</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và</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biết</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cách</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sử</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dụng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chúng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trong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các</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tình</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huống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cụ</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thể</a:t>
              </a:r>
              <a:r>
                <a:rPr lang="en-US" sz="2800" dirty="0" smtClean="0">
                  <a:solidFill>
                    <a:schemeClr val="tx1"/>
                  </a:solidFill>
                  <a:latin typeface="Times New Roman" panose="02020603050405020304" pitchFamily="18" charset="0"/>
                  <a:cs typeface="Times New Roman" panose="02020603050405020304" pitchFamily="18" charset="0"/>
                </a:rPr>
                <a:t>.</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1CC2396C-46DF-4CA0-86ED-4BF9BDDE7B02}"/>
                </a:ext>
              </a:extLst>
            </p:cNvPr>
            <p:cNvSpPr/>
            <p:nvPr/>
          </p:nvSpPr>
          <p:spPr>
            <a:xfrm>
              <a:off x="-8052" y="2038786"/>
              <a:ext cx="576299" cy="576593"/>
            </a:xfrm>
            <a:prstGeom prst="ellips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a:extLst>
              <a:ext uri="{FF2B5EF4-FFF2-40B4-BE49-F238E27FC236}">
                <a16:creationId xmlns:a16="http://schemas.microsoft.com/office/drawing/2014/main" id="{FC4AA681-3F36-42B8-9DF9-F59457234ED6}"/>
              </a:ext>
            </a:extLst>
          </p:cNvPr>
          <p:cNvSpPr/>
          <p:nvPr/>
        </p:nvSpPr>
        <p:spPr>
          <a:xfrm>
            <a:off x="3151687" y="338920"/>
            <a:ext cx="6003834" cy="825939"/>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solidFill>
                <a:latin typeface="Times New Roman" panose="02020603050405020304" pitchFamily="18" charset="0"/>
                <a:cs typeface="Times New Roman" panose="02020603050405020304" pitchFamily="18" charset="0"/>
              </a:rPr>
              <a:t>Bài 1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489565" y="844604"/>
            <a:ext cx="1023540" cy="1862048"/>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21077382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 name="Group 71"/>
          <p:cNvGraphicFramePr>
            <a:graphicFrameLocks/>
          </p:cNvGraphicFramePr>
          <p:nvPr>
            <p:extLst>
              <p:ext uri="{D42A27DB-BD31-4B8C-83A1-F6EECF244321}">
                <p14:modId xmlns:p14="http://schemas.microsoft.com/office/powerpoint/2010/main" val="1245568450"/>
              </p:ext>
            </p:extLst>
          </p:nvPr>
        </p:nvGraphicFramePr>
        <p:xfrm>
          <a:off x="1235756" y="605972"/>
          <a:ext cx="9519330" cy="3200400"/>
        </p:xfrm>
        <a:graphic>
          <a:graphicData uri="http://schemas.openxmlformats.org/drawingml/2006/table">
            <a:tbl>
              <a:tblPr/>
              <a:tblGrid>
                <a:gridCol w="4555444">
                  <a:extLst>
                    <a:ext uri="{9D8B030D-6E8A-4147-A177-3AD203B41FA5}">
                      <a16:colId xmlns:a16="http://schemas.microsoft.com/office/drawing/2014/main" val="20000"/>
                    </a:ext>
                  </a:extLst>
                </a:gridCol>
                <a:gridCol w="4963886">
                  <a:extLst>
                    <a:ext uri="{9D8B030D-6E8A-4147-A177-3AD203B41FA5}">
                      <a16:colId xmlns:a16="http://schemas.microsoft.com/office/drawing/2014/main" val="20001"/>
                    </a:ext>
                  </a:extLst>
                </a:gridCol>
              </a:tblGrid>
              <a:tr h="56113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Từ</a:t>
                      </a:r>
                      <a:r>
                        <a:rPr kumimoji="0" lang="en-US"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cùng</a:t>
                      </a:r>
                      <a:r>
                        <a:rPr kumimoji="0" lang="en-US"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nghĩa</a:t>
                      </a:r>
                      <a:endParaRPr kumimoji="0" lang="vi-VN"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Từ</a:t>
                      </a:r>
                      <a:r>
                        <a:rPr kumimoji="0" lang="en-US"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trái</a:t>
                      </a:r>
                      <a:r>
                        <a:rPr kumimoji="0" lang="en-US"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nghĩa</a:t>
                      </a:r>
                      <a:r>
                        <a:rPr kumimoji="0" lang="en-US"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endParaRPr kumimoji="0" lang="vi-VN"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39261">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51" name="Text Box 68"/>
          <p:cNvSpPr txBox="1">
            <a:spLocks noChangeArrowheads="1"/>
          </p:cNvSpPr>
          <p:nvPr/>
        </p:nvSpPr>
        <p:spPr bwMode="auto">
          <a:xfrm>
            <a:off x="1406526" y="1663023"/>
            <a:ext cx="4267200"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just">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can trường, gan, gan dạ, gan góc, bạo gan, táo bạo, anh hùng, anh dũng, quả cảm, …</a:t>
            </a:r>
          </a:p>
        </p:txBody>
      </p:sp>
      <p:sp>
        <p:nvSpPr>
          <p:cNvPr id="52" name="Text Box 123"/>
          <p:cNvSpPr txBox="1">
            <a:spLocks noChangeArrowheads="1"/>
          </p:cNvSpPr>
          <p:nvPr/>
        </p:nvSpPr>
        <p:spPr bwMode="auto">
          <a:xfrm>
            <a:off x="6080806" y="1647373"/>
            <a:ext cx="4267200"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just">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nhát, nhát gan, nhút nhát, đớn hèn, hèn mạt, hèn hạ, bạc nhược, nhu nhược, khiếp nhược, …</a:t>
            </a:r>
          </a:p>
        </p:txBody>
      </p:sp>
      <p:sp>
        <p:nvSpPr>
          <p:cNvPr id="53" name="Rectangle 52"/>
          <p:cNvSpPr/>
          <p:nvPr/>
        </p:nvSpPr>
        <p:spPr>
          <a:xfrm>
            <a:off x="1406526" y="1172485"/>
            <a:ext cx="2041525" cy="523875"/>
          </a:xfrm>
          <a:prstGeom prst="rect">
            <a:avLst/>
          </a:prstGeom>
        </p:spPr>
        <p:txBody>
          <a:bodyPr wrap="none">
            <a:spAutoFit/>
          </a:bodyPr>
          <a:lstStyle/>
          <a:p>
            <a:pPr eaLnBrk="1" hangingPunct="1">
              <a:spcBef>
                <a:spcPct val="20000"/>
              </a:spcBef>
              <a:buClr>
                <a:schemeClr val="hlink"/>
              </a:buClr>
              <a:buSzPct val="70000"/>
              <a:defRPr/>
            </a:pPr>
            <a:r>
              <a:rPr lang="en-US" sz="2800" b="1" dirty="0">
                <a:solidFill>
                  <a:srgbClr val="0000FF"/>
                </a:solidFill>
                <a:latin typeface="Times New Roman" pitchFamily="18" charset="0"/>
                <a:cs typeface="Times New Roman" pitchFamily="18" charset="0"/>
              </a:rPr>
              <a:t>M: can </a:t>
            </a:r>
            <a:r>
              <a:rPr lang="en-US" sz="2800" b="1" dirty="0" err="1">
                <a:solidFill>
                  <a:srgbClr val="0000FF"/>
                </a:solidFill>
                <a:latin typeface="Times New Roman" pitchFamily="18" charset="0"/>
                <a:cs typeface="Times New Roman" pitchFamily="18" charset="0"/>
              </a:rPr>
              <a:t>đảm</a:t>
            </a:r>
            <a:endParaRPr lang="en-US" sz="2800" b="1" dirty="0">
              <a:effectLst>
                <a:outerShdw blurRad="38100" dist="38100" dir="2700000" algn="tl">
                  <a:srgbClr val="000000"/>
                </a:outerShdw>
              </a:effectLst>
              <a:latin typeface="Times New Roman" pitchFamily="18" charset="0"/>
              <a:cs typeface="Times New Roman" pitchFamily="18" charset="0"/>
            </a:endParaRPr>
          </a:p>
        </p:txBody>
      </p:sp>
      <p:sp>
        <p:nvSpPr>
          <p:cNvPr id="54" name="Rectangle 2"/>
          <p:cNvSpPr>
            <a:spLocks noChangeArrowheads="1"/>
          </p:cNvSpPr>
          <p:nvPr/>
        </p:nvSpPr>
        <p:spPr bwMode="auto">
          <a:xfrm>
            <a:off x="6080806" y="1155249"/>
            <a:ext cx="208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2800" b="1">
                <a:solidFill>
                  <a:srgbClr val="0000FF"/>
                </a:solidFill>
                <a:latin typeface="Times New Roman" panose="02020603050405020304" pitchFamily="18" charset="0"/>
                <a:cs typeface="Times New Roman" panose="02020603050405020304" pitchFamily="18" charset="0"/>
              </a:rPr>
              <a:t>M: hèn nhát</a:t>
            </a:r>
            <a:endParaRPr lang="en-US" altLang="en-US" sz="2800" b="1">
              <a:latin typeface="Times New Roman" panose="02020603050405020304" pitchFamily="18" charset="0"/>
              <a:cs typeface="Times New Roman" panose="02020603050405020304" pitchFamily="18" charset="0"/>
            </a:endParaRPr>
          </a:p>
        </p:txBody>
      </p:sp>
      <p:sp>
        <p:nvSpPr>
          <p:cNvPr id="55" name="Text Box 107"/>
          <p:cNvSpPr txBox="1">
            <a:spLocks noChangeArrowheads="1"/>
          </p:cNvSpPr>
          <p:nvPr/>
        </p:nvSpPr>
        <p:spPr bwMode="auto">
          <a:xfrm>
            <a:off x="1177018" y="4034972"/>
            <a:ext cx="87264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just" eaLnBrk="1" hangingPunct="1">
              <a:spcBef>
                <a:spcPct val="50000"/>
              </a:spcBef>
            </a:pPr>
            <a:r>
              <a:rPr lang="en-US" altLang="en-US" sz="2800" b="1" smtClean="0">
                <a:latin typeface="Times New Roman" panose="02020603050405020304" pitchFamily="18" charset="0"/>
                <a:cs typeface="Times New Roman" panose="02020603050405020304" pitchFamily="18" charset="0"/>
              </a:rPr>
              <a:t>Bài 2</a:t>
            </a:r>
            <a:r>
              <a:rPr lang="en-US" altLang="en-US" sz="2800" b="1">
                <a:latin typeface="Times New Roman" panose="02020603050405020304" pitchFamily="18" charset="0"/>
                <a:cs typeface="Times New Roman" panose="02020603050405020304" pitchFamily="18" charset="0"/>
              </a:rPr>
              <a:t>. Đặt câu với những từ vừa tìm được.</a:t>
            </a:r>
            <a:endParaRPr lang="vi-VN" altLang="en-US" sz="2800" b="1">
              <a:latin typeface="Times New Roman" panose="02020603050405020304" pitchFamily="18" charset="0"/>
              <a:cs typeface="Times New Roman" panose="02020603050405020304" pitchFamily="18" charset="0"/>
            </a:endParaRPr>
          </a:p>
        </p:txBody>
      </p:sp>
      <p:sp>
        <p:nvSpPr>
          <p:cNvPr id="56" name="Text Box 108"/>
          <p:cNvSpPr txBox="1">
            <a:spLocks noChangeArrowheads="1"/>
          </p:cNvSpPr>
          <p:nvPr/>
        </p:nvSpPr>
        <p:spPr bwMode="auto">
          <a:xfrm>
            <a:off x="1256393" y="4720772"/>
            <a:ext cx="949869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just" eaLnBrk="1" hangingPunct="1">
              <a:spcBef>
                <a:spcPct val="50000"/>
              </a:spcBef>
            </a:pPr>
            <a:r>
              <a:rPr lang="en-US" altLang="en-US" sz="2800" b="1">
                <a:solidFill>
                  <a:srgbClr val="004DE6"/>
                </a:solidFill>
                <a:latin typeface="Times New Roman" panose="02020603050405020304" pitchFamily="18" charset="0"/>
                <a:cs typeface="Times New Roman" panose="02020603050405020304" pitchFamily="18" charset="0"/>
              </a:rPr>
              <a:t>Muốn đặt câu đúng, các em phải nắm được nghĩa của từ, xem từ ấy được sử dụng trong trường hợp nào, nói về phẩm chất gì? của ai?</a:t>
            </a:r>
            <a:endParaRPr lang="vi-VN" altLang="en-US" sz="2800" b="1">
              <a:solidFill>
                <a:srgbClr val="004DE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072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8"/>
          <p:cNvSpPr txBox="1">
            <a:spLocks noChangeArrowheads="1"/>
          </p:cNvSpPr>
          <p:nvPr/>
        </p:nvSpPr>
        <p:spPr bwMode="auto">
          <a:xfrm>
            <a:off x="2272394" y="1600201"/>
            <a:ext cx="9498693"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just" eaLnBrk="1" hangingPunct="1">
              <a:spcBef>
                <a:spcPct val="50000"/>
              </a:spcBef>
            </a:pPr>
            <a:r>
              <a:rPr lang="en-US" altLang="en-US" sz="2800" b="1" smtClean="0">
                <a:solidFill>
                  <a:srgbClr val="004DE6"/>
                </a:solidFill>
                <a:latin typeface="Times New Roman" panose="02020603050405020304" pitchFamily="18" charset="0"/>
                <a:cs typeface="Times New Roman" panose="02020603050405020304" pitchFamily="18" charset="0"/>
              </a:rPr>
              <a:t>Ví dụ: </a:t>
            </a:r>
          </a:p>
          <a:p>
            <a:pPr marL="457200" indent="-457200" algn="just" eaLnBrk="1" hangingPunct="1">
              <a:spcBef>
                <a:spcPct val="50000"/>
              </a:spcBef>
              <a:buFont typeface="Wingdings" panose="05000000000000000000" pitchFamily="2" charset="2"/>
              <a:buChar char="ü"/>
            </a:pPr>
            <a:r>
              <a:rPr lang="en-US" altLang="en-US" sz="2800" smtClean="0">
                <a:solidFill>
                  <a:srgbClr val="004DE6"/>
                </a:solidFill>
                <a:latin typeface="Times New Roman" panose="02020603050405020304" pitchFamily="18" charset="0"/>
                <a:cs typeface="Times New Roman" panose="02020603050405020304" pitchFamily="18" charset="0"/>
              </a:rPr>
              <a:t>Lê Văn Tám là một thiếu niên </a:t>
            </a:r>
            <a:r>
              <a:rPr lang="en-US" altLang="en-US" sz="2800" i="1" smtClean="0">
                <a:solidFill>
                  <a:srgbClr val="FF0000"/>
                </a:solidFill>
                <a:latin typeface="Times New Roman" panose="02020603050405020304" pitchFamily="18" charset="0"/>
                <a:cs typeface="Times New Roman" panose="02020603050405020304" pitchFamily="18" charset="0"/>
              </a:rPr>
              <a:t>dũng cảm</a:t>
            </a:r>
            <a:r>
              <a:rPr lang="en-US" altLang="en-US" sz="2800" smtClean="0">
                <a:solidFill>
                  <a:srgbClr val="004DE6"/>
                </a:solidFill>
                <a:latin typeface="Times New Roman" panose="02020603050405020304" pitchFamily="18" charset="0"/>
                <a:cs typeface="Times New Roman" panose="02020603050405020304" pitchFamily="18" charset="0"/>
              </a:rPr>
              <a:t>.</a:t>
            </a:r>
          </a:p>
          <a:p>
            <a:pPr marL="457200" indent="-457200" algn="just" eaLnBrk="1" hangingPunct="1">
              <a:spcBef>
                <a:spcPct val="50000"/>
              </a:spcBef>
              <a:buFont typeface="Wingdings" panose="05000000000000000000" pitchFamily="2" charset="2"/>
              <a:buChar char="ü"/>
            </a:pPr>
            <a:r>
              <a:rPr lang="en-US" altLang="en-US" sz="2800" smtClean="0">
                <a:solidFill>
                  <a:srgbClr val="004DE6"/>
                </a:solidFill>
                <a:latin typeface="Times New Roman" panose="02020603050405020304" pitchFamily="18" charset="0"/>
                <a:cs typeface="Times New Roman" panose="02020603050405020304" pitchFamily="18" charset="0"/>
              </a:rPr>
              <a:t>Bác sĩ Ly là người </a:t>
            </a:r>
            <a:r>
              <a:rPr lang="en-US" altLang="en-US" sz="2800" i="1" smtClean="0">
                <a:solidFill>
                  <a:srgbClr val="FF0000"/>
                </a:solidFill>
                <a:latin typeface="Times New Roman" panose="02020603050405020304" pitchFamily="18" charset="0"/>
                <a:cs typeface="Times New Roman" panose="02020603050405020304" pitchFamily="18" charset="0"/>
              </a:rPr>
              <a:t>quả cảm</a:t>
            </a:r>
            <a:r>
              <a:rPr lang="en-US" altLang="en-US" sz="2800" smtClean="0">
                <a:solidFill>
                  <a:srgbClr val="004DE6"/>
                </a:solidFill>
                <a:latin typeface="Times New Roman" panose="02020603050405020304" pitchFamily="18" charset="0"/>
                <a:cs typeface="Times New Roman" panose="02020603050405020304" pitchFamily="18" charset="0"/>
              </a:rPr>
              <a:t>.</a:t>
            </a:r>
          </a:p>
          <a:p>
            <a:pPr marL="457200" indent="-457200" algn="just" eaLnBrk="1" hangingPunct="1">
              <a:spcBef>
                <a:spcPct val="50000"/>
              </a:spcBef>
              <a:buFont typeface="Wingdings" panose="05000000000000000000" pitchFamily="2" charset="2"/>
              <a:buChar char="ü"/>
            </a:pPr>
            <a:r>
              <a:rPr lang="en-US" altLang="en-US" sz="2800" smtClean="0">
                <a:solidFill>
                  <a:srgbClr val="004DE6"/>
                </a:solidFill>
                <a:latin typeface="Times New Roman" panose="02020603050405020304" pitchFamily="18" charset="0"/>
                <a:cs typeface="Times New Roman" panose="02020603050405020304" pitchFamily="18" charset="0"/>
              </a:rPr>
              <a:t>Các chú công an rất </a:t>
            </a:r>
            <a:r>
              <a:rPr lang="en-US" altLang="en-US" sz="2800" i="1" smtClean="0">
                <a:solidFill>
                  <a:srgbClr val="FF0000"/>
                </a:solidFill>
                <a:latin typeface="Times New Roman" panose="02020603050405020304" pitchFamily="18" charset="0"/>
                <a:cs typeface="Times New Roman" panose="02020603050405020304" pitchFamily="18" charset="0"/>
              </a:rPr>
              <a:t>gan dạ</a:t>
            </a:r>
            <a:r>
              <a:rPr lang="en-US" altLang="en-US" sz="2800" smtClean="0">
                <a:solidFill>
                  <a:srgbClr val="004DE6"/>
                </a:solidFill>
                <a:latin typeface="Times New Roman" panose="02020603050405020304" pitchFamily="18" charset="0"/>
                <a:cs typeface="Times New Roman" panose="02020603050405020304" pitchFamily="18" charset="0"/>
              </a:rPr>
              <a:t>.</a:t>
            </a:r>
          </a:p>
          <a:p>
            <a:pPr marL="457200" indent="-457200" algn="just" eaLnBrk="1" hangingPunct="1">
              <a:spcBef>
                <a:spcPct val="50000"/>
              </a:spcBef>
              <a:buFont typeface="Wingdings" panose="05000000000000000000" pitchFamily="2" charset="2"/>
              <a:buChar char="ü"/>
            </a:pPr>
            <a:r>
              <a:rPr lang="en-US" altLang="en-US" sz="2800" smtClean="0">
                <a:solidFill>
                  <a:srgbClr val="004DE6"/>
                </a:solidFill>
                <a:latin typeface="Times New Roman" panose="02020603050405020304" pitchFamily="18" charset="0"/>
                <a:cs typeface="Times New Roman" panose="02020603050405020304" pitchFamily="18" charset="0"/>
              </a:rPr>
              <a:t>Tên giặc </a:t>
            </a:r>
            <a:r>
              <a:rPr lang="en-US" altLang="en-US" sz="2800" i="1" smtClean="0">
                <a:solidFill>
                  <a:srgbClr val="FF0000"/>
                </a:solidFill>
                <a:latin typeface="Times New Roman" panose="02020603050405020304" pitchFamily="18" charset="0"/>
                <a:cs typeface="Times New Roman" panose="02020603050405020304" pitchFamily="18" charset="0"/>
              </a:rPr>
              <a:t>hèn nhát </a:t>
            </a:r>
            <a:r>
              <a:rPr lang="en-US" altLang="en-US" sz="2800" smtClean="0">
                <a:solidFill>
                  <a:srgbClr val="004DE6"/>
                </a:solidFill>
                <a:latin typeface="Times New Roman" panose="02020603050405020304" pitchFamily="18" charset="0"/>
                <a:cs typeface="Times New Roman" panose="02020603050405020304" pitchFamily="18" charset="0"/>
              </a:rPr>
              <a:t>đã đầu hàng.</a:t>
            </a:r>
          </a:p>
          <a:p>
            <a:pPr marL="457200" indent="-457200" algn="just" eaLnBrk="1" hangingPunct="1">
              <a:spcBef>
                <a:spcPct val="50000"/>
              </a:spcBef>
              <a:buFont typeface="Wingdings" panose="05000000000000000000" pitchFamily="2" charset="2"/>
              <a:buChar char="ü"/>
            </a:pPr>
            <a:r>
              <a:rPr lang="en-US" altLang="en-US" sz="2800" smtClean="0">
                <a:solidFill>
                  <a:srgbClr val="004DE6"/>
                </a:solidFill>
                <a:latin typeface="Times New Roman" panose="02020603050405020304" pitchFamily="18" charset="0"/>
                <a:cs typeface="Times New Roman" panose="02020603050405020304" pitchFamily="18" charset="0"/>
              </a:rPr>
              <a:t>Thỏ là con vật </a:t>
            </a:r>
            <a:r>
              <a:rPr lang="en-US" altLang="en-US" sz="2800" i="1" smtClean="0">
                <a:solidFill>
                  <a:srgbClr val="FF0000"/>
                </a:solidFill>
                <a:latin typeface="Times New Roman" panose="02020603050405020304" pitchFamily="18" charset="0"/>
                <a:cs typeface="Times New Roman" panose="02020603050405020304" pitchFamily="18" charset="0"/>
              </a:rPr>
              <a:t>nhút nhát</a:t>
            </a:r>
            <a:r>
              <a:rPr lang="en-US" altLang="en-US" sz="2800" smtClean="0">
                <a:solidFill>
                  <a:srgbClr val="004DE6"/>
                </a:solidFill>
                <a:latin typeface="Times New Roman" panose="02020603050405020304" pitchFamily="18" charset="0"/>
                <a:cs typeface="Times New Roman" panose="02020603050405020304" pitchFamily="18" charset="0"/>
              </a:rPr>
              <a:t>.</a:t>
            </a:r>
            <a:endParaRPr lang="vi-VN" altLang="en-US" sz="2800">
              <a:solidFill>
                <a:srgbClr val="004DE6"/>
              </a:solidFill>
              <a:latin typeface="Times New Roman" panose="02020603050405020304" pitchFamily="18" charset="0"/>
              <a:cs typeface="Times New Roman" panose="02020603050405020304" pitchFamily="18" charset="0"/>
            </a:endParaRPr>
          </a:p>
        </p:txBody>
      </p:sp>
      <p:sp>
        <p:nvSpPr>
          <p:cNvPr id="3" name="Text Box 107"/>
          <p:cNvSpPr txBox="1">
            <a:spLocks noChangeArrowheads="1"/>
          </p:cNvSpPr>
          <p:nvPr/>
        </p:nvSpPr>
        <p:spPr bwMode="auto">
          <a:xfrm>
            <a:off x="1285422" y="885372"/>
            <a:ext cx="87264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just" eaLnBrk="1" hangingPunct="1">
              <a:spcBef>
                <a:spcPct val="50000"/>
              </a:spcBef>
            </a:pPr>
            <a:r>
              <a:rPr lang="en-US" altLang="en-US" sz="2800" b="1" smtClean="0">
                <a:latin typeface="Times New Roman" panose="02020603050405020304" pitchFamily="18" charset="0"/>
                <a:cs typeface="Times New Roman" panose="02020603050405020304" pitchFamily="18" charset="0"/>
              </a:rPr>
              <a:t>Bài 2</a:t>
            </a:r>
            <a:r>
              <a:rPr lang="en-US" altLang="en-US" sz="2800" b="1">
                <a:latin typeface="Times New Roman" panose="02020603050405020304" pitchFamily="18" charset="0"/>
                <a:cs typeface="Times New Roman" panose="02020603050405020304" pitchFamily="18" charset="0"/>
              </a:rPr>
              <a:t>. Đặt câu với những từ vừa tìm được.</a:t>
            </a:r>
            <a:endParaRPr lang="vi-VN" alt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4004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708577" y="1522268"/>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Mở rộng và hệ thống hóa vốn từ thuộc chủ điểm: </a:t>
              </a:r>
              <a:r>
                <a:rPr lang="en-US" sz="2800" i="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Dũng cảm</a:t>
              </a:r>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708577" y="2885356"/>
            <a:ext cx="10715804" cy="910467"/>
            <a:chOff x="-8052" y="1747250"/>
            <a:chExt cx="8976506"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Sử dụng các từ ngữ trong chủ điểm để đặt câu.</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a:grpSpLocks/>
          </p:cNvGrpSpPr>
          <p:nvPr/>
        </p:nvGrpSpPr>
        <p:grpSpPr bwMode="auto">
          <a:xfrm>
            <a:off x="708577" y="4153232"/>
            <a:ext cx="10715804" cy="1158998"/>
            <a:chOff x="-8052" y="1747251"/>
            <a:chExt cx="8976506" cy="1159663"/>
          </a:xfrm>
        </p:grpSpPr>
        <p:sp>
          <p:nvSpPr>
            <p:cNvPr id="12" name="Rectangle 11">
              <a:extLst>
                <a:ext uri="{FF2B5EF4-FFF2-40B4-BE49-F238E27FC236}">
                  <a16:creationId xmlns:a16="http://schemas.microsoft.com/office/drawing/2014/main" id="{1C59C6FF-16F6-4D4A-8D30-C9647637D21A}"/>
                </a:ext>
              </a:extLst>
            </p:cNvPr>
            <p:cNvSpPr/>
            <p:nvPr/>
          </p:nvSpPr>
          <p:spPr>
            <a:xfrm>
              <a:off x="657899" y="1747251"/>
              <a:ext cx="8310555" cy="1159663"/>
            </a:xfrm>
            <a:prstGeom prst="rect">
              <a:avLst/>
            </a:prstGeom>
            <a:solidFill>
              <a:srgbClr val="CCFF99"/>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Hiểu ý nghĩa của một số câu thành ngữ thuộc chủ điểm và biết cách sử dụng chung trong các tình huống cụ thể.</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1CC2396C-46DF-4CA0-86ED-4BF9BDDE7B02}"/>
                </a:ext>
              </a:extLst>
            </p:cNvPr>
            <p:cNvSpPr/>
            <p:nvPr/>
          </p:nvSpPr>
          <p:spPr>
            <a:xfrm>
              <a:off x="-8052" y="2038786"/>
              <a:ext cx="576299" cy="576593"/>
            </a:xfrm>
            <a:prstGeom prst="ellips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a:extLst>
              <a:ext uri="{FF2B5EF4-FFF2-40B4-BE49-F238E27FC236}">
                <a16:creationId xmlns:a16="http://schemas.microsoft.com/office/drawing/2014/main" id="{FC4AA681-3F36-42B8-9DF9-F59457234ED6}"/>
              </a:ext>
            </a:extLst>
          </p:cNvPr>
          <p:cNvSpPr/>
          <p:nvPr/>
        </p:nvSpPr>
        <p:spPr>
          <a:xfrm>
            <a:off x="3151687" y="338920"/>
            <a:ext cx="6003834" cy="825939"/>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solidFill>
                <a:latin typeface="Times New Roman" panose="02020603050405020304" pitchFamily="18" charset="0"/>
                <a:cs typeface="Times New Roman" panose="02020603050405020304" pitchFamily="18" charset="0"/>
              </a:rPr>
              <a:t>Bài 2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547317" y="2313239"/>
            <a:ext cx="1023540" cy="1862048"/>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12996540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2"/>
          <p:cNvSpPr txBox="1">
            <a:spLocks noChangeArrowheads="1"/>
          </p:cNvSpPr>
          <p:nvPr/>
        </p:nvSpPr>
        <p:spPr bwMode="auto">
          <a:xfrm>
            <a:off x="1404484" y="682171"/>
            <a:ext cx="9510258" cy="954107"/>
          </a:xfrm>
          <a:prstGeom prst="rect">
            <a:avLst/>
          </a:prstGeom>
          <a:noFill/>
          <a:ln w="9525">
            <a:noFill/>
            <a:miter lim="800000"/>
            <a:headEnd/>
            <a:tailEnd/>
          </a:ln>
        </p:spPr>
        <p:txBody>
          <a:bodyPr wrap="square">
            <a:spAutoFit/>
          </a:bodyPr>
          <a:lstStyle/>
          <a:p>
            <a:pPr algn="just">
              <a:spcBef>
                <a:spcPct val="50000"/>
              </a:spcBef>
            </a:pPr>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3</a:t>
            </a:r>
            <a:r>
              <a:rPr lang="en-US" sz="2800" b="1">
                <a:latin typeface="Times New Roman" pitchFamily="18" charset="0"/>
                <a:cs typeface="Times New Roman" pitchFamily="18" charset="0"/>
              </a:rPr>
              <a:t>: </a:t>
            </a:r>
            <a:r>
              <a:rPr lang="en-US" altLang="en-US" sz="2800" b="1">
                <a:latin typeface="Times New Roman" panose="02020603050405020304" pitchFamily="18" charset="0"/>
                <a:cs typeface="Times New Roman" panose="02020603050405020304" pitchFamily="18" charset="0"/>
              </a:rPr>
              <a:t>Chọn từ ngữ thích hợp trong các từ sau đây để điền vào chỗ trống: </a:t>
            </a:r>
            <a:r>
              <a:rPr lang="en-US" altLang="en-US" sz="2800" b="1" i="1">
                <a:solidFill>
                  <a:srgbClr val="FF0000"/>
                </a:solidFill>
                <a:latin typeface="Times New Roman" panose="02020603050405020304" pitchFamily="18" charset="0"/>
                <a:cs typeface="Times New Roman" panose="02020603050405020304" pitchFamily="18" charset="0"/>
              </a:rPr>
              <a:t>anh dũng, dũng cảm, dũng mãnh</a:t>
            </a:r>
            <a:r>
              <a:rPr lang="en-US" altLang="en-US" sz="2800">
                <a:solidFill>
                  <a:srgbClr val="FF0000"/>
                </a:solidFill>
                <a:latin typeface="Times New Roman" panose="02020603050405020304" pitchFamily="18" charset="0"/>
                <a:cs typeface="Times New Roman" panose="02020603050405020304" pitchFamily="18" charset="0"/>
              </a:rPr>
              <a:t>.</a:t>
            </a:r>
            <a:endParaRPr lang="vi-VN" altLang="en-US" sz="2800">
              <a:solidFill>
                <a:srgbClr val="FF0000"/>
              </a:solidFill>
              <a:cs typeface="Times New Roman" panose="02020603050405020304" pitchFamily="18" charset="0"/>
            </a:endParaRPr>
          </a:p>
        </p:txBody>
      </p:sp>
      <p:sp>
        <p:nvSpPr>
          <p:cNvPr id="11" name="Text Box 47"/>
          <p:cNvSpPr txBox="1">
            <a:spLocks noChangeArrowheads="1"/>
          </p:cNvSpPr>
          <p:nvPr/>
        </p:nvSpPr>
        <p:spPr bwMode="auto">
          <a:xfrm>
            <a:off x="3217636" y="2188030"/>
            <a:ext cx="72072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3200" b="1">
                <a:solidFill>
                  <a:srgbClr val="0000FF"/>
                </a:solidFill>
                <a:latin typeface="Times New Roman" panose="02020603050405020304" pitchFamily="18" charset="0"/>
                <a:cs typeface="Times New Roman" panose="02020603050405020304" pitchFamily="18" charset="0"/>
              </a:rPr>
              <a:t>- …………   bênh vực lẽ </a:t>
            </a:r>
            <a:r>
              <a:rPr lang="en-US" altLang="en-US" sz="3200" b="1" smtClean="0">
                <a:solidFill>
                  <a:srgbClr val="0000FF"/>
                </a:solidFill>
                <a:latin typeface="Times New Roman" panose="02020603050405020304" pitchFamily="18" charset="0"/>
                <a:cs typeface="Times New Roman" panose="02020603050405020304" pitchFamily="18" charset="0"/>
              </a:rPr>
              <a:t>phải</a:t>
            </a:r>
            <a:endParaRPr lang="en-US" altLang="en-US" sz="3200" b="1">
              <a:solidFill>
                <a:srgbClr val="0000FF"/>
              </a:solidFill>
              <a:latin typeface="Times New Roman" panose="02020603050405020304" pitchFamily="18" charset="0"/>
              <a:cs typeface="Times New Roman" panose="02020603050405020304" pitchFamily="18" charset="0"/>
            </a:endParaRPr>
          </a:p>
        </p:txBody>
      </p:sp>
      <p:sp>
        <p:nvSpPr>
          <p:cNvPr id="12" name="Text Box 48"/>
          <p:cNvSpPr txBox="1">
            <a:spLocks noChangeArrowheads="1"/>
          </p:cNvSpPr>
          <p:nvPr/>
        </p:nvSpPr>
        <p:spPr bwMode="auto">
          <a:xfrm>
            <a:off x="3314474" y="3178630"/>
            <a:ext cx="51181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3200" b="1">
                <a:solidFill>
                  <a:srgbClr val="0000FF"/>
                </a:solidFill>
                <a:latin typeface="Times New Roman" panose="02020603050405020304" pitchFamily="18" charset="0"/>
                <a:cs typeface="Times New Roman" panose="02020603050405020304" pitchFamily="18" charset="0"/>
              </a:rPr>
              <a:t>- khí thế</a:t>
            </a:r>
            <a:r>
              <a:rPr lang="en-US" altLang="en-US" sz="3200" b="1" smtClean="0">
                <a:solidFill>
                  <a:srgbClr val="0000FF"/>
                </a:solidFill>
                <a:latin typeface="Times New Roman" panose="02020603050405020304" pitchFamily="18" charset="0"/>
                <a:cs typeface="Times New Roman" panose="02020603050405020304" pitchFamily="18" charset="0"/>
              </a:rPr>
              <a:t>…………….. </a:t>
            </a:r>
            <a:endParaRPr lang="en-US" altLang="en-US" sz="3200" b="1">
              <a:solidFill>
                <a:srgbClr val="0000FF"/>
              </a:solidFill>
              <a:latin typeface="Times New Roman" panose="02020603050405020304" pitchFamily="18" charset="0"/>
              <a:cs typeface="Times New Roman" panose="02020603050405020304" pitchFamily="18" charset="0"/>
            </a:endParaRPr>
          </a:p>
        </p:txBody>
      </p:sp>
      <p:sp>
        <p:nvSpPr>
          <p:cNvPr id="13" name="Text Box 49"/>
          <p:cNvSpPr txBox="1">
            <a:spLocks noChangeArrowheads="1"/>
          </p:cNvSpPr>
          <p:nvPr/>
        </p:nvSpPr>
        <p:spPr bwMode="auto">
          <a:xfrm>
            <a:off x="3249386" y="4339093"/>
            <a:ext cx="49291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3200" b="1">
                <a:solidFill>
                  <a:srgbClr val="0000FF"/>
                </a:solidFill>
                <a:latin typeface="Times New Roman" panose="02020603050405020304" pitchFamily="18" charset="0"/>
                <a:cs typeface="Times New Roman" panose="02020603050405020304" pitchFamily="18" charset="0"/>
              </a:rPr>
              <a:t>- hi sinh……………</a:t>
            </a:r>
          </a:p>
        </p:txBody>
      </p:sp>
      <p:sp>
        <p:nvSpPr>
          <p:cNvPr id="14" name="Rectangle 50"/>
          <p:cNvSpPr>
            <a:spLocks noChangeArrowheads="1"/>
          </p:cNvSpPr>
          <p:nvPr/>
        </p:nvSpPr>
        <p:spPr bwMode="auto">
          <a:xfrm>
            <a:off x="4868396" y="4315615"/>
            <a:ext cx="1835759" cy="584775"/>
          </a:xfrm>
          <a:prstGeom prst="rect">
            <a:avLst/>
          </a:prstGeom>
          <a:noFill/>
          <a:ln>
            <a:noFill/>
          </a:ln>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ct val="50000"/>
              </a:spcBef>
            </a:pPr>
            <a:r>
              <a:rPr lang="en-US" altLang="en-US" sz="3200" b="1">
                <a:solidFill>
                  <a:srgbClr val="FF0000"/>
                </a:solidFill>
                <a:latin typeface="Times New Roman" panose="02020603050405020304" pitchFamily="18" charset="0"/>
                <a:cs typeface="Times New Roman" panose="02020603050405020304" pitchFamily="18" charset="0"/>
              </a:rPr>
              <a:t>anh </a:t>
            </a:r>
            <a:r>
              <a:rPr lang="en-US" altLang="en-US" sz="3200" b="1" smtClean="0">
                <a:solidFill>
                  <a:srgbClr val="FF0000"/>
                </a:solidFill>
                <a:latin typeface="Times New Roman" panose="02020603050405020304" pitchFamily="18" charset="0"/>
                <a:cs typeface="Times New Roman" panose="02020603050405020304" pitchFamily="18" charset="0"/>
              </a:rPr>
              <a:t>dũng</a:t>
            </a:r>
            <a:endParaRPr lang="vi-VN" altLang="en-US" sz="3200">
              <a:solidFill>
                <a:srgbClr val="FF0000"/>
              </a:solidFill>
              <a:latin typeface="Times New Roman" panose="02020603050405020304" pitchFamily="18" charset="0"/>
              <a:cs typeface="Times New Roman" panose="02020603050405020304" pitchFamily="18" charset="0"/>
            </a:endParaRPr>
          </a:p>
        </p:txBody>
      </p:sp>
      <p:sp>
        <p:nvSpPr>
          <p:cNvPr id="15" name="Rectangle 51"/>
          <p:cNvSpPr>
            <a:spLocks noChangeArrowheads="1"/>
          </p:cNvSpPr>
          <p:nvPr/>
        </p:nvSpPr>
        <p:spPr bwMode="auto">
          <a:xfrm>
            <a:off x="4963028" y="3165253"/>
            <a:ext cx="2177199" cy="584775"/>
          </a:xfrm>
          <a:prstGeom prst="rect">
            <a:avLst/>
          </a:prstGeom>
          <a:noFill/>
          <a:ln>
            <a:noFill/>
          </a:ln>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3200" b="1">
                <a:solidFill>
                  <a:srgbClr val="FF0000"/>
                </a:solidFill>
                <a:latin typeface="Times New Roman" panose="02020603050405020304" pitchFamily="18" charset="0"/>
                <a:cs typeface="Times New Roman" panose="02020603050405020304" pitchFamily="18" charset="0"/>
              </a:rPr>
              <a:t>dũng </a:t>
            </a:r>
            <a:r>
              <a:rPr lang="en-US" altLang="en-US" sz="3200" b="1" smtClean="0">
                <a:solidFill>
                  <a:srgbClr val="FF0000"/>
                </a:solidFill>
                <a:latin typeface="Times New Roman" panose="02020603050405020304" pitchFamily="18" charset="0"/>
                <a:cs typeface="Times New Roman" panose="02020603050405020304" pitchFamily="18" charset="0"/>
              </a:rPr>
              <a:t>mãnh</a:t>
            </a:r>
            <a:endParaRPr lang="en-US" altLang="en-US" sz="3200" b="1">
              <a:solidFill>
                <a:srgbClr val="FF0000"/>
              </a:solidFill>
              <a:latin typeface="Times New Roman" panose="02020603050405020304" pitchFamily="18" charset="0"/>
              <a:cs typeface="Times New Roman" panose="02020603050405020304" pitchFamily="18" charset="0"/>
            </a:endParaRPr>
          </a:p>
        </p:txBody>
      </p:sp>
      <p:sp>
        <p:nvSpPr>
          <p:cNvPr id="16" name="Rectangle 52"/>
          <p:cNvSpPr>
            <a:spLocks noChangeArrowheads="1"/>
          </p:cNvSpPr>
          <p:nvPr/>
        </p:nvSpPr>
        <p:spPr bwMode="auto">
          <a:xfrm>
            <a:off x="3457349" y="2165805"/>
            <a:ext cx="1905000" cy="584200"/>
          </a:xfrm>
          <a:prstGeom prst="rect">
            <a:avLst/>
          </a:prstGeom>
          <a:noFill/>
          <a:ln>
            <a:noFill/>
          </a:ln>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3200" b="1">
                <a:solidFill>
                  <a:srgbClr val="FF0000"/>
                </a:solidFill>
                <a:latin typeface="Times New Roman" panose="02020603050405020304" pitchFamily="18" charset="0"/>
                <a:cs typeface="Times New Roman" panose="02020603050405020304" pitchFamily="18" charset="0"/>
              </a:rPr>
              <a:t>dũng cảm</a:t>
            </a:r>
          </a:p>
        </p:txBody>
      </p:sp>
    </p:spTree>
    <p:extLst>
      <p:ext uri="{BB962C8B-B14F-4D97-AF65-F5344CB8AC3E}">
        <p14:creationId xmlns:p14="http://schemas.microsoft.com/office/powerpoint/2010/main" val="423498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708577" y="1522268"/>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Mở rộng và hệ thống hóa vốn từ thuộc chủ điểm: </a:t>
              </a:r>
              <a:r>
                <a:rPr lang="en-US" sz="2800" i="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Dũng cảm</a:t>
              </a:r>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708577" y="2885356"/>
            <a:ext cx="10715804" cy="910467"/>
            <a:chOff x="-8052" y="1747250"/>
            <a:chExt cx="8976506"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Sử dụng các từ ngữ trong chủ điểm để đặt câu.</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a:grpSpLocks/>
          </p:cNvGrpSpPr>
          <p:nvPr/>
        </p:nvGrpSpPr>
        <p:grpSpPr bwMode="auto">
          <a:xfrm>
            <a:off x="708577" y="4153232"/>
            <a:ext cx="10715804" cy="1158998"/>
            <a:chOff x="-8052" y="1747251"/>
            <a:chExt cx="8976506" cy="1159663"/>
          </a:xfrm>
        </p:grpSpPr>
        <p:sp>
          <p:nvSpPr>
            <p:cNvPr id="12" name="Rectangle 11">
              <a:extLst>
                <a:ext uri="{FF2B5EF4-FFF2-40B4-BE49-F238E27FC236}">
                  <a16:creationId xmlns:a16="http://schemas.microsoft.com/office/drawing/2014/main" id="{1C59C6FF-16F6-4D4A-8D30-C9647637D21A}"/>
                </a:ext>
              </a:extLst>
            </p:cNvPr>
            <p:cNvSpPr/>
            <p:nvPr/>
          </p:nvSpPr>
          <p:spPr>
            <a:xfrm>
              <a:off x="657899" y="1747251"/>
              <a:ext cx="8310555" cy="1159663"/>
            </a:xfrm>
            <a:prstGeom prst="rect">
              <a:avLst/>
            </a:prstGeom>
            <a:solidFill>
              <a:srgbClr val="CCFF99"/>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dirty="0" err="1" smtClean="0">
                  <a:solidFill>
                    <a:schemeClr val="tx1"/>
                  </a:solidFill>
                  <a:latin typeface="Times New Roman" panose="02020603050405020304" pitchFamily="18" charset="0"/>
                  <a:cs typeface="Times New Roman" panose="02020603050405020304" pitchFamily="18" charset="0"/>
                </a:rPr>
                <a:t>Hiểu</a:t>
              </a:r>
              <a:r>
                <a:rPr lang="en-US" sz="2800" dirty="0" smtClean="0">
                  <a:solidFill>
                    <a:schemeClr val="tx1"/>
                  </a:solidFill>
                  <a:latin typeface="Times New Roman" panose="02020603050405020304" pitchFamily="18" charset="0"/>
                  <a:cs typeface="Times New Roman" panose="02020603050405020304" pitchFamily="18" charset="0"/>
                </a:rPr>
                <a:t> ý </a:t>
              </a:r>
              <a:r>
                <a:rPr lang="en-US" sz="2800" dirty="0" err="1" smtClean="0">
                  <a:solidFill>
                    <a:schemeClr val="tx1"/>
                  </a:solidFill>
                  <a:latin typeface="Times New Roman" panose="02020603050405020304" pitchFamily="18" charset="0"/>
                  <a:cs typeface="Times New Roman" panose="02020603050405020304" pitchFamily="18" charset="0"/>
                </a:rPr>
                <a:t>nghĩa</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của</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một</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số</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câu</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thành</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ngữ</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thuộc</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chủ</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điểm</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và</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biết</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cách</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sử</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dụng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chúng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trong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các</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tình</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huống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cụ</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thể</a:t>
              </a:r>
              <a:r>
                <a:rPr lang="en-US" sz="2800" dirty="0" smtClean="0">
                  <a:solidFill>
                    <a:schemeClr val="tx1"/>
                  </a:solidFill>
                  <a:latin typeface="Times New Roman" panose="02020603050405020304" pitchFamily="18" charset="0"/>
                  <a:cs typeface="Times New Roman" panose="02020603050405020304" pitchFamily="18" charset="0"/>
                </a:rPr>
                <a:t>.</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1CC2396C-46DF-4CA0-86ED-4BF9BDDE7B02}"/>
                </a:ext>
              </a:extLst>
            </p:cNvPr>
            <p:cNvSpPr/>
            <p:nvPr/>
          </p:nvSpPr>
          <p:spPr>
            <a:xfrm>
              <a:off x="-8052" y="2038786"/>
              <a:ext cx="576299" cy="576593"/>
            </a:xfrm>
            <a:prstGeom prst="ellips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a:extLst>
              <a:ext uri="{FF2B5EF4-FFF2-40B4-BE49-F238E27FC236}">
                <a16:creationId xmlns:a16="http://schemas.microsoft.com/office/drawing/2014/main" id="{FC4AA681-3F36-42B8-9DF9-F59457234ED6}"/>
              </a:ext>
            </a:extLst>
          </p:cNvPr>
          <p:cNvSpPr/>
          <p:nvPr/>
        </p:nvSpPr>
        <p:spPr>
          <a:xfrm>
            <a:off x="3151687" y="338920"/>
            <a:ext cx="6003834" cy="825939"/>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solidFill>
                <a:latin typeface="Times New Roman" panose="02020603050405020304" pitchFamily="18" charset="0"/>
                <a:cs typeface="Times New Roman" panose="02020603050405020304" pitchFamily="18" charset="0"/>
              </a:rPr>
              <a:t>Bài 3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547317" y="1023308"/>
            <a:ext cx="1023540" cy="1862048"/>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10938398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2"/>
          <p:cNvSpPr txBox="1">
            <a:spLocks noChangeArrowheads="1"/>
          </p:cNvSpPr>
          <p:nvPr/>
        </p:nvSpPr>
        <p:spPr bwMode="auto">
          <a:xfrm>
            <a:off x="1404484" y="682171"/>
            <a:ext cx="9510258" cy="954107"/>
          </a:xfrm>
          <a:prstGeom prst="rect">
            <a:avLst/>
          </a:prstGeom>
          <a:noFill/>
          <a:ln w="9525">
            <a:noFill/>
            <a:miter lim="800000"/>
            <a:headEnd/>
            <a:tailEnd/>
          </a:ln>
        </p:spPr>
        <p:txBody>
          <a:bodyPr wrap="square">
            <a:spAutoFit/>
          </a:bodyPr>
          <a:lstStyle/>
          <a:p>
            <a:pPr algn="just">
              <a:spcBef>
                <a:spcPct val="50000"/>
              </a:spcBef>
            </a:pPr>
            <a:r>
              <a:rPr lang="en-US" sz="2800" b="1" smtClean="0">
                <a:latin typeface="Times New Roman" pitchFamily="18" charset="0"/>
                <a:cs typeface="Times New Roman" pitchFamily="18" charset="0"/>
              </a:rPr>
              <a:t>Bài 4: </a:t>
            </a:r>
            <a:r>
              <a:rPr lang="en-US" altLang="en-US" sz="2800" b="1">
                <a:latin typeface="Times New Roman" panose="02020603050405020304" pitchFamily="18" charset="0"/>
                <a:cs typeface="Times New Roman" panose="02020603050405020304" pitchFamily="18" charset="0"/>
              </a:rPr>
              <a:t>Trong các thành ngữ sau, thành ngữ nào nói về lòng dũng cảm ?</a:t>
            </a:r>
          </a:p>
        </p:txBody>
      </p:sp>
      <p:sp>
        <p:nvSpPr>
          <p:cNvPr id="2" name="Rectangle 1"/>
          <p:cNvSpPr/>
          <p:nvPr/>
        </p:nvSpPr>
        <p:spPr>
          <a:xfrm>
            <a:off x="1772106" y="1967077"/>
            <a:ext cx="8775014" cy="1307537"/>
          </a:xfrm>
          <a:prstGeom prst="rect">
            <a:avLst/>
          </a:prstGeom>
        </p:spPr>
        <p:txBody>
          <a:bodyPr wrap="square">
            <a:spAutoFit/>
          </a:bodyPr>
          <a:lstStyle/>
          <a:p>
            <a:pPr algn="just">
              <a:lnSpc>
                <a:spcPct val="150000"/>
              </a:lnSpc>
            </a:pPr>
            <a:r>
              <a:rPr lang="en-US" altLang="en-US" sz="2800" b="1" smtClean="0">
                <a:solidFill>
                  <a:srgbClr val="0000FF"/>
                </a:solidFill>
                <a:latin typeface="Times New Roman" panose="02020603050405020304" pitchFamily="18" charset="0"/>
                <a:cs typeface="Times New Roman" panose="02020603050405020304" pitchFamily="18" charset="0"/>
              </a:rPr>
              <a:t>     Ba </a:t>
            </a:r>
            <a:r>
              <a:rPr lang="en-US" altLang="en-US" sz="2800" b="1">
                <a:solidFill>
                  <a:srgbClr val="0000FF"/>
                </a:solidFill>
                <a:latin typeface="Times New Roman" panose="02020603050405020304" pitchFamily="18" charset="0"/>
                <a:cs typeface="Times New Roman" panose="02020603050405020304" pitchFamily="18" charset="0"/>
              </a:rPr>
              <a:t>chìm bảy nổi; vào sinh ra tử; cày sâu cuốc bẫm; gan vàng dạ sắt; </a:t>
            </a:r>
            <a:r>
              <a:rPr lang="en-US" altLang="en-US" sz="2800" b="1" smtClean="0">
                <a:solidFill>
                  <a:srgbClr val="0000FF"/>
                </a:solidFill>
                <a:latin typeface="Times New Roman" panose="02020603050405020304" pitchFamily="18" charset="0"/>
                <a:cs typeface="Times New Roman" panose="02020603050405020304" pitchFamily="18" charset="0"/>
              </a:rPr>
              <a:t>nhường </a:t>
            </a:r>
            <a:r>
              <a:rPr lang="en-US" altLang="en-US" sz="2800" b="1">
                <a:solidFill>
                  <a:srgbClr val="0000FF"/>
                </a:solidFill>
                <a:latin typeface="Times New Roman" panose="02020603050405020304" pitchFamily="18" charset="0"/>
                <a:cs typeface="Times New Roman" panose="02020603050405020304" pitchFamily="18" charset="0"/>
              </a:rPr>
              <a:t>cơm sẻ áo; chân lấm tay bùn</a:t>
            </a:r>
            <a:r>
              <a:rPr lang="en-US" altLang="en-US" sz="2800" b="1" smtClean="0">
                <a:solidFill>
                  <a:srgbClr val="0000FF"/>
                </a:solidFill>
                <a:latin typeface="Times New Roman" panose="02020603050405020304" pitchFamily="18" charset="0"/>
                <a:cs typeface="Times New Roman" panose="02020603050405020304" pitchFamily="18" charset="0"/>
              </a:rPr>
              <a:t>.</a:t>
            </a:r>
            <a:endParaRPr lang="vi-VN" altLang="en-US" sz="2800" b="1">
              <a:solidFill>
                <a:srgbClr val="0000FF"/>
              </a:solidFill>
              <a:cs typeface="Times New Roman" panose="02020603050405020304" pitchFamily="18" charset="0"/>
            </a:endParaRPr>
          </a:p>
        </p:txBody>
      </p:sp>
    </p:spTree>
    <p:extLst>
      <p:ext uri="{BB962C8B-B14F-4D97-AF65-F5344CB8AC3E}">
        <p14:creationId xmlns:p14="http://schemas.microsoft.com/office/powerpoint/2010/main" val="42940826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71"/>
          <p:cNvGraphicFramePr>
            <a:graphicFrameLocks/>
          </p:cNvGraphicFramePr>
          <p:nvPr>
            <p:extLst>
              <p:ext uri="{D42A27DB-BD31-4B8C-83A1-F6EECF244321}">
                <p14:modId xmlns:p14="http://schemas.microsoft.com/office/powerpoint/2010/main" val="4145802690"/>
              </p:ext>
            </p:extLst>
          </p:nvPr>
        </p:nvGraphicFramePr>
        <p:xfrm>
          <a:off x="870857" y="609603"/>
          <a:ext cx="10421257" cy="5657441"/>
        </p:xfrm>
        <a:graphic>
          <a:graphicData uri="http://schemas.openxmlformats.org/drawingml/2006/table">
            <a:tbl>
              <a:tblPr/>
              <a:tblGrid>
                <a:gridCol w="3570514">
                  <a:extLst>
                    <a:ext uri="{9D8B030D-6E8A-4147-A177-3AD203B41FA5}">
                      <a16:colId xmlns:a16="http://schemas.microsoft.com/office/drawing/2014/main" val="20000"/>
                    </a:ext>
                  </a:extLst>
                </a:gridCol>
                <a:gridCol w="6850743">
                  <a:extLst>
                    <a:ext uri="{9D8B030D-6E8A-4147-A177-3AD203B41FA5}">
                      <a16:colId xmlns:a16="http://schemas.microsoft.com/office/drawing/2014/main" val="20001"/>
                    </a:ext>
                  </a:extLst>
                </a:gridCol>
              </a:tblGrid>
              <a:tr h="48724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chemeClr val="tx1"/>
                          </a:solidFill>
                          <a:effectLst/>
                          <a:latin typeface="Times New Roman" pitchFamily="18" charset="0"/>
                          <a:cs typeface="Times New Roman" pitchFamily="18" charset="0"/>
                        </a:rPr>
                        <a:t> Thành ngữ</a:t>
                      </a:r>
                      <a:endParaRPr kumimoji="0" lang="vi-VN" sz="2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chemeClr val="tx1"/>
                          </a:solidFill>
                          <a:effectLst/>
                          <a:latin typeface="Times New Roman" pitchFamily="18" charset="0"/>
                          <a:cs typeface="Times New Roman" pitchFamily="18" charset="0"/>
                        </a:rPr>
                        <a:t>Ý nghĩa </a:t>
                      </a:r>
                      <a:endParaRPr kumimoji="0" lang="vi-VN" sz="2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0"/>
                  </a:ext>
                </a:extLst>
              </a:tr>
              <a:tr h="88852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Ba chìm bảy nổi</a:t>
                      </a:r>
                      <a:endPar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Nói về số phận, cuộc sống của con người gặp nhau nhiều nỗi gian truân, vất vả, long đong.</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8852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Vào sinh ra tử</a:t>
                      </a:r>
                      <a:endPar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Xông pha nơi nguy hiểm, trải qua nhiều trận mạc, kề bên cái chết.</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3970662574"/>
                  </a:ext>
                </a:extLst>
              </a:tr>
              <a:tr h="48724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Cày</a:t>
                      </a:r>
                      <a:r>
                        <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sâu</a:t>
                      </a:r>
                      <a:r>
                        <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cuốc</a:t>
                      </a:r>
                      <a:r>
                        <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bẫm</a:t>
                      </a:r>
                      <a:endPar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Làm ăn cần cù, chăm chỉ (chỉ nhà nông).</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57040702"/>
                  </a:ext>
                </a:extLst>
              </a:tr>
              <a:tr h="88852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Gan vàng dạ sắt</a:t>
                      </a:r>
                      <a:endPar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sz="2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Gan</a:t>
                      </a:r>
                      <a:r>
                        <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dạ</a:t>
                      </a:r>
                      <a:r>
                        <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dũng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cảm</a:t>
                      </a:r>
                      <a:r>
                        <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không</a:t>
                      </a:r>
                      <a:r>
                        <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nao</a:t>
                      </a:r>
                      <a:r>
                        <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núng</a:t>
                      </a:r>
                      <a:r>
                        <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trước</a:t>
                      </a:r>
                      <a:r>
                        <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khó</a:t>
                      </a:r>
                      <a:r>
                        <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khăn</a:t>
                      </a:r>
                      <a:r>
                        <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nguy</a:t>
                      </a:r>
                      <a:r>
                        <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hiểm</a:t>
                      </a:r>
                      <a:r>
                        <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586646040"/>
                  </a:ext>
                </a:extLst>
              </a:tr>
              <a:tr h="88852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Nhường cơm sẻ áo</a:t>
                      </a:r>
                      <a:endPar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Đùm bọc, giúp đỡ, nhường nhịn, san sẻ cho nhau trong khó khăn hoạn nạn.</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32780862"/>
                  </a:ext>
                </a:extLst>
              </a:tr>
              <a:tr h="841697">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Chân lấm tay bùn</a:t>
                      </a:r>
                      <a:endPar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sz="2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Chỉ</a:t>
                      </a:r>
                      <a:r>
                        <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sự</a:t>
                      </a:r>
                      <a:r>
                        <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lao</a:t>
                      </a:r>
                      <a:r>
                        <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động</a:t>
                      </a:r>
                      <a:r>
                        <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vất</a:t>
                      </a:r>
                      <a:r>
                        <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vả</a:t>
                      </a:r>
                      <a:r>
                        <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cực</a:t>
                      </a:r>
                      <a:r>
                        <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nơi</a:t>
                      </a:r>
                      <a:r>
                        <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đồng</a:t>
                      </a:r>
                      <a:r>
                        <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ruộng</a:t>
                      </a:r>
                      <a:r>
                        <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506638794"/>
                  </a:ext>
                </a:extLst>
              </a:tr>
            </a:tbl>
          </a:graphicData>
        </a:graphic>
      </p:graphicFrame>
    </p:spTree>
    <p:extLst>
      <p:ext uri="{BB962C8B-B14F-4D97-AF65-F5344CB8AC3E}">
        <p14:creationId xmlns:p14="http://schemas.microsoft.com/office/powerpoint/2010/main" val="3932295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04457" y="1724298"/>
            <a:ext cx="6335486" cy="3513908"/>
            <a:chOff x="2991394" y="1933303"/>
            <a:chExt cx="6335486" cy="351390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1394" y="1933303"/>
              <a:ext cx="6335486" cy="3513908"/>
            </a:xfrm>
            <a:prstGeom prst="rect">
              <a:avLst/>
            </a:prstGeom>
          </p:spPr>
        </p:pic>
        <p:sp>
          <p:nvSpPr>
            <p:cNvPr id="6" name="Rectangle 5"/>
            <p:cNvSpPr/>
            <p:nvPr/>
          </p:nvSpPr>
          <p:spPr>
            <a:xfrm>
              <a:off x="4453384" y="2232856"/>
              <a:ext cx="3411511" cy="923330"/>
            </a:xfrm>
            <a:prstGeom prst="rect">
              <a:avLst/>
            </a:prstGeom>
            <a:noFill/>
          </p:spPr>
          <p:txBody>
            <a:bodyPr wrap="non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Khởi</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động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25109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2"/>
          <p:cNvSpPr txBox="1">
            <a:spLocks noChangeArrowheads="1"/>
          </p:cNvSpPr>
          <p:nvPr/>
        </p:nvSpPr>
        <p:spPr bwMode="auto">
          <a:xfrm>
            <a:off x="1404484" y="682171"/>
            <a:ext cx="9510258" cy="954107"/>
          </a:xfrm>
          <a:prstGeom prst="rect">
            <a:avLst/>
          </a:prstGeom>
          <a:noFill/>
          <a:ln w="9525">
            <a:noFill/>
            <a:miter lim="800000"/>
            <a:headEnd/>
            <a:tailEnd/>
          </a:ln>
        </p:spPr>
        <p:txBody>
          <a:bodyPr wrap="square">
            <a:spAutoFit/>
          </a:bodyPr>
          <a:lstStyle/>
          <a:p>
            <a:pPr algn="just">
              <a:spcBef>
                <a:spcPct val="50000"/>
              </a:spcBef>
            </a:pPr>
            <a:r>
              <a:rPr lang="en-US" sz="2800" b="1" smtClean="0">
                <a:latin typeface="Times New Roman" pitchFamily="18" charset="0"/>
                <a:cs typeface="Times New Roman" pitchFamily="18" charset="0"/>
              </a:rPr>
              <a:t>Bài 4: </a:t>
            </a:r>
            <a:r>
              <a:rPr lang="en-US" altLang="en-US" sz="2800" b="1">
                <a:latin typeface="Times New Roman" panose="02020603050405020304" pitchFamily="18" charset="0"/>
                <a:cs typeface="Times New Roman" panose="02020603050405020304" pitchFamily="18" charset="0"/>
              </a:rPr>
              <a:t>Trong các thành ngữ sau, thành ngữ nào nói về lòng dũng cảm ?</a:t>
            </a:r>
          </a:p>
        </p:txBody>
      </p:sp>
      <p:sp>
        <p:nvSpPr>
          <p:cNvPr id="2" name="Rectangle 1"/>
          <p:cNvSpPr/>
          <p:nvPr/>
        </p:nvSpPr>
        <p:spPr>
          <a:xfrm>
            <a:off x="1772106" y="1967077"/>
            <a:ext cx="8775014" cy="1307537"/>
          </a:xfrm>
          <a:prstGeom prst="rect">
            <a:avLst/>
          </a:prstGeom>
        </p:spPr>
        <p:txBody>
          <a:bodyPr wrap="square">
            <a:spAutoFit/>
          </a:bodyPr>
          <a:lstStyle/>
          <a:p>
            <a:pPr algn="just">
              <a:lnSpc>
                <a:spcPct val="150000"/>
              </a:lnSpc>
            </a:pPr>
            <a:r>
              <a:rPr lang="en-US" altLang="en-US" sz="2800" b="1" smtClean="0">
                <a:solidFill>
                  <a:srgbClr val="0000FF"/>
                </a:solidFill>
                <a:latin typeface="Times New Roman" panose="02020603050405020304" pitchFamily="18" charset="0"/>
                <a:cs typeface="Times New Roman" panose="02020603050405020304" pitchFamily="18" charset="0"/>
              </a:rPr>
              <a:t>     Ba </a:t>
            </a:r>
            <a:r>
              <a:rPr lang="en-US" altLang="en-US" sz="2800" b="1">
                <a:solidFill>
                  <a:srgbClr val="0000FF"/>
                </a:solidFill>
                <a:latin typeface="Times New Roman" panose="02020603050405020304" pitchFamily="18" charset="0"/>
                <a:cs typeface="Times New Roman" panose="02020603050405020304" pitchFamily="18" charset="0"/>
              </a:rPr>
              <a:t>chìm bảy nổi; vào sinh ra tử; cày sâu cuốc bẫm; gan vàng dạ sắt; </a:t>
            </a:r>
            <a:r>
              <a:rPr lang="en-US" altLang="en-US" sz="2800" b="1" smtClean="0">
                <a:solidFill>
                  <a:srgbClr val="0000FF"/>
                </a:solidFill>
                <a:latin typeface="Times New Roman" panose="02020603050405020304" pitchFamily="18" charset="0"/>
                <a:cs typeface="Times New Roman" panose="02020603050405020304" pitchFamily="18" charset="0"/>
              </a:rPr>
              <a:t>nhường </a:t>
            </a:r>
            <a:r>
              <a:rPr lang="en-US" altLang="en-US" sz="2800" b="1">
                <a:solidFill>
                  <a:srgbClr val="0000FF"/>
                </a:solidFill>
                <a:latin typeface="Times New Roman" panose="02020603050405020304" pitchFamily="18" charset="0"/>
                <a:cs typeface="Times New Roman" panose="02020603050405020304" pitchFamily="18" charset="0"/>
              </a:rPr>
              <a:t>cơm sẻ áo; chân lấm tay bùn</a:t>
            </a:r>
            <a:r>
              <a:rPr lang="en-US" altLang="en-US" sz="2800" b="1" smtClean="0">
                <a:solidFill>
                  <a:srgbClr val="0000FF"/>
                </a:solidFill>
                <a:latin typeface="Times New Roman" panose="02020603050405020304" pitchFamily="18" charset="0"/>
                <a:cs typeface="Times New Roman" panose="02020603050405020304" pitchFamily="18" charset="0"/>
              </a:rPr>
              <a:t>.</a:t>
            </a:r>
            <a:endParaRPr lang="vi-VN" altLang="en-US" sz="2800" b="1">
              <a:solidFill>
                <a:srgbClr val="0000FF"/>
              </a:solidFill>
              <a:cs typeface="Times New Roman" panose="02020603050405020304" pitchFamily="18" charset="0"/>
            </a:endParaRPr>
          </a:p>
        </p:txBody>
      </p:sp>
      <p:sp>
        <p:nvSpPr>
          <p:cNvPr id="3" name="Oval 2"/>
          <p:cNvSpPr/>
          <p:nvPr/>
        </p:nvSpPr>
        <p:spPr>
          <a:xfrm>
            <a:off x="5021943" y="2104572"/>
            <a:ext cx="2467428" cy="58057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772105" y="2685144"/>
            <a:ext cx="2567665" cy="69668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1330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708577" y="1522268"/>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Mở rộng và hệ thống hóa vốn từ thuộc chủ điểm: </a:t>
              </a:r>
              <a:r>
                <a:rPr lang="en-US" sz="2800" i="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Dũng cảm</a:t>
              </a:r>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708577" y="2885356"/>
            <a:ext cx="10715804" cy="910467"/>
            <a:chOff x="-8052" y="1747250"/>
            <a:chExt cx="8976506"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Sử dụng các từ ngữ trong chủ điểm để đặt câu.</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a:grpSpLocks/>
          </p:cNvGrpSpPr>
          <p:nvPr/>
        </p:nvGrpSpPr>
        <p:grpSpPr bwMode="auto">
          <a:xfrm>
            <a:off x="708577" y="4153232"/>
            <a:ext cx="10715804" cy="1158998"/>
            <a:chOff x="-8052" y="1747251"/>
            <a:chExt cx="8976506" cy="1159663"/>
          </a:xfrm>
        </p:grpSpPr>
        <p:sp>
          <p:nvSpPr>
            <p:cNvPr id="12" name="Rectangle 11">
              <a:extLst>
                <a:ext uri="{FF2B5EF4-FFF2-40B4-BE49-F238E27FC236}">
                  <a16:creationId xmlns:a16="http://schemas.microsoft.com/office/drawing/2014/main" id="{1C59C6FF-16F6-4D4A-8D30-C9647637D21A}"/>
                </a:ext>
              </a:extLst>
            </p:cNvPr>
            <p:cNvSpPr/>
            <p:nvPr/>
          </p:nvSpPr>
          <p:spPr>
            <a:xfrm>
              <a:off x="657899" y="1747251"/>
              <a:ext cx="8310555" cy="1159663"/>
            </a:xfrm>
            <a:prstGeom prst="rect">
              <a:avLst/>
            </a:prstGeom>
            <a:solidFill>
              <a:srgbClr val="CCFF99"/>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dirty="0" err="1" smtClean="0">
                  <a:solidFill>
                    <a:schemeClr val="tx1"/>
                  </a:solidFill>
                  <a:latin typeface="Times New Roman" panose="02020603050405020304" pitchFamily="18" charset="0"/>
                  <a:cs typeface="Times New Roman" panose="02020603050405020304" pitchFamily="18" charset="0"/>
                </a:rPr>
                <a:t>Hiểu</a:t>
              </a:r>
              <a:r>
                <a:rPr lang="en-US" sz="2800" dirty="0" smtClean="0">
                  <a:solidFill>
                    <a:schemeClr val="tx1"/>
                  </a:solidFill>
                  <a:latin typeface="Times New Roman" panose="02020603050405020304" pitchFamily="18" charset="0"/>
                  <a:cs typeface="Times New Roman" panose="02020603050405020304" pitchFamily="18" charset="0"/>
                </a:rPr>
                <a:t> ý </a:t>
              </a:r>
              <a:r>
                <a:rPr lang="en-US" sz="2800" dirty="0" err="1" smtClean="0">
                  <a:solidFill>
                    <a:schemeClr val="tx1"/>
                  </a:solidFill>
                  <a:latin typeface="Times New Roman" panose="02020603050405020304" pitchFamily="18" charset="0"/>
                  <a:cs typeface="Times New Roman" panose="02020603050405020304" pitchFamily="18" charset="0"/>
                </a:rPr>
                <a:t>nghĩa</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của</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một</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số</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câu</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thành</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ngữ</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thuộc</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chủ</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điểm</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và</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biết</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cách</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sử</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dụng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chúng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trong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các</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tình</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huống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cụ</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thể</a:t>
              </a:r>
              <a:r>
                <a:rPr lang="en-US" sz="2800" dirty="0" smtClean="0">
                  <a:solidFill>
                    <a:schemeClr val="tx1"/>
                  </a:solidFill>
                  <a:latin typeface="Times New Roman" panose="02020603050405020304" pitchFamily="18" charset="0"/>
                  <a:cs typeface="Times New Roman" panose="02020603050405020304" pitchFamily="18" charset="0"/>
                </a:rPr>
                <a:t>.</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1CC2396C-46DF-4CA0-86ED-4BF9BDDE7B02}"/>
                </a:ext>
              </a:extLst>
            </p:cNvPr>
            <p:cNvSpPr/>
            <p:nvPr/>
          </p:nvSpPr>
          <p:spPr>
            <a:xfrm>
              <a:off x="-8052" y="2038786"/>
              <a:ext cx="576299" cy="576593"/>
            </a:xfrm>
            <a:prstGeom prst="ellips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a:extLst>
              <a:ext uri="{FF2B5EF4-FFF2-40B4-BE49-F238E27FC236}">
                <a16:creationId xmlns:a16="http://schemas.microsoft.com/office/drawing/2014/main" id="{FC4AA681-3F36-42B8-9DF9-F59457234ED6}"/>
              </a:ext>
            </a:extLst>
          </p:cNvPr>
          <p:cNvSpPr/>
          <p:nvPr/>
        </p:nvSpPr>
        <p:spPr>
          <a:xfrm>
            <a:off x="3151687" y="338920"/>
            <a:ext cx="6003834" cy="825939"/>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solidFill>
                <a:latin typeface="Times New Roman" panose="02020603050405020304" pitchFamily="18" charset="0"/>
                <a:cs typeface="Times New Roman" panose="02020603050405020304" pitchFamily="18" charset="0"/>
              </a:rPr>
              <a:t>Bài 4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596588" y="3940679"/>
            <a:ext cx="1023540" cy="1862048"/>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13516323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2"/>
          <p:cNvSpPr txBox="1">
            <a:spLocks noChangeArrowheads="1"/>
          </p:cNvSpPr>
          <p:nvPr/>
        </p:nvSpPr>
        <p:spPr bwMode="auto">
          <a:xfrm>
            <a:off x="1404484" y="682171"/>
            <a:ext cx="9510258" cy="954107"/>
          </a:xfrm>
          <a:prstGeom prst="rect">
            <a:avLst/>
          </a:prstGeom>
          <a:noFill/>
          <a:ln w="9525">
            <a:noFill/>
            <a:miter lim="800000"/>
            <a:headEnd/>
            <a:tailEnd/>
          </a:ln>
        </p:spPr>
        <p:txBody>
          <a:bodyPr wrap="square">
            <a:spAutoFit/>
          </a:bodyPr>
          <a:lstStyle/>
          <a:p>
            <a:pPr algn="just">
              <a:spcBef>
                <a:spcPct val="50000"/>
              </a:spcBef>
            </a:pPr>
            <a:r>
              <a:rPr lang="en-US" sz="2800" b="1" smtClean="0">
                <a:latin typeface="Times New Roman" pitchFamily="18" charset="0"/>
                <a:cs typeface="Times New Roman" pitchFamily="18" charset="0"/>
              </a:rPr>
              <a:t>Bài 5: </a:t>
            </a:r>
            <a:r>
              <a:rPr lang="en-US" altLang="en-US" sz="2800" b="1">
                <a:latin typeface="Times New Roman" panose="02020603050405020304" pitchFamily="18" charset="0"/>
                <a:cs typeface="Times New Roman" panose="02020603050405020304" pitchFamily="18" charset="0"/>
              </a:rPr>
              <a:t>Đặt câu với một trong các thành ngữ vừa tìm được ở bài tập 4.</a:t>
            </a:r>
            <a:endParaRPr lang="vi-VN" altLang="en-US" sz="2800" b="1">
              <a:cs typeface="Times New Roman" panose="02020603050405020304" pitchFamily="18" charset="0"/>
            </a:endParaRPr>
          </a:p>
        </p:txBody>
      </p:sp>
      <p:sp>
        <p:nvSpPr>
          <p:cNvPr id="5" name="Text Box 108"/>
          <p:cNvSpPr txBox="1">
            <a:spLocks noChangeArrowheads="1"/>
          </p:cNvSpPr>
          <p:nvPr/>
        </p:nvSpPr>
        <p:spPr bwMode="auto">
          <a:xfrm>
            <a:off x="2199823" y="1846944"/>
            <a:ext cx="9498693"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just" eaLnBrk="1" hangingPunct="1">
              <a:spcBef>
                <a:spcPct val="50000"/>
              </a:spcBef>
            </a:pPr>
            <a:r>
              <a:rPr lang="en-US" altLang="en-US" sz="2800" b="1" smtClean="0">
                <a:solidFill>
                  <a:srgbClr val="004DE6"/>
                </a:solidFill>
                <a:latin typeface="Times New Roman" panose="02020603050405020304" pitchFamily="18" charset="0"/>
                <a:cs typeface="Times New Roman" panose="02020603050405020304" pitchFamily="18" charset="0"/>
              </a:rPr>
              <a:t>Ví dụ: </a:t>
            </a:r>
          </a:p>
          <a:p>
            <a:pPr marL="457200" indent="-457200" algn="just" eaLnBrk="1" hangingPunct="1">
              <a:spcBef>
                <a:spcPct val="50000"/>
              </a:spcBef>
              <a:buFont typeface="Wingdings" panose="05000000000000000000" pitchFamily="2" charset="2"/>
              <a:buChar char="ü"/>
            </a:pPr>
            <a:r>
              <a:rPr lang="en-US" altLang="en-US" sz="2800" smtClean="0">
                <a:solidFill>
                  <a:srgbClr val="004DE6"/>
                </a:solidFill>
                <a:latin typeface="Times New Roman" panose="02020603050405020304" pitchFamily="18" charset="0"/>
                <a:cs typeface="Times New Roman" panose="02020603050405020304" pitchFamily="18" charset="0"/>
              </a:rPr>
              <a:t>Anh ấy đã từng </a:t>
            </a:r>
            <a:r>
              <a:rPr lang="en-US" altLang="en-US" sz="2800" i="1" smtClean="0">
                <a:solidFill>
                  <a:srgbClr val="FF0000"/>
                </a:solidFill>
                <a:latin typeface="Times New Roman" panose="02020603050405020304" pitchFamily="18" charset="0"/>
                <a:cs typeface="Times New Roman" panose="02020603050405020304" pitchFamily="18" charset="0"/>
              </a:rPr>
              <a:t>vào sinh ra tử </a:t>
            </a:r>
            <a:r>
              <a:rPr lang="en-US" altLang="en-US" sz="2800" smtClean="0">
                <a:solidFill>
                  <a:srgbClr val="004DE6"/>
                </a:solidFill>
                <a:latin typeface="Times New Roman" panose="02020603050405020304" pitchFamily="18" charset="0"/>
                <a:cs typeface="Times New Roman" panose="02020603050405020304" pitchFamily="18" charset="0"/>
              </a:rPr>
              <a:t>nhiều lần.</a:t>
            </a:r>
          </a:p>
          <a:p>
            <a:pPr marL="457200" indent="-457200" algn="just" eaLnBrk="1" hangingPunct="1">
              <a:spcBef>
                <a:spcPct val="50000"/>
              </a:spcBef>
              <a:buFont typeface="Wingdings" panose="05000000000000000000" pitchFamily="2" charset="2"/>
              <a:buChar char="ü"/>
            </a:pPr>
            <a:r>
              <a:rPr lang="en-US" altLang="en-US" sz="2800" smtClean="0">
                <a:solidFill>
                  <a:srgbClr val="004DE6"/>
                </a:solidFill>
                <a:latin typeface="Times New Roman" panose="02020603050405020304" pitchFamily="18" charset="0"/>
                <a:cs typeface="Times New Roman" panose="02020603050405020304" pitchFamily="18" charset="0"/>
              </a:rPr>
              <a:t>Chị ấy là con người </a:t>
            </a:r>
            <a:r>
              <a:rPr lang="en-US" altLang="en-US" sz="2800" i="1" smtClean="0">
                <a:solidFill>
                  <a:srgbClr val="FF0000"/>
                </a:solidFill>
                <a:latin typeface="Times New Roman" panose="02020603050405020304" pitchFamily="18" charset="0"/>
                <a:cs typeface="Times New Roman" panose="02020603050405020304" pitchFamily="18" charset="0"/>
              </a:rPr>
              <a:t>gan vàng dạ sắt</a:t>
            </a:r>
            <a:r>
              <a:rPr lang="en-US" altLang="en-US" sz="2800" smtClean="0">
                <a:solidFill>
                  <a:srgbClr val="004DE6"/>
                </a:solidFill>
                <a:latin typeface="Times New Roman" panose="02020603050405020304" pitchFamily="18" charset="0"/>
                <a:cs typeface="Times New Roman" panose="02020603050405020304" pitchFamily="18" charset="0"/>
              </a:rPr>
              <a:t>.</a:t>
            </a:r>
          </a:p>
          <a:p>
            <a:pPr marL="457200" indent="-457200" algn="just" eaLnBrk="1" hangingPunct="1">
              <a:spcBef>
                <a:spcPct val="50000"/>
              </a:spcBef>
              <a:buFont typeface="Wingdings" panose="05000000000000000000" pitchFamily="2" charset="2"/>
              <a:buChar char="ü"/>
            </a:pPr>
            <a:r>
              <a:rPr lang="en-US" altLang="en-US" sz="2800" smtClean="0">
                <a:solidFill>
                  <a:srgbClr val="004DE6"/>
                </a:solidFill>
                <a:latin typeface="Times New Roman" panose="02020603050405020304" pitchFamily="18" charset="0"/>
                <a:cs typeface="Times New Roman" panose="02020603050405020304" pitchFamily="18" charset="0"/>
              </a:rPr>
              <a:t>Bố tôi đã từng </a:t>
            </a:r>
            <a:r>
              <a:rPr lang="en-US" altLang="en-US" sz="2800" i="1" smtClean="0">
                <a:solidFill>
                  <a:srgbClr val="FF0000"/>
                </a:solidFill>
                <a:latin typeface="Times New Roman" panose="02020603050405020304" pitchFamily="18" charset="0"/>
                <a:cs typeface="Times New Roman" panose="02020603050405020304" pitchFamily="18" charset="0"/>
              </a:rPr>
              <a:t>vào sinh ra tử </a:t>
            </a:r>
            <a:r>
              <a:rPr lang="en-US" altLang="en-US" sz="2800" smtClean="0">
                <a:solidFill>
                  <a:srgbClr val="004DE6"/>
                </a:solidFill>
                <a:latin typeface="Times New Roman" panose="02020603050405020304" pitchFamily="18" charset="0"/>
                <a:cs typeface="Times New Roman" panose="02020603050405020304" pitchFamily="18" charset="0"/>
              </a:rPr>
              <a:t>ở chiến trường.</a:t>
            </a:r>
          </a:p>
          <a:p>
            <a:pPr marL="457200" indent="-457200" algn="just" eaLnBrk="1" hangingPunct="1">
              <a:spcBef>
                <a:spcPct val="50000"/>
              </a:spcBef>
              <a:buFont typeface="Wingdings" panose="05000000000000000000" pitchFamily="2" charset="2"/>
              <a:buChar char="ü"/>
            </a:pPr>
            <a:r>
              <a:rPr lang="en-US" altLang="en-US" sz="2800" smtClean="0">
                <a:solidFill>
                  <a:srgbClr val="004DE6"/>
                </a:solidFill>
                <a:latin typeface="Times New Roman" panose="02020603050405020304" pitchFamily="18" charset="0"/>
                <a:cs typeface="Times New Roman" panose="02020603050405020304" pitchFamily="18" charset="0"/>
              </a:rPr>
              <a:t>Bộ đội ta là những con người </a:t>
            </a:r>
            <a:r>
              <a:rPr lang="en-US" altLang="en-US" sz="2800" i="1" smtClean="0">
                <a:solidFill>
                  <a:srgbClr val="FF0000"/>
                </a:solidFill>
                <a:latin typeface="Times New Roman" panose="02020603050405020304" pitchFamily="18" charset="0"/>
                <a:cs typeface="Times New Roman" panose="02020603050405020304" pitchFamily="18" charset="0"/>
              </a:rPr>
              <a:t>gan vàng dạ sắt.</a:t>
            </a:r>
            <a:endParaRPr lang="vi-VN" altLang="en-US" sz="2800" i="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198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708577" y="1522268"/>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Mở rộng và hệ thống hóa vốn từ thuộc chủ điểm: </a:t>
              </a:r>
              <a:r>
                <a:rPr lang="en-US" sz="2800" i="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Dũng cảm</a:t>
              </a:r>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708577" y="2885356"/>
            <a:ext cx="10715804" cy="910467"/>
            <a:chOff x="-8052" y="1747250"/>
            <a:chExt cx="8976506"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Sử dụng các từ ngữ trong chủ điểm để đặt câu.</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a:grpSpLocks/>
          </p:cNvGrpSpPr>
          <p:nvPr/>
        </p:nvGrpSpPr>
        <p:grpSpPr bwMode="auto">
          <a:xfrm>
            <a:off x="708577" y="4153232"/>
            <a:ext cx="10715804" cy="1158998"/>
            <a:chOff x="-8052" y="1747251"/>
            <a:chExt cx="8976506" cy="1159663"/>
          </a:xfrm>
        </p:grpSpPr>
        <p:sp>
          <p:nvSpPr>
            <p:cNvPr id="12" name="Rectangle 11">
              <a:extLst>
                <a:ext uri="{FF2B5EF4-FFF2-40B4-BE49-F238E27FC236}">
                  <a16:creationId xmlns:a16="http://schemas.microsoft.com/office/drawing/2014/main" id="{1C59C6FF-16F6-4D4A-8D30-C9647637D21A}"/>
                </a:ext>
              </a:extLst>
            </p:cNvPr>
            <p:cNvSpPr/>
            <p:nvPr/>
          </p:nvSpPr>
          <p:spPr>
            <a:xfrm>
              <a:off x="657899" y="1747251"/>
              <a:ext cx="8310555" cy="1159663"/>
            </a:xfrm>
            <a:prstGeom prst="rect">
              <a:avLst/>
            </a:prstGeom>
            <a:solidFill>
              <a:srgbClr val="CCFF99"/>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dirty="0" err="1" smtClean="0">
                  <a:solidFill>
                    <a:schemeClr val="tx1"/>
                  </a:solidFill>
                  <a:latin typeface="Times New Roman" panose="02020603050405020304" pitchFamily="18" charset="0"/>
                  <a:cs typeface="Times New Roman" panose="02020603050405020304" pitchFamily="18" charset="0"/>
                </a:rPr>
                <a:t>Hiểu</a:t>
              </a:r>
              <a:r>
                <a:rPr lang="en-US" sz="2800" dirty="0" smtClean="0">
                  <a:solidFill>
                    <a:schemeClr val="tx1"/>
                  </a:solidFill>
                  <a:latin typeface="Times New Roman" panose="02020603050405020304" pitchFamily="18" charset="0"/>
                  <a:cs typeface="Times New Roman" panose="02020603050405020304" pitchFamily="18" charset="0"/>
                </a:rPr>
                <a:t> ý </a:t>
              </a:r>
              <a:r>
                <a:rPr lang="en-US" sz="2800" dirty="0" err="1" smtClean="0">
                  <a:solidFill>
                    <a:schemeClr val="tx1"/>
                  </a:solidFill>
                  <a:latin typeface="Times New Roman" panose="02020603050405020304" pitchFamily="18" charset="0"/>
                  <a:cs typeface="Times New Roman" panose="02020603050405020304" pitchFamily="18" charset="0"/>
                </a:rPr>
                <a:t>nghĩa</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của</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một</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số</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câu</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thành</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ngữ</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thuộc</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chủ</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điểm</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và</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biết</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cách</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sử</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dụng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chúng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trong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các</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tình</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huống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cụ</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thể</a:t>
              </a:r>
              <a:r>
                <a:rPr lang="en-US" sz="2800" dirty="0" smtClean="0">
                  <a:solidFill>
                    <a:schemeClr val="tx1"/>
                  </a:solidFill>
                  <a:latin typeface="Times New Roman" panose="02020603050405020304" pitchFamily="18" charset="0"/>
                  <a:cs typeface="Times New Roman" panose="02020603050405020304" pitchFamily="18" charset="0"/>
                </a:rPr>
                <a:t>.</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1CC2396C-46DF-4CA0-86ED-4BF9BDDE7B02}"/>
                </a:ext>
              </a:extLst>
            </p:cNvPr>
            <p:cNvSpPr/>
            <p:nvPr/>
          </p:nvSpPr>
          <p:spPr>
            <a:xfrm>
              <a:off x="-8052" y="2038786"/>
              <a:ext cx="576299" cy="576593"/>
            </a:xfrm>
            <a:prstGeom prst="ellips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a:extLst>
              <a:ext uri="{FF2B5EF4-FFF2-40B4-BE49-F238E27FC236}">
                <a16:creationId xmlns:a16="http://schemas.microsoft.com/office/drawing/2014/main" id="{FC4AA681-3F36-42B8-9DF9-F59457234ED6}"/>
              </a:ext>
            </a:extLst>
          </p:cNvPr>
          <p:cNvSpPr/>
          <p:nvPr/>
        </p:nvSpPr>
        <p:spPr>
          <a:xfrm>
            <a:off x="3151687" y="338920"/>
            <a:ext cx="6003834" cy="825939"/>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solidFill>
                <a:latin typeface="Times New Roman" panose="02020603050405020304" pitchFamily="18" charset="0"/>
                <a:cs typeface="Times New Roman" panose="02020603050405020304" pitchFamily="18" charset="0"/>
              </a:rPr>
              <a:t>Bài 5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596588" y="3940679"/>
            <a:ext cx="1023540" cy="1862048"/>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40286407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Kết quả hình ảnh cho khuat phuc ten cuop bi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798286"/>
            <a:ext cx="10323286" cy="5354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a:xfrm>
            <a:off x="1370921" y="177094"/>
            <a:ext cx="9529308" cy="53410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2800" b="1" smtClean="0">
                <a:solidFill>
                  <a:srgbClr val="FF0000"/>
                </a:solidFill>
                <a:latin typeface="Times New Roman" panose="02020603050405020304" pitchFamily="18" charset="0"/>
                <a:cs typeface="Times New Roman" panose="02020603050405020304" pitchFamily="18" charset="0"/>
              </a:rPr>
              <a:t>HÌNH ẢNH VỀ NHỮNG TẤM GƯƠNG DŨNG CẢM</a:t>
            </a:r>
            <a:endParaRPr lang="vi-VN" sz="2800" b="1" dirty="0" smtClean="0">
              <a:solidFill>
                <a:srgbClr val="FF0000"/>
              </a:solidFill>
              <a:latin typeface="Times New Roman" panose="02020603050405020304" pitchFamily="18" charset="0"/>
              <a:cs typeface="Times New Roman" panose="02020603050405020304" pitchFamily="18" charset="0"/>
            </a:endParaRPr>
          </a:p>
        </p:txBody>
      </p:sp>
      <p:sp>
        <p:nvSpPr>
          <p:cNvPr id="9" name="Text Box 22"/>
          <p:cNvSpPr txBox="1">
            <a:spLocks noChangeArrowheads="1"/>
          </p:cNvSpPr>
          <p:nvPr/>
        </p:nvSpPr>
        <p:spPr bwMode="auto">
          <a:xfrm>
            <a:off x="5221515" y="6162121"/>
            <a:ext cx="2590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Bác sĩ Ly</a:t>
            </a:r>
            <a:endParaRPr lang="vi-VN" alt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081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Kết quả hình ảnh cho nhung chu be khong ch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9143" y="449036"/>
            <a:ext cx="8766628" cy="556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2"/>
          <p:cNvSpPr txBox="1">
            <a:spLocks noChangeArrowheads="1"/>
          </p:cNvSpPr>
          <p:nvPr/>
        </p:nvSpPr>
        <p:spPr bwMode="auto">
          <a:xfrm>
            <a:off x="3498395" y="6129338"/>
            <a:ext cx="62261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ct val="50000"/>
              </a:spcBef>
            </a:pPr>
            <a:r>
              <a:rPr lang="en-US" altLang="en-US" sz="3200" b="1">
                <a:latin typeface="Times New Roman" panose="02020603050405020304" pitchFamily="18" charset="0"/>
                <a:cs typeface="Times New Roman" panose="02020603050405020304" pitchFamily="18" charset="0"/>
              </a:rPr>
              <a:t>Những chú bé không chết</a:t>
            </a:r>
            <a:endParaRPr lang="vi-VN" altLang="en-US" sz="32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333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6" descr="0.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7257" y="471714"/>
            <a:ext cx="9637485" cy="5711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2"/>
          <p:cNvSpPr txBox="1">
            <a:spLocks noChangeArrowheads="1"/>
          </p:cNvSpPr>
          <p:nvPr/>
        </p:nvSpPr>
        <p:spPr bwMode="auto">
          <a:xfrm>
            <a:off x="5170715" y="5958114"/>
            <a:ext cx="256540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ct val="50000"/>
              </a:spcBef>
            </a:pPr>
            <a:r>
              <a:rPr lang="en-US" altLang="en-US" sz="3200" b="1">
                <a:latin typeface="Times New Roman" panose="02020603050405020304" pitchFamily="18" charset="0"/>
                <a:cs typeface="Times New Roman" panose="02020603050405020304" pitchFamily="18" charset="0"/>
              </a:rPr>
              <a:t>Kim Đồng</a:t>
            </a:r>
            <a:endParaRPr lang="vi-VN" altLang="en-US" sz="32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002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0.1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171" y="482599"/>
            <a:ext cx="9840685"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2"/>
          <p:cNvSpPr txBox="1">
            <a:spLocks noChangeArrowheads="1"/>
          </p:cNvSpPr>
          <p:nvPr/>
        </p:nvSpPr>
        <p:spPr bwMode="auto">
          <a:xfrm>
            <a:off x="4604658" y="5820228"/>
            <a:ext cx="22606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ct val="50000"/>
              </a:spcBef>
            </a:pPr>
            <a:r>
              <a:rPr lang="en-US" altLang="en-US" sz="3200" b="1">
                <a:latin typeface="Times New Roman" panose="02020603050405020304" pitchFamily="18" charset="0"/>
                <a:cs typeface="Times New Roman" panose="02020603050405020304" pitchFamily="18" charset="0"/>
              </a:rPr>
              <a:t>Thắng biển</a:t>
            </a:r>
            <a:endParaRPr lang="vi-VN" altLang="en-US" sz="32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253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Kết quả hình ảnh cho ga - vrot"/>
          <p:cNvPicPr>
            <a:picLocks noChangeAspect="1" noChangeArrowheads="1"/>
          </p:cNvPicPr>
          <p:nvPr/>
        </p:nvPicPr>
        <p:blipFill rotWithShape="1">
          <a:blip r:embed="rId2">
            <a:extLst>
              <a:ext uri="{28A0092B-C50C-407E-A947-70E740481C1C}">
                <a14:useLocalDpi xmlns:a14="http://schemas.microsoft.com/office/drawing/2010/main" val="0"/>
              </a:ext>
            </a:extLst>
          </a:blip>
          <a:srcRect b="19534"/>
          <a:stretch/>
        </p:blipFill>
        <p:spPr bwMode="auto">
          <a:xfrm>
            <a:off x="1259113" y="482600"/>
            <a:ext cx="9873343" cy="5381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2"/>
          <p:cNvSpPr txBox="1">
            <a:spLocks noChangeArrowheads="1"/>
          </p:cNvSpPr>
          <p:nvPr/>
        </p:nvSpPr>
        <p:spPr bwMode="auto">
          <a:xfrm>
            <a:off x="4006397" y="5994401"/>
            <a:ext cx="482441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ct val="50000"/>
              </a:spcBef>
            </a:pPr>
            <a:r>
              <a:rPr lang="en-US" altLang="en-US" sz="3200" b="1">
                <a:latin typeface="Times New Roman" panose="02020603050405020304" pitchFamily="18" charset="0"/>
                <a:cs typeface="Times New Roman" panose="02020603050405020304" pitchFamily="18" charset="0"/>
              </a:rPr>
              <a:t>Ga-vrốt ngoài chiến lũy</a:t>
            </a:r>
            <a:endParaRPr lang="vi-VN" altLang="en-US" sz="32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754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Kết quả hình ảnh cho khuat phuc ten cuop bi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501" y="319088"/>
            <a:ext cx="3409270" cy="2467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Kết quả hình ảnh cho nhung chu be khong ch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6914" y="319087"/>
            <a:ext cx="3516313" cy="2467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6" descr="0.3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4958" y="3710896"/>
            <a:ext cx="4125912" cy="299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0.15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9419" y="3710896"/>
            <a:ext cx="4630057"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Kết quả hình ảnh cho ga - vrot"/>
          <p:cNvPicPr>
            <a:picLocks noChangeAspect="1" noChangeArrowheads="1"/>
          </p:cNvPicPr>
          <p:nvPr/>
        </p:nvPicPr>
        <p:blipFill rotWithShape="1">
          <a:blip r:embed="rId6">
            <a:extLst>
              <a:ext uri="{28A0092B-C50C-407E-A947-70E740481C1C}">
                <a14:useLocalDpi xmlns:a14="http://schemas.microsoft.com/office/drawing/2010/main" val="0"/>
              </a:ext>
            </a:extLst>
          </a:blip>
          <a:srcRect b="19041"/>
          <a:stretch/>
        </p:blipFill>
        <p:spPr bwMode="auto">
          <a:xfrm>
            <a:off x="7675788" y="319088"/>
            <a:ext cx="3558269" cy="2467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txBox="1">
            <a:spLocks noChangeArrowheads="1"/>
          </p:cNvSpPr>
          <p:nvPr/>
        </p:nvSpPr>
        <p:spPr>
          <a:xfrm>
            <a:off x="1917926" y="3065463"/>
            <a:ext cx="8662987" cy="36671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2800" b="1" smtClean="0">
                <a:solidFill>
                  <a:srgbClr val="FF0000"/>
                </a:solidFill>
                <a:latin typeface="Times New Roman" panose="02020603050405020304" pitchFamily="18" charset="0"/>
                <a:cs typeface="Times New Roman" panose="02020603050405020304" pitchFamily="18" charset="0"/>
              </a:rPr>
              <a:t>HÌNH </a:t>
            </a:r>
            <a:r>
              <a:rPr lang="en-US" sz="2800" b="1" dirty="0" smtClean="0">
                <a:solidFill>
                  <a:srgbClr val="FF0000"/>
                </a:solidFill>
                <a:latin typeface="Times New Roman" panose="02020603050405020304" pitchFamily="18" charset="0"/>
                <a:cs typeface="Times New Roman" panose="02020603050405020304" pitchFamily="18" charset="0"/>
              </a:rPr>
              <a:t>ẢNH VỀ NHỮNG TẤM GƯƠNG DŨNG CẢM</a:t>
            </a:r>
            <a:endParaRPr lang="vi-VN" sz="2800" b="1" dirty="0"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33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4"/>
          <p:cNvSpPr>
            <a:spLocks noChangeArrowheads="1"/>
          </p:cNvSpPr>
          <p:nvPr/>
        </p:nvSpPr>
        <p:spPr bwMode="auto">
          <a:xfrm>
            <a:off x="907140" y="1095156"/>
            <a:ext cx="10283373"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just" eaLnBrk="1" hangingPunct="1">
              <a:lnSpc>
                <a:spcPct val="150000"/>
              </a:lnSpc>
            </a:pPr>
            <a:r>
              <a:rPr lang="en-US" altLang="en-US" sz="2800">
                <a:solidFill>
                  <a:srgbClr val="004DE6"/>
                </a:solidFill>
                <a:latin typeface="Times New Roman" panose="02020603050405020304" pitchFamily="18" charset="0"/>
                <a:cs typeface="Times New Roman" panose="02020603050405020304" pitchFamily="18" charset="0"/>
              </a:rPr>
              <a:t>      Theo báo Dân trí (Sáng 30 Tết năm 2009), tại bến đò Quảng Hải, tỉnh Quảng Bình: Khi con đò oan nghiệt vừa lật, hơn 80 con người đang bàng hoàng bấu víu trong tuyệt vọng thì đò của anh Mai Văn Luyện (43 tuổi) đi ngang. Không ngần ngại, 4 người trên đò anh Luyện đã lao mình xuống dòng nước dữ, cứu được 35 người trên miệng thủy tặc. Anh Luyện là tấm gương sáng cho mọi người noi theo.</a:t>
            </a:r>
          </a:p>
        </p:txBody>
      </p:sp>
      <p:sp>
        <p:nvSpPr>
          <p:cNvPr id="2" name="TextBox 1"/>
          <p:cNvSpPr txBox="1"/>
          <p:nvPr/>
        </p:nvSpPr>
        <p:spPr>
          <a:xfrm>
            <a:off x="1436914" y="493486"/>
            <a:ext cx="5109029" cy="523220"/>
          </a:xfrm>
          <a:prstGeom prst="rect">
            <a:avLst/>
          </a:prstGeom>
          <a:noFill/>
        </p:spPr>
        <p:txBody>
          <a:bodyPr wrap="square" rtlCol="0">
            <a:spAutoFit/>
          </a:bodyPr>
          <a:lstStyle/>
          <a:p>
            <a:r>
              <a:rPr lang="en-US" sz="2800" b="1" smtClean="0">
                <a:latin typeface="Times New Roman" panose="02020603050405020304" pitchFamily="18" charset="0"/>
                <a:cs typeface="Times New Roman" panose="02020603050405020304" pitchFamily="18" charset="0"/>
              </a:rPr>
              <a:t>Em hãy đọc đoạn văn sau:</a:t>
            </a:r>
            <a:endParaRPr lang="en-US" sz="2800" b="1">
              <a:latin typeface="Times New Roman" panose="02020603050405020304" pitchFamily="18" charset="0"/>
              <a:cs typeface="Times New Roman" panose="02020603050405020304" pitchFamily="18" charset="0"/>
            </a:endParaRPr>
          </a:p>
        </p:txBody>
      </p:sp>
      <p:sp>
        <p:nvSpPr>
          <p:cNvPr id="8" name="Rectangle 60"/>
          <p:cNvSpPr>
            <a:spLocks noChangeArrowheads="1"/>
          </p:cNvSpPr>
          <p:nvPr/>
        </p:nvSpPr>
        <p:spPr bwMode="auto">
          <a:xfrm>
            <a:off x="1436914" y="5109005"/>
            <a:ext cx="6483826"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2800" b="1">
                <a:latin typeface="Times New Roman" panose="02020603050405020304" pitchFamily="18" charset="0"/>
                <a:cs typeface="Times New Roman" panose="02020603050405020304" pitchFamily="18" charset="0"/>
              </a:rPr>
              <a:t>Tìm câu kể Ai là gì? trong đoạn văn trên</a:t>
            </a:r>
            <a:r>
              <a:rPr lang="en-US" altLang="en-US" sz="2800" b="1" smtClean="0">
                <a:latin typeface="Times New Roman" panose="02020603050405020304" pitchFamily="18" charset="0"/>
                <a:cs typeface="Times New Roman" panose="02020603050405020304" pitchFamily="18" charset="0"/>
              </a:rPr>
              <a:t>.</a:t>
            </a:r>
          </a:p>
          <a:p>
            <a:pPr>
              <a:spcBef>
                <a:spcPct val="50000"/>
              </a:spcBef>
            </a:pPr>
            <a:r>
              <a:rPr lang="en-US" altLang="en-US" sz="2800" b="1">
                <a:latin typeface="Times New Roman" panose="02020603050405020304" pitchFamily="18" charset="0"/>
                <a:cs typeface="Times New Roman" panose="02020603050405020304" pitchFamily="18" charset="0"/>
              </a:rPr>
              <a:t>Tìm chủ ngữ và vị ngữ trong câu trên. </a:t>
            </a:r>
          </a:p>
        </p:txBody>
      </p:sp>
    </p:spTree>
    <p:extLst>
      <p:ext uri="{BB962C8B-B14F-4D97-AF65-F5344CB8AC3E}">
        <p14:creationId xmlns:p14="http://schemas.microsoft.com/office/powerpoint/2010/main" val="41197749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726" y="1933303"/>
            <a:ext cx="5159828" cy="3513908"/>
          </a:xfrm>
          <a:prstGeom prst="rect">
            <a:avLst/>
          </a:prstGeom>
        </p:spPr>
      </p:pic>
      <p:sp>
        <p:nvSpPr>
          <p:cNvPr id="9" name="Rectangle 8"/>
          <p:cNvSpPr/>
          <p:nvPr/>
        </p:nvSpPr>
        <p:spPr>
          <a:xfrm>
            <a:off x="4699130" y="2167542"/>
            <a:ext cx="3089307" cy="923330"/>
          </a:xfrm>
          <a:prstGeom prst="rect">
            <a:avLst/>
          </a:prstGeom>
          <a:noFill/>
        </p:spPr>
        <p:txBody>
          <a:bodyPr wrap="non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Vận</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dụng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64111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2608288" y="1308822"/>
            <a:ext cx="7217882" cy="3028402"/>
          </a:xfrm>
          <a:prstGeom prst="cloudCallout">
            <a:avLst>
              <a:gd name="adj1" fmla="val -57577"/>
              <a:gd name="adj2" fmla="val 934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Qua bài học hôm nay, em nắm được kiến thức gì?</a:t>
            </a:r>
            <a:endParaRPr lang="en-US" sz="3200" dirty="0">
              <a:solidFill>
                <a:schemeClr val="tx1"/>
              </a:solidFill>
            </a:endParaRPr>
          </a:p>
        </p:txBody>
      </p:sp>
      <p:sp>
        <p:nvSpPr>
          <p:cNvPr id="6" name="Double Wave 5"/>
          <p:cNvSpPr/>
          <p:nvPr/>
        </p:nvSpPr>
        <p:spPr>
          <a:xfrm>
            <a:off x="1853451" y="1255772"/>
            <a:ext cx="9040161" cy="3931918"/>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smtClean="0">
              <a:solidFill>
                <a:schemeClr val="tx1"/>
              </a:solidFill>
              <a:latin typeface="Times New Roman" panose="02020603050405020304" pitchFamily="18" charset="0"/>
              <a:cs typeface="Times New Roman" panose="02020603050405020304" pitchFamily="18" charset="0"/>
            </a:endParaRPr>
          </a:p>
          <a:p>
            <a:pPr algn="ctr"/>
            <a:r>
              <a:rPr lang="en-US" sz="3200" b="1" smtClean="0">
                <a:solidFill>
                  <a:schemeClr val="tx1"/>
                </a:solidFill>
                <a:latin typeface="Times New Roman" panose="02020603050405020304" pitchFamily="18" charset="0"/>
                <a:cs typeface="Times New Roman" panose="02020603050405020304" pitchFamily="18" charset="0"/>
              </a:rPr>
              <a:t>Về nhà em cần:</a:t>
            </a:r>
          </a:p>
          <a:p>
            <a:pPr marL="285750" indent="-285750" algn="just">
              <a:buFontTx/>
              <a:buChar char="-"/>
            </a:pPr>
            <a:r>
              <a:rPr lang="en-US" sz="3200" smtClean="0">
                <a:solidFill>
                  <a:schemeClr val="tx1"/>
                </a:solidFill>
                <a:latin typeface="Times New Roman" panose="02020603050405020304" pitchFamily="18" charset="0"/>
                <a:cs typeface="Times New Roman" panose="02020603050405020304" pitchFamily="18" charset="0"/>
              </a:rPr>
              <a:t>Ôn tập kiến thức bài học.</a:t>
            </a:r>
          </a:p>
          <a:p>
            <a:pPr marL="285750" indent="-285750" algn="just">
              <a:buFontTx/>
              <a:buChar char="-"/>
            </a:pPr>
            <a:r>
              <a:rPr lang="en-US" sz="3200" smtClean="0">
                <a:solidFill>
                  <a:schemeClr val="tx1"/>
                </a:solidFill>
                <a:latin typeface="Times New Roman" panose="02020603050405020304" pitchFamily="18" charset="0"/>
                <a:cs typeface="Times New Roman" panose="02020603050405020304" pitchFamily="18" charset="0"/>
              </a:rPr>
              <a:t>Chuẩn bị bài sau: </a:t>
            </a:r>
            <a:r>
              <a:rPr lang="en-US" sz="3200" b="1" smtClean="0">
                <a:solidFill>
                  <a:schemeClr val="tx1"/>
                </a:solidFill>
                <a:latin typeface="Times New Roman" panose="02020603050405020304" pitchFamily="18" charset="0"/>
                <a:cs typeface="Times New Roman" panose="02020603050405020304" pitchFamily="18" charset="0"/>
              </a:rPr>
              <a:t>Câu khiến</a:t>
            </a:r>
            <a:endParaRPr lang="en-US" smtClean="0"/>
          </a:p>
          <a:p>
            <a:pPr marL="285750" indent="-285750" algn="ctr">
              <a:buFontTx/>
              <a:buChar char="-"/>
            </a:pPr>
            <a:endParaRPr lang="en-US" dirty="0"/>
          </a:p>
        </p:txBody>
      </p:sp>
    </p:spTree>
    <p:extLst>
      <p:ext uri="{BB962C8B-B14F-4D97-AF65-F5344CB8AC3E}">
        <p14:creationId xmlns:p14="http://schemas.microsoft.com/office/powerpoint/2010/main" val="30360939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327" y="470263"/>
            <a:ext cx="11181804" cy="5865223"/>
          </a:xfrm>
          <a:prstGeom prst="rect">
            <a:avLst/>
          </a:prstGeom>
        </p:spPr>
      </p:pic>
    </p:spTree>
    <p:extLst>
      <p:ext uri="{BB962C8B-B14F-4D97-AF65-F5344CB8AC3E}">
        <p14:creationId xmlns:p14="http://schemas.microsoft.com/office/powerpoint/2010/main" val="7039225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1826985" y="1402034"/>
            <a:ext cx="89135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just" eaLnBrk="1" hangingPunct="1"/>
            <a:r>
              <a:rPr lang="en-US" altLang="en-US" sz="3200" b="1">
                <a:latin typeface="Times New Roman" panose="02020603050405020304" pitchFamily="18" charset="0"/>
                <a:cs typeface="Times New Roman" panose="02020603050405020304" pitchFamily="18" charset="0"/>
              </a:rPr>
              <a:t>Anh Luyện là tấm gương cho </a:t>
            </a:r>
            <a:r>
              <a:rPr lang="en-US" altLang="en-US" sz="3200" b="1" smtClean="0">
                <a:latin typeface="Times New Roman" panose="02020603050405020304" pitchFamily="18" charset="0"/>
                <a:cs typeface="Times New Roman" panose="02020603050405020304" pitchFamily="18" charset="0"/>
              </a:rPr>
              <a:t>mọi </a:t>
            </a:r>
            <a:r>
              <a:rPr lang="en-US" altLang="en-US" sz="3200" b="1">
                <a:latin typeface="Times New Roman" panose="02020603050405020304" pitchFamily="18" charset="0"/>
                <a:cs typeface="Times New Roman" panose="02020603050405020304" pitchFamily="18" charset="0"/>
              </a:rPr>
              <a:t>người noi theo.</a:t>
            </a:r>
          </a:p>
        </p:txBody>
      </p:sp>
      <p:cxnSp>
        <p:nvCxnSpPr>
          <p:cNvPr id="4" name="Straight Connector 3"/>
          <p:cNvCxnSpPr/>
          <p:nvPr/>
        </p:nvCxnSpPr>
        <p:spPr>
          <a:xfrm flipH="1">
            <a:off x="1944915" y="1893433"/>
            <a:ext cx="183237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Rectangle 60"/>
          <p:cNvSpPr>
            <a:spLocks noChangeArrowheads="1"/>
          </p:cNvSpPr>
          <p:nvPr/>
        </p:nvSpPr>
        <p:spPr bwMode="auto">
          <a:xfrm>
            <a:off x="2551097" y="1893433"/>
            <a:ext cx="70403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CN</a:t>
            </a:r>
          </a:p>
        </p:txBody>
      </p:sp>
      <p:cxnSp>
        <p:nvCxnSpPr>
          <p:cNvPr id="7" name="Straight Connector 6"/>
          <p:cNvCxnSpPr/>
          <p:nvPr/>
        </p:nvCxnSpPr>
        <p:spPr>
          <a:xfrm flipH="1">
            <a:off x="3980490" y="1893433"/>
            <a:ext cx="632465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Rectangle 60"/>
          <p:cNvSpPr>
            <a:spLocks noChangeArrowheads="1"/>
          </p:cNvSpPr>
          <p:nvPr/>
        </p:nvSpPr>
        <p:spPr bwMode="auto">
          <a:xfrm>
            <a:off x="6438777" y="1893433"/>
            <a:ext cx="70403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VN</a:t>
            </a:r>
          </a:p>
        </p:txBody>
      </p:sp>
      <p:cxnSp>
        <p:nvCxnSpPr>
          <p:cNvPr id="9" name="Straight Connector 8"/>
          <p:cNvCxnSpPr/>
          <p:nvPr/>
        </p:nvCxnSpPr>
        <p:spPr>
          <a:xfrm flipH="1">
            <a:off x="3883027" y="1402033"/>
            <a:ext cx="97462" cy="58477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093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4"/>
          <p:cNvSpPr>
            <a:spLocks noChangeArrowheads="1"/>
          </p:cNvSpPr>
          <p:nvPr/>
        </p:nvSpPr>
        <p:spPr bwMode="auto">
          <a:xfrm>
            <a:off x="907140" y="1095156"/>
            <a:ext cx="10283373"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just" eaLnBrk="1" hangingPunct="1">
              <a:lnSpc>
                <a:spcPct val="150000"/>
              </a:lnSpc>
            </a:pPr>
            <a:r>
              <a:rPr lang="en-US" altLang="en-US" sz="2800">
                <a:solidFill>
                  <a:srgbClr val="004DE6"/>
                </a:solidFill>
                <a:latin typeface="Times New Roman" panose="02020603050405020304" pitchFamily="18" charset="0"/>
                <a:cs typeface="Times New Roman" panose="02020603050405020304" pitchFamily="18" charset="0"/>
              </a:rPr>
              <a:t>      Theo báo Dân trí (Sáng 30 Tết năm 2009), tại bến đò Quảng Hải, tỉnh Quảng Bình: Khi con đò oan nghiệt vừa lật, hơn 80 con người đang bàng hoàng bấu víu trong tuyệt vọng thì đò của anh Mai Văn Luyện (43 tuổi) đi ngang. Không ngần ngại, 4 người trên đò anh Luyện đã lao mình xuống dòng nước dữ, cứu được 35 người trên miệng thủy tặc. Anh Luyện là tấm gương sáng cho mọi người noi theo.</a:t>
            </a:r>
          </a:p>
        </p:txBody>
      </p:sp>
      <p:sp>
        <p:nvSpPr>
          <p:cNvPr id="2" name="TextBox 1"/>
          <p:cNvSpPr txBox="1"/>
          <p:nvPr/>
        </p:nvSpPr>
        <p:spPr>
          <a:xfrm>
            <a:off x="1436914" y="493486"/>
            <a:ext cx="5109029" cy="523220"/>
          </a:xfrm>
          <a:prstGeom prst="rect">
            <a:avLst/>
          </a:prstGeom>
          <a:noFill/>
        </p:spPr>
        <p:txBody>
          <a:bodyPr wrap="square" rtlCol="0">
            <a:spAutoFit/>
          </a:bodyPr>
          <a:lstStyle/>
          <a:p>
            <a:r>
              <a:rPr lang="en-US" sz="2800" b="1" smtClean="0">
                <a:latin typeface="Times New Roman" panose="02020603050405020304" pitchFamily="18" charset="0"/>
                <a:cs typeface="Times New Roman" panose="02020603050405020304" pitchFamily="18" charset="0"/>
              </a:rPr>
              <a:t>Em hãy đọc đoạn văn sau:</a:t>
            </a:r>
            <a:endParaRPr lang="en-US" sz="2800" b="1">
              <a:latin typeface="Times New Roman" panose="02020603050405020304" pitchFamily="18" charset="0"/>
              <a:cs typeface="Times New Roman" panose="02020603050405020304" pitchFamily="18" charset="0"/>
            </a:endParaRPr>
          </a:p>
        </p:txBody>
      </p:sp>
      <p:sp>
        <p:nvSpPr>
          <p:cNvPr id="8" name="Rectangle 60"/>
          <p:cNvSpPr>
            <a:spLocks noChangeArrowheads="1"/>
          </p:cNvSpPr>
          <p:nvPr/>
        </p:nvSpPr>
        <p:spPr bwMode="auto">
          <a:xfrm>
            <a:off x="1074057" y="5283176"/>
            <a:ext cx="10261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vi-VN" altLang="en-US" sz="2800" b="1">
                <a:latin typeface="Times New Roman" panose="02020603050405020304" pitchFamily="18" charset="0"/>
                <a:cs typeface="Times New Roman" panose="02020603050405020304" pitchFamily="18" charset="0"/>
              </a:rPr>
              <a:t>Qua </a:t>
            </a:r>
            <a:r>
              <a:rPr lang="en-US" altLang="en-US" sz="2800" b="1" smtClean="0">
                <a:latin typeface="Times New Roman" panose="02020603050405020304" pitchFamily="18" charset="0"/>
                <a:cs typeface="Times New Roman" panose="02020603050405020304" pitchFamily="18" charset="0"/>
              </a:rPr>
              <a:t>đoạn văn </a:t>
            </a:r>
            <a:r>
              <a:rPr lang="vi-VN" altLang="en-US" sz="2800" b="1" smtClean="0">
                <a:latin typeface="Times New Roman" panose="02020603050405020304" pitchFamily="18" charset="0"/>
                <a:cs typeface="Times New Roman" panose="02020603050405020304" pitchFamily="18" charset="0"/>
              </a:rPr>
              <a:t>trên</a:t>
            </a:r>
            <a:r>
              <a:rPr lang="vi-VN" altLang="en-US" sz="2800" b="1">
                <a:latin typeface="Times New Roman" panose="02020603050405020304" pitchFamily="18" charset="0"/>
                <a:cs typeface="Times New Roman" panose="02020603050405020304" pitchFamily="18" charset="0"/>
              </a:rPr>
              <a:t>, em cho biết anh Luyện là người như thế nào ?</a:t>
            </a:r>
          </a:p>
        </p:txBody>
      </p:sp>
    </p:spTree>
    <p:extLst>
      <p:ext uri="{BB962C8B-B14F-4D97-AF65-F5344CB8AC3E}">
        <p14:creationId xmlns:p14="http://schemas.microsoft.com/office/powerpoint/2010/main" val="28453678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appy Children | Cartoon posters, Happy kids, Cartoon kids"/>
          <p:cNvPicPr>
            <a:picLocks noChangeAspect="1" noChangeArrowheads="1"/>
          </p:cNvPicPr>
          <p:nvPr/>
        </p:nvPicPr>
        <p:blipFill>
          <a:blip r:embed="rId2">
            <a:extLst>
              <a:ext uri="{28A0092B-C50C-407E-A947-70E740481C1C}">
                <a14:useLocalDpi xmlns:a14="http://schemas.microsoft.com/office/drawing/2010/main" val="0"/>
              </a:ext>
            </a:extLst>
          </a:blip>
          <a:srcRect t="23437" b="30843"/>
          <a:stretch>
            <a:fillRect/>
          </a:stretch>
        </p:blipFill>
        <p:spPr bwMode="auto">
          <a:xfrm>
            <a:off x="2767161" y="3207475"/>
            <a:ext cx="6858000" cy="31354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000362" y="826480"/>
            <a:ext cx="7939314" cy="1384995"/>
          </a:xfrm>
          <a:prstGeom prst="rect">
            <a:avLst/>
          </a:prstGeom>
          <a:solidFill>
            <a:srgbClr val="66FFFF"/>
          </a:solidFill>
          <a:ln>
            <a:noFill/>
          </a:ln>
          <a:effectLst>
            <a:glow rad="635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en-US" sz="28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Thứ</a:t>
            </a:r>
            <a:r>
              <a:rPr lang="en-US" sz="28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28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sáu</a:t>
            </a:r>
            <a:r>
              <a:rPr lang="en-US" sz="28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28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ngày</a:t>
            </a:r>
            <a:r>
              <a:rPr lang="en-US" sz="28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18 </a:t>
            </a:r>
            <a:r>
              <a:rPr lang="en-US" sz="28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tháng</a:t>
            </a:r>
            <a:r>
              <a:rPr lang="en-US" sz="28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3 </a:t>
            </a:r>
            <a:r>
              <a:rPr lang="en-US" sz="28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năm</a:t>
            </a:r>
            <a:r>
              <a:rPr lang="en-US" sz="28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2022</a:t>
            </a:r>
          </a:p>
          <a:p>
            <a:pPr algn="ctr"/>
            <a:r>
              <a:rPr lang="en-US" sz="28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a:t>
            </a:r>
            <a:r>
              <a:rPr lang="en-US" sz="28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28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từ</a:t>
            </a:r>
            <a:r>
              <a:rPr lang="en-US" sz="28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28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và</a:t>
            </a:r>
            <a:r>
              <a:rPr lang="en-US" sz="28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28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câu</a:t>
            </a:r>
            <a:endParaRPr lang="en-US" sz="28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a:p>
            <a:pPr algn="ctr"/>
            <a:r>
              <a:rPr lang="en-US" sz="28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Mở</a:t>
            </a:r>
            <a:r>
              <a:rPr lang="en-US" sz="28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28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rộng</a:t>
            </a:r>
            <a:r>
              <a:rPr lang="en-US" sz="28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28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vốn</a:t>
            </a:r>
            <a:r>
              <a:rPr lang="en-US" sz="28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28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từ</a:t>
            </a:r>
            <a:r>
              <a:rPr lang="en-US" sz="28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28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Dũng</a:t>
            </a:r>
            <a:r>
              <a:rPr lang="en-US" sz="28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28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cảm</a:t>
            </a:r>
            <a:endParaRPr lang="en-US" sz="2800" b="1" cap="none" spc="0"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54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C4AA681-3F36-42B8-9DF9-F59457234ED6}"/>
              </a:ext>
            </a:extLst>
          </p:cNvPr>
          <p:cNvSpPr/>
          <p:nvPr/>
        </p:nvSpPr>
        <p:spPr>
          <a:xfrm>
            <a:off x="3415937" y="519356"/>
            <a:ext cx="5055326"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a:solidFill>
                  <a:schemeClr val="tx1"/>
                </a:solidFill>
                <a:latin typeface="Times New Roman" panose="02020603050405020304" pitchFamily="18" charset="0"/>
                <a:cs typeface="Times New Roman" panose="02020603050405020304" pitchFamily="18" charset="0"/>
              </a:rPr>
              <a:t>Yêu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đạt</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a:grpSpLocks/>
          </p:cNvGrpSpPr>
          <p:nvPr/>
        </p:nvGrpSpPr>
        <p:grpSpPr bwMode="auto">
          <a:xfrm>
            <a:off x="708577" y="1522268"/>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Mở rộng và hệ thống hóa vốn từ thuộc chủ điểm: </a:t>
              </a:r>
              <a:r>
                <a:rPr lang="en-US" sz="2800" i="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Dũng cảm</a:t>
              </a:r>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708577" y="2885356"/>
            <a:ext cx="10715804" cy="910467"/>
            <a:chOff x="-8052" y="1747250"/>
            <a:chExt cx="8976506"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Sử dụng các từ ngữ trong chủ điểm để đặt câu.</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a:grpSpLocks/>
          </p:cNvGrpSpPr>
          <p:nvPr/>
        </p:nvGrpSpPr>
        <p:grpSpPr bwMode="auto">
          <a:xfrm>
            <a:off x="708577" y="4153232"/>
            <a:ext cx="10715804" cy="1158998"/>
            <a:chOff x="-8052" y="1747251"/>
            <a:chExt cx="8976506" cy="1159663"/>
          </a:xfrm>
        </p:grpSpPr>
        <p:sp>
          <p:nvSpPr>
            <p:cNvPr id="12" name="Rectangle 11">
              <a:extLst>
                <a:ext uri="{FF2B5EF4-FFF2-40B4-BE49-F238E27FC236}">
                  <a16:creationId xmlns:a16="http://schemas.microsoft.com/office/drawing/2014/main" id="{1C59C6FF-16F6-4D4A-8D30-C9647637D21A}"/>
                </a:ext>
              </a:extLst>
            </p:cNvPr>
            <p:cNvSpPr/>
            <p:nvPr/>
          </p:nvSpPr>
          <p:spPr>
            <a:xfrm>
              <a:off x="657899" y="1747251"/>
              <a:ext cx="8310555" cy="1159663"/>
            </a:xfrm>
            <a:prstGeom prst="rect">
              <a:avLst/>
            </a:prstGeom>
            <a:solidFill>
              <a:srgbClr val="CCFF99"/>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dirty="0" err="1" smtClean="0">
                  <a:solidFill>
                    <a:schemeClr val="tx1"/>
                  </a:solidFill>
                  <a:latin typeface="Times New Roman" panose="02020603050405020304" pitchFamily="18" charset="0"/>
                  <a:cs typeface="Times New Roman" panose="02020603050405020304" pitchFamily="18" charset="0"/>
                </a:rPr>
                <a:t>Hiểu</a:t>
              </a:r>
              <a:r>
                <a:rPr lang="en-US" sz="2800" dirty="0" smtClean="0">
                  <a:solidFill>
                    <a:schemeClr val="tx1"/>
                  </a:solidFill>
                  <a:latin typeface="Times New Roman" panose="02020603050405020304" pitchFamily="18" charset="0"/>
                  <a:cs typeface="Times New Roman" panose="02020603050405020304" pitchFamily="18" charset="0"/>
                </a:rPr>
                <a:t> ý </a:t>
              </a:r>
              <a:r>
                <a:rPr lang="en-US" sz="2800" dirty="0" err="1" smtClean="0">
                  <a:solidFill>
                    <a:schemeClr val="tx1"/>
                  </a:solidFill>
                  <a:latin typeface="Times New Roman" panose="02020603050405020304" pitchFamily="18" charset="0"/>
                  <a:cs typeface="Times New Roman" panose="02020603050405020304" pitchFamily="18" charset="0"/>
                </a:rPr>
                <a:t>nghĩa</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của</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một</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số</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câu</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thành</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ngữ</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thuộc</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chủ</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điểm</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và</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biết</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cách</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sử</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dụng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chúng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trong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các</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tình</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huống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cụ</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thể</a:t>
              </a:r>
              <a:r>
                <a:rPr lang="en-US" sz="2800" dirty="0" smtClean="0">
                  <a:solidFill>
                    <a:schemeClr val="tx1"/>
                  </a:solidFill>
                  <a:latin typeface="Times New Roman" panose="02020603050405020304" pitchFamily="18" charset="0"/>
                  <a:cs typeface="Times New Roman" panose="02020603050405020304" pitchFamily="18" charset="0"/>
                </a:rPr>
                <a:t>.</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1CC2396C-46DF-4CA0-86ED-4BF9BDDE7B02}"/>
                </a:ext>
              </a:extLst>
            </p:cNvPr>
            <p:cNvSpPr/>
            <p:nvPr/>
          </p:nvSpPr>
          <p:spPr>
            <a:xfrm>
              <a:off x="-8052" y="2038786"/>
              <a:ext cx="576299" cy="576593"/>
            </a:xfrm>
            <a:prstGeom prst="ellips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371597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846859" y="2167542"/>
            <a:ext cx="6793848" cy="923330"/>
          </a:xfrm>
          <a:prstGeom prst="rect">
            <a:avLst/>
          </a:prstGeom>
          <a:noFill/>
        </p:spPr>
        <p:txBody>
          <a:bodyPr wrap="non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tập</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thực</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hành</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47650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65"/>
          <p:cNvSpPr txBox="1">
            <a:spLocks noChangeArrowheads="1"/>
          </p:cNvSpPr>
          <p:nvPr/>
        </p:nvSpPr>
        <p:spPr bwMode="auto">
          <a:xfrm>
            <a:off x="2576286" y="2518909"/>
            <a:ext cx="446087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3600" b="1">
                <a:solidFill>
                  <a:srgbClr val="0000FF"/>
                </a:solidFill>
                <a:latin typeface="Times New Roman" panose="02020603050405020304" pitchFamily="18" charset="0"/>
                <a:cs typeface="Times New Roman" panose="02020603050405020304" pitchFamily="18" charset="0"/>
              </a:rPr>
              <a:t>- </a:t>
            </a:r>
            <a:r>
              <a:rPr lang="en-US" altLang="en-US" sz="3600" b="1" i="1">
                <a:solidFill>
                  <a:srgbClr val="0000FF"/>
                </a:solidFill>
                <a:latin typeface="Times New Roman" panose="02020603050405020304" pitchFamily="18" charset="0"/>
                <a:cs typeface="Times New Roman" panose="02020603050405020304" pitchFamily="18" charset="0"/>
              </a:rPr>
              <a:t>Từ cùng nghĩa</a:t>
            </a:r>
            <a:r>
              <a:rPr lang="en-US" altLang="en-US" sz="3600" b="1">
                <a:solidFill>
                  <a:srgbClr val="0000FF"/>
                </a:solidFill>
                <a:latin typeface="Times New Roman" panose="02020603050405020304" pitchFamily="18" charset="0"/>
                <a:cs typeface="Times New Roman" panose="02020603050405020304" pitchFamily="18" charset="0"/>
              </a:rPr>
              <a:t>: </a:t>
            </a:r>
          </a:p>
        </p:txBody>
      </p:sp>
      <p:sp>
        <p:nvSpPr>
          <p:cNvPr id="11" name="Text Box 66"/>
          <p:cNvSpPr txBox="1">
            <a:spLocks noChangeArrowheads="1"/>
          </p:cNvSpPr>
          <p:nvPr/>
        </p:nvSpPr>
        <p:spPr bwMode="auto">
          <a:xfrm>
            <a:off x="2549299" y="3250746"/>
            <a:ext cx="4208462"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4000" b="1">
                <a:solidFill>
                  <a:srgbClr val="0000FF"/>
                </a:solidFill>
                <a:latin typeface="Times New Roman" panose="02020603050405020304" pitchFamily="18" charset="0"/>
                <a:cs typeface="Times New Roman" panose="02020603050405020304" pitchFamily="18" charset="0"/>
              </a:rPr>
              <a:t>- </a:t>
            </a:r>
            <a:r>
              <a:rPr lang="en-US" altLang="en-US" sz="4000" b="1" i="1">
                <a:solidFill>
                  <a:srgbClr val="0000FF"/>
                </a:solidFill>
                <a:latin typeface="Times New Roman" panose="02020603050405020304" pitchFamily="18" charset="0"/>
                <a:cs typeface="Times New Roman" panose="02020603050405020304" pitchFamily="18" charset="0"/>
              </a:rPr>
              <a:t>Từ trái nghĩa</a:t>
            </a:r>
            <a:r>
              <a:rPr lang="en-US" altLang="en-US" sz="4000" b="1">
                <a:solidFill>
                  <a:srgbClr val="0000FF"/>
                </a:solidFill>
                <a:latin typeface="Times New Roman" panose="02020603050405020304" pitchFamily="18" charset="0"/>
                <a:cs typeface="Times New Roman" panose="02020603050405020304" pitchFamily="18" charset="0"/>
              </a:rPr>
              <a:t>: </a:t>
            </a:r>
          </a:p>
        </p:txBody>
      </p:sp>
      <p:sp>
        <p:nvSpPr>
          <p:cNvPr id="12" name="Rectangle 11"/>
          <p:cNvSpPr/>
          <p:nvPr/>
        </p:nvSpPr>
        <p:spPr>
          <a:xfrm>
            <a:off x="6277656" y="2474912"/>
            <a:ext cx="2052638" cy="708025"/>
          </a:xfrm>
          <a:prstGeom prst="rect">
            <a:avLst/>
          </a:prstGeom>
        </p:spPr>
        <p:txBody>
          <a:bodyPr wrap="none">
            <a:spAutoFit/>
          </a:bodyPr>
          <a:lstStyle/>
          <a:p>
            <a:pPr eaLnBrk="1" hangingPunct="1">
              <a:spcBef>
                <a:spcPct val="20000"/>
              </a:spcBef>
              <a:buClr>
                <a:schemeClr val="hlink"/>
              </a:buClr>
              <a:buSzPct val="70000"/>
              <a:defRPr/>
            </a:pPr>
            <a:r>
              <a:rPr lang="en-US" sz="4000" b="1" dirty="0">
                <a:solidFill>
                  <a:srgbClr val="FF0000"/>
                </a:solidFill>
                <a:latin typeface="Times New Roman" pitchFamily="18" charset="0"/>
                <a:cs typeface="Times New Roman" pitchFamily="18" charset="0"/>
              </a:rPr>
              <a:t>can </a:t>
            </a:r>
            <a:r>
              <a:rPr lang="en-US" sz="4000" b="1" dirty="0" err="1">
                <a:solidFill>
                  <a:srgbClr val="FF0000"/>
                </a:solidFill>
                <a:latin typeface="Times New Roman" pitchFamily="18" charset="0"/>
                <a:cs typeface="Times New Roman" pitchFamily="18" charset="0"/>
              </a:rPr>
              <a:t>đảm</a:t>
            </a:r>
            <a:endParaRPr lang="en-US" sz="4000" b="1" dirty="0">
              <a:solidFill>
                <a:srgbClr val="FF0000"/>
              </a:solidFill>
              <a:effectLst>
                <a:outerShdw blurRad="38100" dist="38100" dir="2700000" algn="tl">
                  <a:srgbClr val="000000"/>
                </a:outerShdw>
              </a:effectLst>
              <a:latin typeface="Times New Roman" pitchFamily="18" charset="0"/>
              <a:cs typeface="Times New Roman" pitchFamily="18" charset="0"/>
            </a:endParaRPr>
          </a:p>
        </p:txBody>
      </p:sp>
      <p:sp>
        <p:nvSpPr>
          <p:cNvPr id="13" name="Rectangle 10"/>
          <p:cNvSpPr>
            <a:spLocks noChangeArrowheads="1"/>
          </p:cNvSpPr>
          <p:nvPr/>
        </p:nvSpPr>
        <p:spPr bwMode="auto">
          <a:xfrm>
            <a:off x="6091919" y="3234531"/>
            <a:ext cx="22383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4000" b="1">
                <a:solidFill>
                  <a:srgbClr val="FF0000"/>
                </a:solidFill>
                <a:latin typeface="Times New Roman" panose="02020603050405020304" pitchFamily="18" charset="0"/>
                <a:cs typeface="Times New Roman" panose="02020603050405020304" pitchFamily="18" charset="0"/>
              </a:rPr>
              <a:t> hèn nhát</a:t>
            </a:r>
          </a:p>
        </p:txBody>
      </p:sp>
      <p:sp>
        <p:nvSpPr>
          <p:cNvPr id="14" name="Text Box 66"/>
          <p:cNvSpPr txBox="1">
            <a:spLocks noChangeArrowheads="1"/>
          </p:cNvSpPr>
          <p:nvPr/>
        </p:nvSpPr>
        <p:spPr bwMode="auto">
          <a:xfrm>
            <a:off x="1661886" y="2487159"/>
            <a:ext cx="9144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en-US" sz="4000" b="1">
                <a:solidFill>
                  <a:srgbClr val="FF0000"/>
                </a:solidFill>
                <a:latin typeface="Times New Roman" panose="02020603050405020304" pitchFamily="18" charset="0"/>
                <a:cs typeface="Times New Roman" panose="02020603050405020304" pitchFamily="18" charset="0"/>
              </a:rPr>
              <a:t>M: </a:t>
            </a:r>
          </a:p>
        </p:txBody>
      </p:sp>
      <p:sp>
        <p:nvSpPr>
          <p:cNvPr id="18" name="Text Box 16"/>
          <p:cNvSpPr txBox="1">
            <a:spLocks noChangeArrowheads="1"/>
          </p:cNvSpPr>
          <p:nvPr/>
        </p:nvSpPr>
        <p:spPr bwMode="auto">
          <a:xfrm>
            <a:off x="1376816" y="996497"/>
            <a:ext cx="9517289"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just" eaLnBrk="1" hangingPunct="1">
              <a:spcBef>
                <a:spcPct val="50000"/>
              </a:spcBef>
            </a:pPr>
            <a:r>
              <a:rPr lang="en-US" altLang="en-US" sz="3200" b="1">
                <a:latin typeface="Times New Roman" panose="02020603050405020304" pitchFamily="18" charset="0"/>
                <a:cs typeface="Times New Roman" panose="02020603050405020304" pitchFamily="18" charset="0"/>
              </a:rPr>
              <a:t>1. Tìm những từ cùng nghĩa và những từ trái nghĩa với từ </a:t>
            </a:r>
            <a:r>
              <a:rPr lang="en-US" altLang="en-US" sz="3200" b="1">
                <a:solidFill>
                  <a:srgbClr val="FF0000"/>
                </a:solidFill>
                <a:latin typeface="Times New Roman" panose="02020603050405020304" pitchFamily="18" charset="0"/>
                <a:cs typeface="Times New Roman" panose="02020603050405020304" pitchFamily="18" charset="0"/>
              </a:rPr>
              <a:t>dũng cảm</a:t>
            </a:r>
            <a:r>
              <a:rPr lang="en-US" altLang="en-US" sz="3200" b="1">
                <a:latin typeface="Times New Roman" panose="02020603050405020304" pitchFamily="18" charset="0"/>
                <a:cs typeface="Times New Roman" panose="02020603050405020304" pitchFamily="18" charset="0"/>
              </a:rPr>
              <a:t>.</a:t>
            </a:r>
            <a:endParaRPr lang="vi-VN" altLang="en-US" sz="32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4953730"/>
      </p:ext>
    </p:extLst>
  </p:cSld>
  <p:clrMapOvr>
    <a:masterClrMapping/>
  </p:clrMapOvr>
  <p:transition spd="slow">
    <p:checker/>
  </p:transition>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2307</TotalTime>
  <Words>1401</Words>
  <Application>Microsoft Office PowerPoint</Application>
  <PresentationFormat>Widescreen</PresentationFormat>
  <Paragraphs>143</Paragraphs>
  <Slides>32</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32</vt:i4>
      </vt:variant>
    </vt:vector>
  </HeadingPairs>
  <TitlesOfParts>
    <vt:vector size="42" baseType="lpstr">
      <vt:lpstr>Arial</vt:lpstr>
      <vt:lpstr>Calibri</vt:lpstr>
      <vt:lpstr>Calibri Light</vt:lpstr>
      <vt:lpstr>Garamond</vt:lpstr>
      <vt:lpstr>Tahoma</vt:lpstr>
      <vt:lpstr>Times New Roman</vt:lpstr>
      <vt:lpstr>Wingdings</vt:lpstr>
      <vt:lpstr>Wingdings 2</vt:lpstr>
      <vt:lpstr>1_Office Theme</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pc</cp:lastModifiedBy>
  <cp:revision>342</cp:revision>
  <dcterms:created xsi:type="dcterms:W3CDTF">2021-08-04T18:52:07Z</dcterms:created>
  <dcterms:modified xsi:type="dcterms:W3CDTF">2022-03-12T09:28:56Z</dcterms:modified>
</cp:coreProperties>
</file>