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3"/>
  </p:notesMasterIdLst>
  <p:sldIdLst>
    <p:sldId id="445" r:id="rId3"/>
    <p:sldId id="280" r:id="rId4"/>
    <p:sldId id="386" r:id="rId5"/>
    <p:sldId id="283" r:id="rId6"/>
    <p:sldId id="278" r:id="rId7"/>
    <p:sldId id="310" r:id="rId8"/>
    <p:sldId id="562" r:id="rId9"/>
    <p:sldId id="566" r:id="rId10"/>
    <p:sldId id="567" r:id="rId11"/>
    <p:sldId id="535" r:id="rId12"/>
    <p:sldId id="572" r:id="rId13"/>
    <p:sldId id="568" r:id="rId14"/>
    <p:sldId id="515" r:id="rId15"/>
    <p:sldId id="569" r:id="rId16"/>
    <p:sldId id="570" r:id="rId17"/>
    <p:sldId id="565" r:id="rId18"/>
    <p:sldId id="571" r:id="rId19"/>
    <p:sldId id="292" r:id="rId20"/>
    <p:sldId id="293"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FFCC"/>
    <a:srgbClr val="DDBA59"/>
    <a:srgbClr val="006600"/>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99" d="100"/>
          <a:sy n="99" d="100"/>
        </p:scale>
        <p:origin x="80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16/3/2022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16/3/2022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2920515911"/>
              </p:ext>
            </p:extLst>
          </p:nvPr>
        </p:nvGraphicFramePr>
        <p:xfrm>
          <a:off x="986971" y="711200"/>
          <a:ext cx="10145486" cy="5486399"/>
        </p:xfrm>
        <a:graphic>
          <a:graphicData uri="http://schemas.openxmlformats.org/drawingml/2006/table">
            <a:tbl>
              <a:tblPr/>
              <a:tblGrid>
                <a:gridCol w="5478297">
                  <a:extLst>
                    <a:ext uri="{9D8B030D-6E8A-4147-A177-3AD203B41FA5}">
                      <a16:colId xmlns:a16="http://schemas.microsoft.com/office/drawing/2014/main" val="20000"/>
                    </a:ext>
                  </a:extLst>
                </a:gridCol>
                <a:gridCol w="4667189">
                  <a:extLst>
                    <a:ext uri="{9D8B030D-6E8A-4147-A177-3AD203B41FA5}">
                      <a16:colId xmlns:a16="http://schemas.microsoft.com/office/drawing/2014/main" val="20001"/>
                    </a:ext>
                  </a:extLst>
                </a:gridCol>
              </a:tblGrid>
              <a:tr h="706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03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Rectangle 2"/>
          <p:cNvSpPr txBox="1">
            <a:spLocks noChangeArrowheads="1"/>
          </p:cNvSpPr>
          <p:nvPr/>
        </p:nvSpPr>
        <p:spPr>
          <a:xfrm>
            <a:off x="1349829" y="1383604"/>
            <a:ext cx="4775199" cy="11430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b="1" smtClean="0">
                <a:solidFill>
                  <a:srgbClr val="0000C4"/>
                </a:solidFill>
                <a:latin typeface="Times New Roman" panose="02020603050405020304" pitchFamily="18" charset="0"/>
                <a:cs typeface="Times New Roman" panose="02020603050405020304" pitchFamily="18" charset="0"/>
              </a:rPr>
              <a:t>a, Nguyễn Tri Phương là người Thừa Thiên. </a:t>
            </a:r>
          </a:p>
        </p:txBody>
      </p:sp>
      <p:sp>
        <p:nvSpPr>
          <p:cNvPr id="15" name="Rectangle 3"/>
          <p:cNvSpPr>
            <a:spLocks noChangeArrowheads="1"/>
          </p:cNvSpPr>
          <p:nvPr/>
        </p:nvSpPr>
        <p:spPr bwMode="auto">
          <a:xfrm>
            <a:off x="1349829" y="3699767"/>
            <a:ext cx="47751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smtClean="0">
                <a:solidFill>
                  <a:srgbClr val="0000C4"/>
                </a:solidFill>
                <a:latin typeface="Times New Roman" panose="02020603050405020304" pitchFamily="18" charset="0"/>
                <a:cs typeface="Times New Roman" panose="02020603050405020304" pitchFamily="18" charset="0"/>
              </a:rPr>
              <a:t>b, </a:t>
            </a:r>
            <a:r>
              <a:rPr lang="en-US" altLang="en-US" sz="2800" b="1">
                <a:solidFill>
                  <a:srgbClr val="0000C4"/>
                </a:solidFill>
                <a:latin typeface="Times New Roman" panose="02020603050405020304" pitchFamily="18" charset="0"/>
                <a:cs typeface="Times New Roman" panose="02020603050405020304" pitchFamily="18" charset="0"/>
              </a:rPr>
              <a:t>Ông Năm là dân ngụ cư của làng này.</a:t>
            </a:r>
            <a:r>
              <a:rPr lang="en-US" altLang="en-US" sz="2800">
                <a:solidFill>
                  <a:srgbClr val="0000C4"/>
                </a:solidFill>
                <a:latin typeface="Times New Roman" panose="02020603050405020304" pitchFamily="18" charset="0"/>
                <a:cs typeface="Times New Roman" panose="02020603050405020304" pitchFamily="18" charset="0"/>
              </a:rPr>
              <a:t> </a:t>
            </a:r>
          </a:p>
        </p:txBody>
      </p:sp>
      <p:sp>
        <p:nvSpPr>
          <p:cNvPr id="16" name="Rectangle 4"/>
          <p:cNvSpPr>
            <a:spLocks noChangeArrowheads="1"/>
          </p:cNvSpPr>
          <p:nvPr/>
        </p:nvSpPr>
        <p:spPr bwMode="auto">
          <a:xfrm>
            <a:off x="1349829" y="4812604"/>
            <a:ext cx="48603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smtClean="0">
                <a:solidFill>
                  <a:srgbClr val="0000C4"/>
                </a:solidFill>
                <a:latin typeface="Times New Roman" panose="02020603050405020304" pitchFamily="18" charset="0"/>
                <a:cs typeface="Times New Roman" panose="02020603050405020304" pitchFamily="18" charset="0"/>
              </a:rPr>
              <a:t>c, Cần </a:t>
            </a:r>
            <a:r>
              <a:rPr lang="en-US" altLang="en-US" sz="2800" b="1">
                <a:solidFill>
                  <a:srgbClr val="0000C4"/>
                </a:solidFill>
                <a:latin typeface="Times New Roman" panose="02020603050405020304" pitchFamily="18" charset="0"/>
                <a:cs typeface="Times New Roman" panose="02020603050405020304" pitchFamily="18" charset="0"/>
              </a:rPr>
              <a:t>trục là cánh tay kì diệu của các chú công nhân.</a:t>
            </a:r>
          </a:p>
        </p:txBody>
      </p:sp>
      <p:sp>
        <p:nvSpPr>
          <p:cNvPr id="17" name="AutoShape 5"/>
          <p:cNvSpPr>
            <a:spLocks noChangeArrowheads="1"/>
          </p:cNvSpPr>
          <p:nvPr/>
        </p:nvSpPr>
        <p:spPr bwMode="auto">
          <a:xfrm>
            <a:off x="6665685" y="1390450"/>
            <a:ext cx="5047343" cy="1066800"/>
          </a:xfrm>
          <a:prstGeom prst="cloudCallout">
            <a:avLst>
              <a:gd name="adj1" fmla="val -73134"/>
              <a:gd name="adj2" fmla="val 5133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dùng để giới thiệu</a:t>
            </a:r>
          </a:p>
        </p:txBody>
      </p:sp>
      <p:sp>
        <p:nvSpPr>
          <p:cNvPr id="18" name="AutoShape 6"/>
          <p:cNvSpPr>
            <a:spLocks noChangeArrowheads="1"/>
          </p:cNvSpPr>
          <p:nvPr/>
        </p:nvSpPr>
        <p:spPr bwMode="auto">
          <a:xfrm>
            <a:off x="6665685" y="3512461"/>
            <a:ext cx="5007429" cy="914400"/>
          </a:xfrm>
          <a:prstGeom prst="cloudCallout">
            <a:avLst>
              <a:gd name="adj1" fmla="val -60884"/>
              <a:gd name="adj2" fmla="val 62847"/>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dùng để giới thiệu</a:t>
            </a:r>
          </a:p>
        </p:txBody>
      </p:sp>
      <p:sp>
        <p:nvSpPr>
          <p:cNvPr id="19" name="AutoShape 7"/>
          <p:cNvSpPr>
            <a:spLocks noChangeArrowheads="1"/>
          </p:cNvSpPr>
          <p:nvPr/>
        </p:nvSpPr>
        <p:spPr bwMode="auto">
          <a:xfrm>
            <a:off x="6506028" y="4620146"/>
            <a:ext cx="5845629" cy="715962"/>
          </a:xfrm>
          <a:prstGeom prst="cloudCallout">
            <a:avLst>
              <a:gd name="adj1" fmla="val -54625"/>
              <a:gd name="adj2" fmla="val 98782"/>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dùng để nhận định</a:t>
            </a:r>
          </a:p>
        </p:txBody>
      </p:sp>
      <p:sp>
        <p:nvSpPr>
          <p:cNvPr id="20" name="AutoShape 8"/>
          <p:cNvSpPr>
            <a:spLocks noChangeArrowheads="1"/>
          </p:cNvSpPr>
          <p:nvPr/>
        </p:nvSpPr>
        <p:spPr bwMode="auto">
          <a:xfrm>
            <a:off x="6665685" y="2383005"/>
            <a:ext cx="5123542" cy="914400"/>
          </a:xfrm>
          <a:prstGeom prst="cloudCallout">
            <a:avLst>
              <a:gd name="adj1" fmla="val -64259"/>
              <a:gd name="adj2" fmla="val 50176"/>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dùng để nhận định</a:t>
            </a:r>
          </a:p>
        </p:txBody>
      </p:sp>
      <p:sp>
        <p:nvSpPr>
          <p:cNvPr id="23" name="Rectangle 9"/>
          <p:cNvSpPr>
            <a:spLocks noChangeArrowheads="1"/>
          </p:cNvSpPr>
          <p:nvPr/>
        </p:nvSpPr>
        <p:spPr bwMode="auto">
          <a:xfrm>
            <a:off x="1349829" y="2558354"/>
            <a:ext cx="47751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smtClean="0">
                <a:solidFill>
                  <a:srgbClr val="0000C4"/>
                </a:solidFill>
                <a:latin typeface="Times New Roman" panose="02020603050405020304" pitchFamily="18" charset="0"/>
                <a:cs typeface="Times New Roman" panose="02020603050405020304" pitchFamily="18" charset="0"/>
              </a:rPr>
              <a:t>Cả </a:t>
            </a:r>
            <a:r>
              <a:rPr lang="en-US" altLang="en-US" sz="2800" b="1">
                <a:solidFill>
                  <a:srgbClr val="0000C4"/>
                </a:solidFill>
                <a:latin typeface="Times New Roman" panose="02020603050405020304" pitchFamily="18" charset="0"/>
                <a:cs typeface="Times New Roman" panose="02020603050405020304" pitchFamily="18" charset="0"/>
              </a:rPr>
              <a:t>hai ông đều không phải là người Hà Nội .</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C4AA681-3F36-42B8-9DF9-F59457234ED6}"/>
              </a:ext>
            </a:extLst>
          </p:cNvPr>
          <p:cNvSpPr/>
          <p:nvPr/>
        </p:nvSpPr>
        <p:spPr>
          <a:xfrm>
            <a:off x="4788310" y="646048"/>
            <a:ext cx="2319944"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smtClean="0">
                <a:solidFill>
                  <a:schemeClr val="tx1"/>
                </a:solidFill>
                <a:latin typeface="Times New Roman" panose="02020603050405020304" pitchFamily="18" charset="0"/>
                <a:cs typeface="Times New Roman" panose="02020603050405020304" pitchFamily="18" charset="0"/>
              </a:rPr>
              <a:t>Kết</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luận</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C59C6FF-16F6-4D4A-8D30-C9647637D21A}"/>
              </a:ext>
            </a:extLst>
          </p:cNvPr>
          <p:cNvSpPr/>
          <p:nvPr/>
        </p:nvSpPr>
        <p:spPr bwMode="auto">
          <a:xfrm>
            <a:off x="1226746" y="1716414"/>
            <a:ext cx="9890767" cy="3003070"/>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buFontTx/>
              <a:buChar char="-"/>
            </a:pP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Ai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gì</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dùng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giới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thiệu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nêu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thông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tin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về</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đối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tượng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nói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đến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ở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457200" indent="-457200" algn="just">
              <a:buFontTx/>
              <a:buChar char="-"/>
            </a:pP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 Ai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gì</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dùng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nêu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xét</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đánh</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giá</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về</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đối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tượng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nói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đến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ở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chủ</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7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28918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41013" y="1873730"/>
            <a:ext cx="10643649" cy="1464556"/>
            <a:chOff x="14135" y="1699617"/>
            <a:chExt cx="9386090" cy="146539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539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Ôn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cố</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về</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gì</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gì</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văn</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dụng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mỗi</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đúng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CN, VN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7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700"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gì</a:t>
              </a:r>
              <a:r>
                <a:rPr lang="en-US" sz="2700"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4135" y="214401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801980"/>
            <a:ext cx="10674076" cy="871620"/>
            <a:chOff x="-26657" y="2060507"/>
            <a:chExt cx="8941551" cy="872120"/>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872120"/>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Viết được đoạn văn có dùng câu kể </a:t>
              </a:r>
              <a:r>
                <a:rPr lang="en-US" sz="2800" i="1" smtClean="0">
                  <a:solidFill>
                    <a:schemeClr val="tx1"/>
                  </a:solidFill>
                  <a:latin typeface="Times New Roman" panose="02020603050405020304" pitchFamily="18" charset="0"/>
                  <a:cs typeface="Times New Roman" panose="02020603050405020304" pitchFamily="18" charset="0"/>
                </a:rPr>
                <a:t>Ai là gì?</a:t>
              </a:r>
              <a:r>
                <a:rPr lang="en-US" sz="2800" smtClean="0">
                  <a:solidFill>
                    <a:schemeClr val="tx1"/>
                  </a:solidFill>
                  <a:latin typeface="Times New Roman" panose="02020603050405020304" pitchFamily="18" charset="0"/>
                  <a:cs typeface="Times New Roman" panose="02020603050405020304" pitchFamily="18" charset="0"/>
                </a:rPr>
                <a:t> Yêu cầu câu đúng ngữ pháp, chân thực, giàu hình ảnh, có sáng tạo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0827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smtClean="0">
                <a:solidFill>
                  <a:schemeClr val="tx1"/>
                </a:solidFill>
                <a:latin typeface="Times New Roman" panose="02020603050405020304" pitchFamily="18" charset="0"/>
                <a:cs typeface="Times New Roman" panose="02020603050405020304" pitchFamily="18" charset="0"/>
              </a:rPr>
              <a:t>Bài</a:t>
            </a:r>
            <a:r>
              <a:rPr lang="en-US" sz="3000" b="1" dirty="0" smtClean="0">
                <a:solidFill>
                  <a:schemeClr val="tx1"/>
                </a:solidFill>
                <a:latin typeface="Times New Roman" panose="02020603050405020304" pitchFamily="18" charset="0"/>
                <a:cs typeface="Times New Roman" panose="02020603050405020304" pitchFamily="18" charset="0"/>
              </a:rPr>
              <a:t> 1 </a:t>
            </a:r>
            <a:r>
              <a:rPr lang="en-US" sz="3000" b="1" dirty="0" err="1" smtClean="0">
                <a:solidFill>
                  <a:schemeClr val="tx1"/>
                </a:solidFill>
                <a:latin typeface="Times New Roman" panose="02020603050405020304" pitchFamily="18" charset="0"/>
                <a:cs typeface="Times New Roman" panose="02020603050405020304" pitchFamily="18" charset="0"/>
              </a:rPr>
              <a:t>em</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đã</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đạt</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được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yêu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cầu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gì</a:t>
            </a:r>
            <a:r>
              <a:rPr lang="en-US" sz="3000" b="1" dirty="0" smtClean="0">
                <a:solidFill>
                  <a:schemeClr val="tx1"/>
                </a:solidFill>
                <a:latin typeface="Times New Roman" panose="02020603050405020304" pitchFamily="18" charset="0"/>
                <a:cs typeface="Times New Roman" panose="02020603050405020304" pitchFamily="18" charset="0"/>
              </a:rPr>
              <a:t>?</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85956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378857" y="635000"/>
            <a:ext cx="8229600" cy="1143000"/>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smtClean="0"/>
              <a:t/>
            </a:r>
            <a:br>
              <a:rPr lang="en-US" altLang="en-US" sz="4000" smtClean="0"/>
            </a:br>
            <a:r>
              <a:rPr lang="en-US" altLang="en-US" sz="4000" smtClean="0"/>
              <a:t/>
            </a:r>
            <a:br>
              <a:rPr lang="en-US" altLang="en-US" sz="4000" smtClean="0"/>
            </a:br>
            <a:endParaRPr lang="en-US" altLang="en-US" sz="4000" smtClean="0"/>
          </a:p>
        </p:txBody>
      </p:sp>
      <p:sp>
        <p:nvSpPr>
          <p:cNvPr id="6" name="Text Box 44"/>
          <p:cNvSpPr txBox="1">
            <a:spLocks noChangeArrowheads="1"/>
          </p:cNvSpPr>
          <p:nvPr/>
        </p:nvSpPr>
        <p:spPr bwMode="auto">
          <a:xfrm>
            <a:off x="2002744" y="2082800"/>
            <a:ext cx="85781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4"/>
                </a:solidFill>
                <a:latin typeface="Times New Roman" panose="02020603050405020304" pitchFamily="18" charset="0"/>
                <a:cs typeface="Times New Roman" panose="02020603050405020304" pitchFamily="18" charset="0"/>
              </a:rPr>
              <a:t>  a) Nguyễn Tri Phương là người Thừa Thiên.   </a:t>
            </a:r>
          </a:p>
        </p:txBody>
      </p:sp>
      <p:sp>
        <p:nvSpPr>
          <p:cNvPr id="7" name="Text Box 45"/>
          <p:cNvSpPr txBox="1">
            <a:spLocks noChangeArrowheads="1"/>
          </p:cNvSpPr>
          <p:nvPr/>
        </p:nvSpPr>
        <p:spPr bwMode="auto">
          <a:xfrm>
            <a:off x="2064657" y="3090863"/>
            <a:ext cx="8892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4"/>
                </a:solidFill>
                <a:latin typeface="Times New Roman" panose="02020603050405020304" pitchFamily="18" charset="0"/>
                <a:cs typeface="Times New Roman" panose="02020603050405020304" pitchFamily="18" charset="0"/>
              </a:rPr>
              <a:t>     Cả hai ông đều không phải là người Hà Nội</a:t>
            </a:r>
          </a:p>
        </p:txBody>
      </p:sp>
      <p:sp>
        <p:nvSpPr>
          <p:cNvPr id="8" name="Text Box 46"/>
          <p:cNvSpPr txBox="1">
            <a:spLocks noChangeArrowheads="1"/>
          </p:cNvSpPr>
          <p:nvPr/>
        </p:nvSpPr>
        <p:spPr bwMode="auto">
          <a:xfrm>
            <a:off x="2140857" y="4105275"/>
            <a:ext cx="8083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4"/>
                </a:solidFill>
                <a:latin typeface="Times New Roman" panose="02020603050405020304" pitchFamily="18" charset="0"/>
                <a:cs typeface="Times New Roman" panose="02020603050405020304" pitchFamily="18" charset="0"/>
              </a:rPr>
              <a:t>b) Ông Năm là dân ngụ cư của vùng này.</a:t>
            </a:r>
          </a:p>
        </p:txBody>
      </p:sp>
      <p:sp>
        <p:nvSpPr>
          <p:cNvPr id="9" name="Text Box 47"/>
          <p:cNvSpPr txBox="1">
            <a:spLocks noChangeArrowheads="1"/>
          </p:cNvSpPr>
          <p:nvPr/>
        </p:nvSpPr>
        <p:spPr bwMode="auto">
          <a:xfrm>
            <a:off x="2056036" y="5177493"/>
            <a:ext cx="93136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4"/>
                </a:solidFill>
                <a:latin typeface="Times New Roman" panose="02020603050405020304" pitchFamily="18" charset="0"/>
                <a:cs typeface="Times New Roman" panose="02020603050405020304" pitchFamily="18" charset="0"/>
              </a:rPr>
              <a:t> c) Cần trục là cánh tay kì diệu của các chú công nhân.</a:t>
            </a:r>
          </a:p>
        </p:txBody>
      </p:sp>
      <p:sp>
        <p:nvSpPr>
          <p:cNvPr id="27" name="Text Box 64"/>
          <p:cNvSpPr txBox="1">
            <a:spLocks noChangeArrowheads="1"/>
          </p:cNvSpPr>
          <p:nvPr/>
        </p:nvSpPr>
        <p:spPr bwMode="auto">
          <a:xfrm>
            <a:off x="3439205" y="259967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sp>
        <p:nvSpPr>
          <p:cNvPr id="3" name="Rectangle 2"/>
          <p:cNvSpPr/>
          <p:nvPr/>
        </p:nvSpPr>
        <p:spPr>
          <a:xfrm>
            <a:off x="1598952" y="762775"/>
            <a:ext cx="9202284" cy="954107"/>
          </a:xfrm>
          <a:prstGeom prst="rect">
            <a:avLst/>
          </a:prstGeom>
        </p:spPr>
        <p:txBody>
          <a:bodyPr wrap="square">
            <a:spAutoFit/>
          </a:bodyPr>
          <a:lstStyle/>
          <a:p>
            <a:pPr algn="just"/>
            <a:r>
              <a:rPr lang="en-US" altLang="en-US" sz="2800" b="1">
                <a:latin typeface="Times New Roman" panose="02020603050405020304" pitchFamily="18" charset="0"/>
                <a:cs typeface="Times New Roman" panose="02020603050405020304" pitchFamily="18" charset="0"/>
              </a:rPr>
              <a:t>Bài 2: </a:t>
            </a:r>
            <a:r>
              <a:rPr lang="en-US" altLang="en-US" sz="2800" b="1" smtClean="0">
                <a:latin typeface="Times New Roman" panose="02020603050405020304" pitchFamily="18" charset="0"/>
                <a:cs typeface="Times New Roman" panose="02020603050405020304" pitchFamily="18" charset="0"/>
              </a:rPr>
              <a:t>Xác định chủ ngữ và vị ngữ trong </a:t>
            </a:r>
            <a:r>
              <a:rPr lang="en-US" altLang="en-US" sz="2800" b="1">
                <a:latin typeface="Times New Roman" panose="02020603050405020304" pitchFamily="18" charset="0"/>
                <a:cs typeface="Times New Roman" panose="02020603050405020304" pitchFamily="18" charset="0"/>
              </a:rPr>
              <a:t>mỗi </a:t>
            </a:r>
            <a:r>
              <a:rPr lang="en-US" altLang="en-US" sz="2800" b="1" smtClean="0">
                <a:latin typeface="Times New Roman" panose="02020603050405020304" pitchFamily="18" charset="0"/>
                <a:cs typeface="Times New Roman" panose="02020603050405020304" pitchFamily="18" charset="0"/>
              </a:rPr>
              <a:t>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em vừa tìm được.</a:t>
            </a:r>
          </a:p>
        </p:txBody>
      </p:sp>
      <p:cxnSp>
        <p:nvCxnSpPr>
          <p:cNvPr id="32" name="Straight Connector 31"/>
          <p:cNvCxnSpPr/>
          <p:nvPr/>
        </p:nvCxnSpPr>
        <p:spPr>
          <a:xfrm>
            <a:off x="2656114" y="2541865"/>
            <a:ext cx="294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75086" y="2082800"/>
            <a:ext cx="87085" cy="516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62171" y="2527101"/>
            <a:ext cx="314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 Box 64"/>
          <p:cNvSpPr txBox="1">
            <a:spLocks noChangeArrowheads="1"/>
          </p:cNvSpPr>
          <p:nvPr/>
        </p:nvSpPr>
        <p:spPr bwMode="auto">
          <a:xfrm>
            <a:off x="7111547" y="259967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smtClean="0">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8" name="Text Box 64"/>
          <p:cNvSpPr txBox="1">
            <a:spLocks noChangeArrowheads="1"/>
          </p:cNvSpPr>
          <p:nvPr/>
        </p:nvSpPr>
        <p:spPr bwMode="auto">
          <a:xfrm>
            <a:off x="3439205" y="3615697"/>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cxnSp>
        <p:nvCxnSpPr>
          <p:cNvPr id="39" name="Straight Connector 38"/>
          <p:cNvCxnSpPr/>
          <p:nvPr/>
        </p:nvCxnSpPr>
        <p:spPr>
          <a:xfrm>
            <a:off x="2656114" y="3557891"/>
            <a:ext cx="15450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73776" y="3097212"/>
            <a:ext cx="87085" cy="516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60861" y="3573541"/>
            <a:ext cx="48411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 Box 64"/>
          <p:cNvSpPr txBox="1">
            <a:spLocks noChangeArrowheads="1"/>
          </p:cNvSpPr>
          <p:nvPr/>
        </p:nvSpPr>
        <p:spPr bwMode="auto">
          <a:xfrm>
            <a:off x="5710237" y="364611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smtClean="0">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49" name="Text Box 64"/>
          <p:cNvSpPr txBox="1">
            <a:spLocks noChangeArrowheads="1"/>
          </p:cNvSpPr>
          <p:nvPr/>
        </p:nvSpPr>
        <p:spPr bwMode="auto">
          <a:xfrm>
            <a:off x="3439205" y="4618732"/>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cxnSp>
        <p:nvCxnSpPr>
          <p:cNvPr id="50" name="Straight Connector 49"/>
          <p:cNvCxnSpPr/>
          <p:nvPr/>
        </p:nvCxnSpPr>
        <p:spPr>
          <a:xfrm>
            <a:off x="2656114" y="4560926"/>
            <a:ext cx="13498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129314" y="4084548"/>
            <a:ext cx="87085" cy="516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216399" y="4560926"/>
            <a:ext cx="41438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 Box 64"/>
          <p:cNvSpPr txBox="1">
            <a:spLocks noChangeArrowheads="1"/>
          </p:cNvSpPr>
          <p:nvPr/>
        </p:nvSpPr>
        <p:spPr bwMode="auto">
          <a:xfrm>
            <a:off x="5907314" y="4618732"/>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smtClean="0">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56" name="Text Box 64"/>
          <p:cNvSpPr txBox="1">
            <a:spLocks noChangeArrowheads="1"/>
          </p:cNvSpPr>
          <p:nvPr/>
        </p:nvSpPr>
        <p:spPr bwMode="auto">
          <a:xfrm>
            <a:off x="3424011" y="568309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FF0000"/>
                </a:solidFill>
                <a:latin typeface="Times New Roman" panose="02020603050405020304" pitchFamily="18" charset="0"/>
                <a:cs typeface="Times New Roman" panose="02020603050405020304" pitchFamily="18" charset="0"/>
              </a:rPr>
              <a:t>CN</a:t>
            </a:r>
          </a:p>
        </p:txBody>
      </p:sp>
      <p:cxnSp>
        <p:nvCxnSpPr>
          <p:cNvPr id="57" name="Straight Connector 56"/>
          <p:cNvCxnSpPr/>
          <p:nvPr/>
        </p:nvCxnSpPr>
        <p:spPr>
          <a:xfrm>
            <a:off x="2640920" y="5625285"/>
            <a:ext cx="1179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955144" y="5180667"/>
            <a:ext cx="87085" cy="516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129314" y="5625285"/>
            <a:ext cx="60947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 Box 64"/>
          <p:cNvSpPr txBox="1">
            <a:spLocks noChangeArrowheads="1"/>
          </p:cNvSpPr>
          <p:nvPr/>
        </p:nvSpPr>
        <p:spPr bwMode="auto">
          <a:xfrm>
            <a:off x="5892120" y="568309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smtClean="0">
                <a:solidFill>
                  <a:srgbClr val="FF0000"/>
                </a:solidFill>
                <a:latin typeface="Times New Roman" panose="02020603050405020304" pitchFamily="18" charset="0"/>
                <a:cs typeface="Times New Roman" panose="02020603050405020304" pitchFamily="18" charset="0"/>
              </a:rPr>
              <a:t>VN</a:t>
            </a: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P spid="38" grpId="0"/>
      <p:bldP spid="47" grpId="0"/>
      <p:bldP spid="49" grpId="0"/>
      <p:bldP spid="53" grpId="0"/>
      <p:bldP spid="56"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41013" y="1873730"/>
            <a:ext cx="10643649" cy="1464556"/>
            <a:chOff x="14135" y="1699617"/>
            <a:chExt cx="9386090" cy="146539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539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Ôn tập và củng cố về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 định được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 đoạn văn. Hiểu ý nghĩa, tác dụng của mỗi câu. Xác định đúng CN, VN trong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4135" y="214401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801980"/>
            <a:ext cx="10674076" cy="871620"/>
            <a:chOff x="-26657" y="2060507"/>
            <a:chExt cx="8941551" cy="872120"/>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872120"/>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Viết được đoạn văn có dùng câu kể </a:t>
              </a:r>
              <a:r>
                <a:rPr lang="en-US" sz="2800" i="1" smtClean="0">
                  <a:solidFill>
                    <a:schemeClr val="tx1"/>
                  </a:solidFill>
                  <a:latin typeface="Times New Roman" panose="02020603050405020304" pitchFamily="18" charset="0"/>
                  <a:cs typeface="Times New Roman" panose="02020603050405020304" pitchFamily="18" charset="0"/>
                </a:rPr>
                <a:t>Ai là gì?</a:t>
              </a:r>
              <a:r>
                <a:rPr lang="en-US" sz="2800" smtClean="0">
                  <a:solidFill>
                    <a:schemeClr val="tx1"/>
                  </a:solidFill>
                  <a:latin typeface="Times New Roman" panose="02020603050405020304" pitchFamily="18" charset="0"/>
                  <a:cs typeface="Times New Roman" panose="02020603050405020304" pitchFamily="18" charset="0"/>
                </a:rPr>
                <a:t> Yêu cầu câu đúng ngữ pháp, chân thực, giàu hình ảnh, có sáng tạo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0827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26714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429" y="695237"/>
            <a:ext cx="10479313" cy="1815882"/>
          </a:xfrm>
          <a:prstGeom prst="rect">
            <a:avLst/>
          </a:prstGeom>
        </p:spPr>
        <p:txBody>
          <a:bodyPr wrap="square">
            <a:spAutoFit/>
          </a:bodyPr>
          <a:lstStyle/>
          <a:p>
            <a:pPr algn="just"/>
            <a:r>
              <a:rPr lang="en-US" altLang="en-US" sz="2800" b="1">
                <a:latin typeface="Times New Roman" panose="02020603050405020304" pitchFamily="18" charset="0"/>
                <a:cs typeface="Times New Roman" panose="02020603050405020304" pitchFamily="18" charset="0"/>
              </a:rPr>
              <a:t>Bài 3: Có lần, em cùng một số bạn trong lớp đến thăm bạn Hà bị ốm</a:t>
            </a:r>
            <a:r>
              <a:rPr lang="en-US" altLang="en-US" sz="2800" b="1" smtClean="0">
                <a:latin typeface="Times New Roman" panose="02020603050405020304" pitchFamily="18" charset="0"/>
                <a:cs typeface="Times New Roman" panose="02020603050405020304" pitchFamily="18" charset="0"/>
              </a:rPr>
              <a:t>. Em </a:t>
            </a:r>
            <a:r>
              <a:rPr lang="en-US" altLang="en-US" sz="2800" b="1">
                <a:latin typeface="Times New Roman" panose="02020603050405020304" pitchFamily="18" charset="0"/>
                <a:cs typeface="Times New Roman" panose="02020603050405020304" pitchFamily="18" charset="0"/>
              </a:rPr>
              <a:t>giới thiệu với bố mẹ bạn Hà từng người trong nhóm. Hãy viết một đoạn văn ngắn kể lại chuyện đó, trong đoạn văn có sử dụng câu kể </a:t>
            </a:r>
            <a:r>
              <a:rPr lang="en-US" altLang="en-US" sz="2800" b="1" i="1">
                <a:solidFill>
                  <a:srgbClr val="FF0000"/>
                </a:solidFill>
                <a:latin typeface="Times New Roman" panose="02020603050405020304" pitchFamily="18" charset="0"/>
                <a:cs typeface="Times New Roman" panose="02020603050405020304" pitchFamily="18" charset="0"/>
              </a:rPr>
              <a:t>Ai là gì?</a:t>
            </a:r>
            <a:endParaRPr lang="en-US" sz="2800" i="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27314" y="2416125"/>
            <a:ext cx="10595428" cy="4122667"/>
          </a:xfrm>
          <a:prstGeom prst="rect">
            <a:avLst/>
          </a:prstGeom>
        </p:spPr>
        <p:txBody>
          <a:bodyPr wrap="square">
            <a:spAutoFit/>
          </a:bodyPr>
          <a:lstStyle/>
          <a:p>
            <a:pPr algn="ctr">
              <a:lnSpc>
                <a:spcPct val="90000"/>
              </a:lnSpc>
              <a:spcBef>
                <a:spcPct val="50000"/>
              </a:spcBef>
            </a:pPr>
            <a:r>
              <a:rPr lang="en-US" altLang="en-US" sz="2700">
                <a:solidFill>
                  <a:srgbClr val="0000FF"/>
                </a:solidFill>
                <a:latin typeface=".VnArial" panose="020B7200000000000000" pitchFamily="34" charset="0"/>
              </a:rPr>
              <a:t> </a:t>
            </a:r>
            <a:r>
              <a:rPr lang="en-US" altLang="en-US" sz="2700" u="sng" smtClean="0">
                <a:solidFill>
                  <a:srgbClr val="0000FF"/>
                </a:solidFill>
                <a:latin typeface="Times New Roman" panose="02020603050405020304" pitchFamily="18" charset="0"/>
                <a:cs typeface="Times New Roman" panose="02020603050405020304" pitchFamily="18" charset="0"/>
              </a:rPr>
              <a:t>Gợi ý:</a:t>
            </a:r>
          </a:p>
          <a:p>
            <a:pPr marL="457200" indent="-457200" algn="just">
              <a:lnSpc>
                <a:spcPct val="90000"/>
              </a:lnSpc>
              <a:spcBef>
                <a:spcPct val="50000"/>
              </a:spcBef>
              <a:buFontTx/>
              <a:buChar char="-"/>
            </a:pPr>
            <a:r>
              <a:rPr lang="en-US" altLang="en-US" sz="2700" smtClean="0">
                <a:solidFill>
                  <a:srgbClr val="0000FF"/>
                </a:solidFill>
                <a:latin typeface="Times New Roman" panose="02020603050405020304" pitchFamily="18" charset="0"/>
                <a:cs typeface="Times New Roman" panose="02020603050405020304" pitchFamily="18" charset="0"/>
              </a:rPr>
              <a:t>Em cần tưởng tưởng tình huống mình cùng các bạn đến nhà Hà lần đầu.</a:t>
            </a:r>
          </a:p>
          <a:p>
            <a:pPr marL="457200" indent="-457200" algn="just">
              <a:lnSpc>
                <a:spcPct val="90000"/>
              </a:lnSpc>
              <a:spcBef>
                <a:spcPct val="50000"/>
              </a:spcBef>
              <a:buFontTx/>
              <a:buChar char="-"/>
            </a:pPr>
            <a:r>
              <a:rPr lang="en-US" altLang="en-US" sz="2700" smtClean="0">
                <a:solidFill>
                  <a:srgbClr val="0000FF"/>
                </a:solidFill>
                <a:latin typeface="Times New Roman" panose="02020603050405020304" pitchFamily="18" charset="0"/>
                <a:cs typeface="Times New Roman" panose="02020603050405020304" pitchFamily="18" charset="0"/>
              </a:rPr>
              <a:t>Gặp bố mẹ Hà, trước hết cần chào hỏi, nêu lí do em và các bạn đến thăm Hà bị ốm.</a:t>
            </a:r>
          </a:p>
          <a:p>
            <a:pPr marL="457200" indent="-457200" algn="just">
              <a:lnSpc>
                <a:spcPct val="90000"/>
              </a:lnSpc>
              <a:spcBef>
                <a:spcPct val="50000"/>
              </a:spcBef>
              <a:buFontTx/>
              <a:buChar char="-"/>
            </a:pPr>
            <a:r>
              <a:rPr lang="en-US" altLang="en-US" sz="2700" smtClean="0">
                <a:solidFill>
                  <a:srgbClr val="0000FF"/>
                </a:solidFill>
                <a:latin typeface="Times New Roman" panose="02020603050405020304" pitchFamily="18" charset="0"/>
                <a:cs typeface="Times New Roman" panose="02020603050405020304" pitchFamily="18" charset="0"/>
              </a:rPr>
              <a:t>Sau đó, giới thiệu với bố mẹ Hà từng bạn trong nhóm (chú ý dùng câu kể Ai là gì?</a:t>
            </a:r>
          </a:p>
          <a:p>
            <a:pPr marL="457200" indent="-457200" algn="just">
              <a:lnSpc>
                <a:spcPct val="90000"/>
              </a:lnSpc>
              <a:spcBef>
                <a:spcPct val="50000"/>
              </a:spcBef>
              <a:buFontTx/>
              <a:buChar char="-"/>
            </a:pPr>
            <a:r>
              <a:rPr lang="en-US" altLang="en-US" sz="2700" smtClean="0">
                <a:solidFill>
                  <a:srgbClr val="0000FF"/>
                </a:solidFill>
                <a:latin typeface="Times New Roman" panose="02020603050405020304" pitchFamily="18" charset="0"/>
                <a:cs typeface="Times New Roman" panose="02020603050405020304" pitchFamily="18" charset="0"/>
              </a:rPr>
              <a:t>Giới thiệu thật tự nhiên. </a:t>
            </a:r>
            <a:endParaRPr lang="en-US" altLang="en-US" sz="2700">
              <a:solidFill>
                <a:srgbClr val="0000FF"/>
              </a:solidFill>
              <a:latin typeface=".VnArial" panose="020B7200000000000000" pitchFamily="34" charset="0"/>
            </a:endParaRPr>
          </a:p>
          <a:p>
            <a:pPr algn="just">
              <a:lnSpc>
                <a:spcPct val="90000"/>
              </a:lnSpc>
              <a:spcBef>
                <a:spcPct val="50000"/>
              </a:spcBef>
            </a:pPr>
            <a:endParaRPr lang="en-US" altLang="en-US" sz="2700" u="sng"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83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426" y="969773"/>
            <a:ext cx="10023545" cy="4453014"/>
          </a:xfrm>
          <a:prstGeom prst="rect">
            <a:avLst/>
          </a:prstGeom>
        </p:spPr>
        <p:txBody>
          <a:bodyPr wrap="square">
            <a:spAutoFit/>
          </a:bodyPr>
          <a:lstStyle/>
          <a:p>
            <a:pPr algn="just">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u="sng" smtClean="0">
                <a:solidFill>
                  <a:srgbClr val="0000FF"/>
                </a:solidFill>
                <a:latin typeface="Times New Roman" panose="02020603050405020304" pitchFamily="18" charset="0"/>
                <a:cs typeface="Times New Roman" panose="02020603050405020304" pitchFamily="18" charset="0"/>
              </a:rPr>
              <a:t>Ví dụ:</a:t>
            </a:r>
          </a:p>
          <a:p>
            <a:pPr algn="just">
              <a:lnSpc>
                <a:spcPct val="114000"/>
              </a:lnSpc>
              <a:spcBef>
                <a:spcPct val="50000"/>
              </a:spcBef>
            </a:pPr>
            <a:r>
              <a:rPr lang="en-US" altLang="en-US" sz="2800" smtClean="0">
                <a:solidFill>
                  <a:srgbClr val="0000FF"/>
                </a:solidFill>
                <a:latin typeface="Times New Roman" panose="02020603050405020304" pitchFamily="18" charset="0"/>
                <a:cs typeface="Times New Roman" panose="02020603050405020304" pitchFamily="18" charset="0"/>
              </a:rPr>
              <a:t>       Khi chúng tôi đến, Hà nằm trong nhà, bố mẹ Hà mở cửa đón chúng tôi. Chúng tôi lễ phép chào hai bác. Thay mặt cả nhóm, tôi nói với hai bác:</a:t>
            </a:r>
          </a:p>
          <a:p>
            <a:pPr algn="just">
              <a:lnSpc>
                <a:spcPct val="114000"/>
              </a:lnSpc>
              <a:spcBef>
                <a:spcPct val="50000"/>
              </a:spcBef>
            </a:pPr>
            <a:r>
              <a:rPr lang="en-US" altLang="en-US" sz="2800" smtClean="0">
                <a:solidFill>
                  <a:srgbClr val="0000FF"/>
                </a:solidFill>
                <a:latin typeface="Times New Roman" panose="02020603050405020304" pitchFamily="18" charset="0"/>
                <a:cs typeface="Times New Roman" panose="02020603050405020304" pitchFamily="18" charset="0"/>
              </a:rPr>
              <a:t>       - Thưa hai bác, hôm nay nghe tin bạn Hà ốm, chúng cháu đến thăm Hà. Cháu giới thiệu với hai bác: Đây là bạn Dũng. Bạn Dũng là lớp trưởng lớp cháu. Đây là bạn Hương. Hương là học sinh giỏi toán nhất lớp cháu. Còn cháu là bạn thân của Hà. Cháu tên là Thủy ạ.</a:t>
            </a:r>
            <a:endParaRPr lang="en-US" alt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41013" y="1873730"/>
            <a:ext cx="10643649" cy="1464556"/>
            <a:chOff x="14135" y="1699617"/>
            <a:chExt cx="9386090" cy="146539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539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Ôn tập và củng cố về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 định được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 đoạn văn. Hiểu ý nghĩa, tác dụng của mỗi câu. Xác định đúng CN, VN trong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4135" y="214401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801980"/>
            <a:ext cx="10674076" cy="871620"/>
            <a:chOff x="-26657" y="2060507"/>
            <a:chExt cx="8941551" cy="872120"/>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872120"/>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Viết được đoạn văn có dùng câu kể </a:t>
              </a:r>
              <a:r>
                <a:rPr lang="en-US" sz="2800" i="1" smtClean="0">
                  <a:solidFill>
                    <a:schemeClr val="tx1"/>
                  </a:solidFill>
                  <a:latin typeface="Times New Roman" panose="02020603050405020304" pitchFamily="18" charset="0"/>
                  <a:cs typeface="Times New Roman" panose="02020603050405020304" pitchFamily="18" charset="0"/>
                </a:rPr>
                <a:t>Ai là gì?</a:t>
              </a:r>
              <a:r>
                <a:rPr lang="en-US" sz="2800" smtClean="0">
                  <a:solidFill>
                    <a:schemeClr val="tx1"/>
                  </a:solidFill>
                  <a:latin typeface="Times New Roman" panose="02020603050405020304" pitchFamily="18" charset="0"/>
                  <a:cs typeface="Times New Roman" panose="02020603050405020304" pitchFamily="18" charset="0"/>
                </a:rPr>
                <a:t> Yêu cầu câu đúng ngữ pháp, chân thực, giàu hình ảnh, có sáng tạo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0827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11385" y="3357857"/>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20112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Mở rộng vốn từ: Dũng cảm</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220686" y="2475309"/>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a:t>
            </a:r>
            <a:r>
              <a:rPr lang="en-US" altLang="en-US" sz="3200">
                <a:solidFill>
                  <a:srgbClr val="004DE6"/>
                </a:solidFill>
                <a:latin typeface="Times New Roman" panose="02020603050405020304" pitchFamily="18" charset="0"/>
                <a:cs typeface="Times New Roman" panose="02020603050405020304" pitchFamily="18" charset="0"/>
              </a:rPr>
              <a:t>Em hãy đặt 1 câu kể theo kiểu câu </a:t>
            </a:r>
            <a:r>
              <a:rPr lang="en-US" altLang="en-US" sz="3200" b="1" i="1">
                <a:solidFill>
                  <a:srgbClr val="004DE6"/>
                </a:solidFill>
                <a:latin typeface="Times New Roman" panose="02020603050405020304" pitchFamily="18" charset="0"/>
                <a:cs typeface="Times New Roman" panose="02020603050405020304" pitchFamily="18" charset="0"/>
              </a:rPr>
              <a:t>Ai </a:t>
            </a:r>
            <a:r>
              <a:rPr lang="en-US" altLang="en-US" sz="3200" b="1" i="1" smtClean="0">
                <a:solidFill>
                  <a:srgbClr val="004DE6"/>
                </a:solidFill>
                <a:latin typeface="Times New Roman" panose="02020603050405020304" pitchFamily="18" charset="0"/>
                <a:cs typeface="Times New Roman" panose="02020603050405020304" pitchFamily="18" charset="0"/>
              </a:rPr>
              <a:t>là </a:t>
            </a:r>
            <a:r>
              <a:rPr lang="en-US" altLang="en-US" sz="3200" b="1" i="1">
                <a:solidFill>
                  <a:srgbClr val="004DE6"/>
                </a:solidFill>
                <a:latin typeface="Times New Roman" panose="02020603050405020304" pitchFamily="18" charset="0"/>
                <a:cs typeface="Times New Roman" panose="02020603050405020304" pitchFamily="18" charset="0"/>
              </a:rPr>
              <a:t>gì?</a:t>
            </a:r>
          </a:p>
        </p:txBody>
      </p:sp>
      <p:sp>
        <p:nvSpPr>
          <p:cNvPr id="7" name="Text Box 2"/>
          <p:cNvSpPr txBox="1">
            <a:spLocks noChangeArrowheads="1"/>
          </p:cNvSpPr>
          <p:nvPr/>
        </p:nvSpPr>
        <p:spPr bwMode="auto">
          <a:xfrm>
            <a:off x="2220686" y="3144723"/>
            <a:ext cx="76490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2. Em hãy xác định chủ ngữ và vị ngữ của câu vừa đặt.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0.05"/>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84307" y="696641"/>
            <a:ext cx="7756106" cy="1569660"/>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a:t>
            </a:r>
            <a:r>
              <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tư</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16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3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về</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kể</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Ai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là</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gì</a:t>
            </a:r>
            <a:r>
              <a:rPr lang="en-US"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endParaRPr 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41013" y="1873730"/>
            <a:ext cx="10643649" cy="1464556"/>
            <a:chOff x="14135" y="1699617"/>
            <a:chExt cx="9386090" cy="146539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46539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Ôn tập và củng cố về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 định được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 </a:t>
              </a:r>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 đoạn văn. Hiểu ý nghĩa, tác dụng của mỗi câu. Xác định đúng CN, VN trong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4135" y="214401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801980"/>
            <a:ext cx="10674076" cy="871620"/>
            <a:chOff x="-26657" y="2060507"/>
            <a:chExt cx="8941551" cy="872120"/>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872120"/>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Viết được đoạn văn có dùng câu kể </a:t>
              </a:r>
              <a:r>
                <a:rPr lang="en-US" sz="2800" i="1" smtClean="0">
                  <a:solidFill>
                    <a:schemeClr val="tx1"/>
                  </a:solidFill>
                  <a:latin typeface="Times New Roman" panose="02020603050405020304" pitchFamily="18" charset="0"/>
                  <a:cs typeface="Times New Roman" panose="02020603050405020304" pitchFamily="18" charset="0"/>
                </a:rPr>
                <a:t>Ai là gì?</a:t>
              </a:r>
              <a:r>
                <a:rPr lang="en-US" sz="2800" smtClean="0">
                  <a:solidFill>
                    <a:schemeClr val="tx1"/>
                  </a:solidFill>
                  <a:latin typeface="Times New Roman" panose="02020603050405020304" pitchFamily="18" charset="0"/>
                  <a:cs typeface="Times New Roman" panose="02020603050405020304" pitchFamily="18" charset="0"/>
                </a:rPr>
                <a:t> Yêu cầu câu đúng ngữ pháp, chân thực, giàu hình ảnh, có sáng tạo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0827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18343" y="740207"/>
            <a:ext cx="94778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solidFill>
                  <a:srgbClr val="FF0000"/>
                </a:solidFill>
                <a:latin typeface="Times New Roman" panose="02020603050405020304" pitchFamily="18" charset="0"/>
                <a:cs typeface="Times New Roman" panose="02020603050405020304" pitchFamily="18" charset="0"/>
              </a:rPr>
              <a:t>Ai là </a:t>
            </a:r>
            <a:r>
              <a:rPr lang="en-US" altLang="en-US" sz="2800" b="1" i="1" smtClean="0">
                <a:solidFill>
                  <a:srgbClr val="FF0000"/>
                </a:solidFill>
                <a:latin typeface="Times New Roman" panose="02020603050405020304" pitchFamily="18" charset="0"/>
                <a:cs typeface="Times New Roman" panose="02020603050405020304" pitchFamily="18" charset="0"/>
              </a:rPr>
              <a:t>gì? </a:t>
            </a:r>
            <a:r>
              <a:rPr lang="en-US" altLang="en-US" sz="2800" b="1">
                <a:latin typeface="Times New Roman" panose="02020603050405020304" pitchFamily="18" charset="0"/>
                <a:cs typeface="Times New Roman" panose="02020603050405020304" pitchFamily="18" charset="0"/>
              </a:rPr>
              <a:t>và nêu tác dụng của mỗi câu </a:t>
            </a:r>
            <a:r>
              <a:rPr lang="en-US" altLang="en-US" sz="2800" b="1" i="1">
                <a:solidFill>
                  <a:srgbClr val="FF0000"/>
                </a:solidFill>
                <a:latin typeface="Times New Roman" panose="02020603050405020304" pitchFamily="18" charset="0"/>
                <a:cs typeface="Times New Roman" panose="02020603050405020304" pitchFamily="18" charset="0"/>
              </a:rPr>
              <a:t>(dùng để giới thiệu hay nhận định về sự </a:t>
            </a:r>
            <a:r>
              <a:rPr lang="en-US" altLang="en-US" sz="2800" b="1" i="1" smtClean="0">
                <a:solidFill>
                  <a:srgbClr val="FF0000"/>
                </a:solidFill>
                <a:latin typeface="Times New Roman" panose="02020603050405020304" pitchFamily="18" charset="0"/>
                <a:cs typeface="Times New Roman" panose="02020603050405020304" pitchFamily="18" charset="0"/>
              </a:rPr>
              <a:t>vật)</a:t>
            </a:r>
            <a:endParaRPr lang="en-US" altLang="en-US" sz="2800" b="1" i="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57942" y="1810429"/>
            <a:ext cx="5094515" cy="4401205"/>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a) Nguyễn Tri Phương là người Thừa Thiên. </a:t>
            </a:r>
            <a:r>
              <a:rPr lang="en-US" altLang="en-US" sz="2800" smtClean="0">
                <a:latin typeface="Times New Roman" panose="02020603050405020304" pitchFamily="18" charset="0"/>
                <a:cs typeface="Times New Roman" panose="02020603050405020304" pitchFamily="18" charset="0"/>
              </a:rPr>
              <a:t>Hoàng </a:t>
            </a:r>
            <a:r>
              <a:rPr lang="en-US" altLang="en-US" sz="2800">
                <a:latin typeface="Times New Roman" panose="02020603050405020304" pitchFamily="18" charset="0"/>
                <a:cs typeface="Times New Roman" panose="02020603050405020304" pitchFamily="18" charset="0"/>
              </a:rPr>
              <a:t>Diệu quê ở Quảng Nam. </a:t>
            </a:r>
            <a:r>
              <a:rPr lang="en-US" altLang="en-US" sz="2800" smtClean="0">
                <a:latin typeface="Times New Roman" panose="02020603050405020304" pitchFamily="18" charset="0"/>
                <a:cs typeface="Times New Roman" panose="02020603050405020304" pitchFamily="18" charset="0"/>
              </a:rPr>
              <a:t>Cả </a:t>
            </a:r>
            <a:r>
              <a:rPr lang="en-US" altLang="en-US" sz="2800">
                <a:latin typeface="Times New Roman" panose="02020603050405020304" pitchFamily="18" charset="0"/>
                <a:cs typeface="Times New Roman" panose="02020603050405020304" pitchFamily="18" charset="0"/>
              </a:rPr>
              <a:t>hai ông đều không phải là người Hà Nội. </a:t>
            </a:r>
            <a:r>
              <a:rPr lang="en-US" altLang="en-US" sz="2800" smtClean="0">
                <a:latin typeface="Times New Roman" panose="02020603050405020304" pitchFamily="18" charset="0"/>
                <a:cs typeface="Times New Roman" panose="02020603050405020304" pitchFamily="18" charset="0"/>
              </a:rPr>
              <a:t>Nhưng </a:t>
            </a:r>
            <a:r>
              <a:rPr lang="en-US" altLang="en-US" sz="2800">
                <a:latin typeface="Times New Roman" panose="02020603050405020304" pitchFamily="18" charset="0"/>
                <a:cs typeface="Times New Roman" panose="02020603050405020304" pitchFamily="18" charset="0"/>
              </a:rPr>
              <a:t>các ông đã anh dũng hy sinh bảo vệ thành Hà </a:t>
            </a:r>
            <a:r>
              <a:rPr lang="en-US" altLang="en-US" sz="2800" smtClean="0">
                <a:latin typeface="Times New Roman" panose="02020603050405020304" pitchFamily="18" charset="0"/>
                <a:cs typeface="Times New Roman" panose="02020603050405020304" pitchFamily="18" charset="0"/>
              </a:rPr>
              <a:t>Nội trong </a:t>
            </a:r>
            <a:r>
              <a:rPr lang="en-US" altLang="en-US" sz="2800">
                <a:latin typeface="Times New Roman" panose="02020603050405020304" pitchFamily="18" charset="0"/>
                <a:cs typeface="Times New Roman" panose="02020603050405020304" pitchFamily="18" charset="0"/>
              </a:rPr>
              <a:t>hai cuộc chiến đấu giữ thành năm 1873 và </a:t>
            </a:r>
            <a:r>
              <a:rPr lang="en-US" altLang="en-US" sz="2800" smtClean="0">
                <a:latin typeface="Times New Roman" panose="02020603050405020304" pitchFamily="18" charset="0"/>
                <a:cs typeface="Times New Roman" panose="02020603050405020304" pitchFamily="18" charset="0"/>
              </a:rPr>
              <a:t>1882</a:t>
            </a:r>
            <a:r>
              <a:rPr lang="en-US" altLang="en-US" sz="2800" smtClean="0">
                <a:latin typeface="Times New Roman" panose="02020603050405020304" pitchFamily="18" charset="0"/>
                <a:cs typeface="Times New Roman" panose="02020603050405020304" pitchFamily="18" charset="0"/>
              </a:rPr>
              <a:t>. Ở </a:t>
            </a:r>
            <a:r>
              <a:rPr lang="en-US" altLang="en-US" sz="2800">
                <a:latin typeface="Times New Roman" panose="02020603050405020304" pitchFamily="18" charset="0"/>
                <a:cs typeface="Times New Roman" panose="02020603050405020304" pitchFamily="18" charset="0"/>
              </a:rPr>
              <a:t>trung tâm Hà Nội ngày nay có hai đường phố đẹp </a:t>
            </a:r>
            <a:r>
              <a:rPr lang="en-US" altLang="en-US" sz="2800" smtClean="0">
                <a:latin typeface="Times New Roman" panose="02020603050405020304" pitchFamily="18" charset="0"/>
                <a:cs typeface="Times New Roman" panose="02020603050405020304" pitchFamily="18" charset="0"/>
              </a:rPr>
              <a:t>mang </a:t>
            </a:r>
            <a:r>
              <a:rPr lang="en-US" altLang="en-US" sz="2800">
                <a:latin typeface="Times New Roman" panose="02020603050405020304" pitchFamily="18" charset="0"/>
                <a:cs typeface="Times New Roman" panose="02020603050405020304" pitchFamily="18" charset="0"/>
              </a:rPr>
              <a:t>tên hai ông.</a:t>
            </a:r>
          </a:p>
        </p:txBody>
      </p:sp>
      <p:sp>
        <p:nvSpPr>
          <p:cNvPr id="8" name="Text Box 9"/>
          <p:cNvSpPr txBox="1">
            <a:spLocks noChangeArrowheads="1"/>
          </p:cNvSpPr>
          <p:nvPr/>
        </p:nvSpPr>
        <p:spPr bwMode="auto">
          <a:xfrm>
            <a:off x="5924608" y="4953251"/>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Hoàng Diệu</a:t>
            </a:r>
          </a:p>
        </p:txBody>
      </p:sp>
      <p:sp>
        <p:nvSpPr>
          <p:cNvPr id="9" name="Text Box 10"/>
          <p:cNvSpPr txBox="1">
            <a:spLocks noChangeArrowheads="1"/>
          </p:cNvSpPr>
          <p:nvPr/>
        </p:nvSpPr>
        <p:spPr bwMode="auto">
          <a:xfrm>
            <a:off x="8305800" y="4947454"/>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latin typeface="Times New Roman" panose="02020603050405020304" pitchFamily="18" charset="0"/>
                <a:cs typeface="Times New Roman" panose="02020603050405020304" pitchFamily="18" charset="0"/>
              </a:rPr>
              <a:t>Nguyễn Tri Phương</a:t>
            </a:r>
          </a:p>
        </p:txBody>
      </p:sp>
      <p:pic>
        <p:nvPicPr>
          <p:cNvPr id="10" name="Picture 21"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0" y="2002971"/>
            <a:ext cx="2394858" cy="270305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687" y="2002971"/>
            <a:ext cx="2480242" cy="275239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15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9"/>
          <p:cNvGraphicFramePr>
            <a:graphicFrameLocks noChangeAspect="1"/>
          </p:cNvGraphicFramePr>
          <p:nvPr>
            <p:extLst>
              <p:ext uri="{D42A27DB-BD31-4B8C-83A1-F6EECF244321}">
                <p14:modId xmlns:p14="http://schemas.microsoft.com/office/powerpoint/2010/main" val="618918017"/>
              </p:ext>
            </p:extLst>
          </p:nvPr>
        </p:nvGraphicFramePr>
        <p:xfrm>
          <a:off x="2278505" y="2365829"/>
          <a:ext cx="8049718" cy="3450355"/>
        </p:xfrm>
        <a:graphic>
          <a:graphicData uri="http://schemas.openxmlformats.org/presentationml/2006/ole">
            <mc:AlternateContent xmlns:mc="http://schemas.openxmlformats.org/markup-compatibility/2006">
              <mc:Choice xmlns:v="urn:schemas-microsoft-com:vml" Requires="v">
                <p:oleObj spid="_x0000_s1036" name="Image" r:id="rId3" imgW="6082540" imgH="2590476" progId="Photoshop.Image.7">
                  <p:embed/>
                </p:oleObj>
              </mc:Choice>
              <mc:Fallback>
                <p:oleObj name="Image" r:id="rId3" imgW="6082540" imgH="2590476" progId="Photoshop.Image.7">
                  <p:embed/>
                  <p:pic>
                    <p:nvPicPr>
                      <p:cNvPr id="308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505" y="2365829"/>
                        <a:ext cx="8049718" cy="3450355"/>
                      </a:xfrm>
                      <a:prstGeom prst="rect">
                        <a:avLst/>
                      </a:prstGeom>
                      <a:solidFill>
                        <a:schemeClr val="bg1"/>
                      </a:solidFill>
                      <a:ln w="38100" cmpd="dbl">
                        <a:solidFill>
                          <a:srgbClr val="000000"/>
                        </a:solidFill>
                        <a:miter lim="800000"/>
                        <a:headEnd/>
                        <a:tailEnd/>
                      </a:ln>
                      <a:effectLst/>
                    </p:spPr>
                  </p:pic>
                </p:oleObj>
              </mc:Fallback>
            </mc:AlternateContent>
          </a:graphicData>
        </a:graphic>
      </p:graphicFrame>
      <p:sp>
        <p:nvSpPr>
          <p:cNvPr id="4" name="Rectangle 3"/>
          <p:cNvSpPr/>
          <p:nvPr/>
        </p:nvSpPr>
        <p:spPr>
          <a:xfrm>
            <a:off x="2133599" y="857310"/>
            <a:ext cx="8374505" cy="1384995"/>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b) Ông Năm là dân ngụ cư của làng này. Hồi ông mới ra chòi vịt, ông trầm lặng như một chiếc bóng</a:t>
            </a:r>
            <a:r>
              <a:rPr lang="en-US" altLang="en-US" sz="2800" smtClean="0">
                <a:latin typeface="Times New Roman" panose="02020603050405020304" pitchFamily="18" charset="0"/>
                <a:cs typeface="Times New Roman" panose="02020603050405020304" pitchFamily="18" charset="0"/>
              </a:rPr>
              <a:t>.</a:t>
            </a:r>
          </a:p>
          <a:p>
            <a:pPr algn="just"/>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Theo LÊ THẾ NGỮ</a:t>
            </a:r>
            <a:endParaRPr lang="en-US" alt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56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extLst>
              <p:ext uri="{D42A27DB-BD31-4B8C-83A1-F6EECF244321}">
                <p14:modId xmlns:p14="http://schemas.microsoft.com/office/powerpoint/2010/main" val="3308607293"/>
              </p:ext>
            </p:extLst>
          </p:nvPr>
        </p:nvGraphicFramePr>
        <p:xfrm>
          <a:off x="2249713" y="2481347"/>
          <a:ext cx="7924800" cy="3513052"/>
        </p:xfrm>
        <a:graphic>
          <a:graphicData uri="http://schemas.openxmlformats.org/presentationml/2006/ole">
            <mc:AlternateContent xmlns:mc="http://schemas.openxmlformats.org/markup-compatibility/2006">
              <mc:Choice xmlns:v="urn:schemas-microsoft-com:vml" Requires="v">
                <p:oleObj spid="_x0000_s2059" name="Image" r:id="rId3" imgW="5638095" imgH="2793651" progId="Photoshop.Image.7">
                  <p:embed/>
                </p:oleObj>
              </mc:Choice>
              <mc:Fallback>
                <p:oleObj name="Image" r:id="rId3" imgW="5638095" imgH="2793651" progId="Photoshop.Image.7">
                  <p:embed/>
                  <p:pic>
                    <p:nvPicPr>
                      <p:cNvPr id="215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713" y="2481347"/>
                        <a:ext cx="7924800" cy="3513052"/>
                      </a:xfrm>
                      <a:prstGeom prst="rect">
                        <a:avLst/>
                      </a:prstGeom>
                      <a:noFill/>
                      <a:ln w="38100" cmpd="dbl">
                        <a:solidFill>
                          <a:srgbClr val="000000"/>
                        </a:solidFill>
                        <a:miter lim="800000"/>
                        <a:headEnd/>
                        <a:tailEnd/>
                      </a:ln>
                      <a:effectLst/>
                    </p:spPr>
                  </p:pic>
                </p:oleObj>
              </mc:Fallback>
            </mc:AlternateContent>
          </a:graphicData>
        </a:graphic>
      </p:graphicFrame>
      <p:sp>
        <p:nvSpPr>
          <p:cNvPr id="4" name="Rectangle 3"/>
          <p:cNvSpPr/>
          <p:nvPr/>
        </p:nvSpPr>
        <p:spPr>
          <a:xfrm>
            <a:off x="1973942" y="986749"/>
            <a:ext cx="8476343" cy="1384995"/>
          </a:xfrm>
          <a:prstGeom prst="rect">
            <a:avLst/>
          </a:prstGeom>
        </p:spPr>
        <p:txBody>
          <a:bodyPr wrap="square">
            <a:spAutoFit/>
          </a:bodyPr>
          <a:lstStyle/>
          <a:p>
            <a:pPr algn="just"/>
            <a:r>
              <a:rPr lang="en-US" altLang="en-US" sz="2800">
                <a:latin typeface="Times New Roman" panose="02020603050405020304" pitchFamily="18" charset="0"/>
                <a:cs typeface="Times New Roman" panose="02020603050405020304" pitchFamily="18" charset="0"/>
              </a:rPr>
              <a:t>c) Tàu nào có hàng cần bốc lên là cần trục vươn tới. Cần trục là cánh tay kì diệu của các chú công nhân</a:t>
            </a:r>
            <a:r>
              <a:rPr lang="en-US" altLang="en-US" sz="2800" smtClean="0">
                <a:latin typeface="Times New Roman" panose="02020603050405020304" pitchFamily="18" charset="0"/>
                <a:cs typeface="Times New Roman" panose="02020603050405020304" pitchFamily="18" charset="0"/>
              </a:rPr>
              <a:t>.</a:t>
            </a:r>
          </a:p>
          <a:p>
            <a:pPr algn="just"/>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Theo PHONG THU</a:t>
            </a:r>
            <a:endParaRPr lang="en-US" alt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89784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2358</TotalTime>
  <Words>1079</Words>
  <Application>Microsoft Office PowerPoint</Application>
  <PresentationFormat>Widescreen</PresentationFormat>
  <Paragraphs>85</Paragraphs>
  <Slides>20</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332</cp:revision>
  <dcterms:created xsi:type="dcterms:W3CDTF">2021-08-04T18:52:07Z</dcterms:created>
  <dcterms:modified xsi:type="dcterms:W3CDTF">2022-03-16T13:46:20Z</dcterms:modified>
</cp:coreProperties>
</file>