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8" r:id="rId2"/>
  </p:sldMasterIdLst>
  <p:notesMasterIdLst>
    <p:notesMasterId r:id="rId34"/>
  </p:notesMasterIdLst>
  <p:sldIdLst>
    <p:sldId id="445" r:id="rId3"/>
    <p:sldId id="280" r:id="rId4"/>
    <p:sldId id="386" r:id="rId5"/>
    <p:sldId id="283" r:id="rId6"/>
    <p:sldId id="278" r:id="rId7"/>
    <p:sldId id="366" r:id="rId8"/>
    <p:sldId id="311" r:id="rId9"/>
    <p:sldId id="447" r:id="rId10"/>
    <p:sldId id="533" r:id="rId11"/>
    <p:sldId id="551" r:id="rId12"/>
    <p:sldId id="550" r:id="rId13"/>
    <p:sldId id="552" r:id="rId14"/>
    <p:sldId id="566" r:id="rId15"/>
    <p:sldId id="558" r:id="rId16"/>
    <p:sldId id="557" r:id="rId17"/>
    <p:sldId id="477" r:id="rId18"/>
    <p:sldId id="460" r:id="rId19"/>
    <p:sldId id="310" r:id="rId20"/>
    <p:sldId id="562" r:id="rId21"/>
    <p:sldId id="495" r:id="rId22"/>
    <p:sldId id="559" r:id="rId23"/>
    <p:sldId id="535" r:id="rId24"/>
    <p:sldId id="561" r:id="rId25"/>
    <p:sldId id="563" r:id="rId26"/>
    <p:sldId id="515" r:id="rId27"/>
    <p:sldId id="565" r:id="rId28"/>
    <p:sldId id="547" r:id="rId29"/>
    <p:sldId id="564" r:id="rId30"/>
    <p:sldId id="292" r:id="rId31"/>
    <p:sldId id="293" r:id="rId32"/>
    <p:sldId id="27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DE6"/>
    <a:srgbClr val="00FFCC"/>
    <a:srgbClr val="DDBA59"/>
    <a:srgbClr val="006600"/>
    <a:srgbClr val="003FBC"/>
    <a:srgbClr val="9900FF"/>
    <a:srgbClr val="FF0066"/>
    <a:srgbClr val="FF66CC"/>
    <a:srgbClr val="FDFDFD"/>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02" autoAdjust="0"/>
    <p:restoredTop sz="90326" autoAdjust="0"/>
  </p:normalViewPr>
  <p:slideViewPr>
    <p:cSldViewPr snapToGrid="0">
      <p:cViewPr varScale="1">
        <p:scale>
          <a:sx n="79" d="100"/>
          <a:sy n="79" d="100"/>
        </p:scale>
        <p:origin x="24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F61C3E-2C78-4123-B812-75DAE4645A7F}" type="datetimeFigureOut">
              <a:rPr lang="en-US" smtClean="0"/>
              <a:t>2/26/2022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692641-E541-44DC-852F-235EE2BA86E1}" type="slidenum">
              <a:rPr lang="en-US" smtClean="0"/>
              <a:t>‹#›</a:t>
            </a:fld>
            <a:endParaRPr lang="en-US"/>
          </a:p>
        </p:txBody>
      </p:sp>
    </p:spTree>
    <p:extLst>
      <p:ext uri="{BB962C8B-B14F-4D97-AF65-F5344CB8AC3E}">
        <p14:creationId xmlns:p14="http://schemas.microsoft.com/office/powerpoint/2010/main" val="1235405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692641-E541-44DC-852F-235EE2BA86E1}" type="slidenum">
              <a:rPr lang="en-US" smtClean="0"/>
              <a:t>3</a:t>
            </a:fld>
            <a:endParaRPr lang="en-US"/>
          </a:p>
        </p:txBody>
      </p:sp>
    </p:spTree>
    <p:extLst>
      <p:ext uri="{BB962C8B-B14F-4D97-AF65-F5344CB8AC3E}">
        <p14:creationId xmlns:p14="http://schemas.microsoft.com/office/powerpoint/2010/main" val="3971626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692641-E541-44DC-852F-235EE2BA86E1}" type="slidenum">
              <a:rPr lang="en-US" smtClean="0"/>
              <a:t>8</a:t>
            </a:fld>
            <a:endParaRPr lang="en-US"/>
          </a:p>
        </p:txBody>
      </p:sp>
    </p:spTree>
    <p:extLst>
      <p:ext uri="{BB962C8B-B14F-4D97-AF65-F5344CB8AC3E}">
        <p14:creationId xmlns:p14="http://schemas.microsoft.com/office/powerpoint/2010/main" val="2417786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692641-E541-44DC-852F-235EE2BA86E1}" type="slidenum">
              <a:rPr lang="en-US" smtClean="0"/>
              <a:t>9</a:t>
            </a:fld>
            <a:endParaRPr lang="en-US"/>
          </a:p>
        </p:txBody>
      </p:sp>
    </p:spTree>
    <p:extLst>
      <p:ext uri="{BB962C8B-B14F-4D97-AF65-F5344CB8AC3E}">
        <p14:creationId xmlns:p14="http://schemas.microsoft.com/office/powerpoint/2010/main" val="3774313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692641-E541-44DC-852F-235EE2BA86E1}" type="slidenum">
              <a:rPr lang="en-US" smtClean="0"/>
              <a:t>10</a:t>
            </a:fld>
            <a:endParaRPr lang="en-US"/>
          </a:p>
        </p:txBody>
      </p:sp>
    </p:spTree>
    <p:extLst>
      <p:ext uri="{BB962C8B-B14F-4D97-AF65-F5344CB8AC3E}">
        <p14:creationId xmlns:p14="http://schemas.microsoft.com/office/powerpoint/2010/main" val="1113625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92641-E541-44DC-852F-235EE2BA86E1}" type="slidenum">
              <a:rPr lang="en-US" smtClean="0"/>
              <a:t>30</a:t>
            </a:fld>
            <a:endParaRPr lang="en-US"/>
          </a:p>
        </p:txBody>
      </p:sp>
    </p:spTree>
    <p:extLst>
      <p:ext uri="{BB962C8B-B14F-4D97-AF65-F5344CB8AC3E}">
        <p14:creationId xmlns:p14="http://schemas.microsoft.com/office/powerpoint/2010/main" val="3021759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t>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954713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t>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912527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t>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98770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F62EAB2-B444-4514-BBC4-48E17212839F}" type="datetimeFigureOut">
              <a:rPr lang="en-US" smtClean="0"/>
              <a:t>2/26/2022</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70F57D92-B34F-49C4-BDB1-FF34504696C3}" type="slidenum">
              <a:rPr lang="en-US" smtClean="0"/>
              <a:t>‹#›</a:t>
            </a:fld>
            <a:endParaRPr lang="en-US"/>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1444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171547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4962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F62EAB2-B444-4514-BBC4-48E17212839F}" type="datetimeFigureOut">
              <a:rPr lang="en-US" smtClean="0"/>
              <a:t>2/26/2022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69533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F62EAB2-B444-4514-BBC4-48E17212839F}" type="datetimeFigureOut">
              <a:rPr lang="en-US" smtClean="0"/>
              <a:t>2/26/2022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t>‹#›</a:t>
            </a:fld>
            <a:endParaRPr lang="en-US"/>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70724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F62EAB2-B444-4514-BBC4-48E17212839F}" type="datetimeFigureOut">
              <a:rPr lang="en-US" smtClean="0"/>
              <a:t>2/26/2022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6183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2/26/2022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8434940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2/26/2022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0274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t>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6553586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2/26/2022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9775757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2/26/2022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537312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77129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28353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2661619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33884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96377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03511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1238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22155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62EAB2-B444-4514-BBC4-48E17212839F}" type="datetimeFigureOut">
              <a:rPr lang="en-US" smtClean="0"/>
              <a:t>2/26/2022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01135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62EAB2-B444-4514-BBC4-48E17212839F}" type="datetimeFigureOut">
              <a:rPr lang="en-US" smtClean="0"/>
              <a:t>2/26/2022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42167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62EAB2-B444-4514-BBC4-48E17212839F}" type="datetimeFigureOut">
              <a:rPr lang="en-US" smtClean="0"/>
              <a:t>2/26/2022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073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2/26/2022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713169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2/26/2022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787522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2/26/2022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649874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62EAB2-B444-4514-BBC4-48E17212839F}" type="datetimeFigureOut">
              <a:rPr lang="en-US" smtClean="0"/>
              <a:t>2/26/2022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F57D92-B34F-49C4-BDB1-FF34504696C3}" type="slidenum">
              <a:rPr lang="en-US" smtClean="0"/>
              <a:t>‹#›</a:t>
            </a:fld>
            <a:endParaRPr lang="en-US"/>
          </a:p>
        </p:txBody>
      </p:sp>
    </p:spTree>
    <p:extLst>
      <p:ext uri="{BB962C8B-B14F-4D97-AF65-F5344CB8AC3E}">
        <p14:creationId xmlns:p14="http://schemas.microsoft.com/office/powerpoint/2010/main" val="11124048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F62EAB2-B444-4514-BBC4-48E17212839F}" type="datetimeFigureOut">
              <a:rPr lang="en-US" smtClean="0"/>
              <a:t>2/26/2022</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0F57D92-B34F-49C4-BDB1-FF34504696C3}" type="slidenum">
              <a:rPr lang="en-US" smtClean="0"/>
              <a:t>‹#›</a:t>
            </a:fld>
            <a:endParaRPr lang="en-US"/>
          </a:p>
        </p:txBody>
      </p:sp>
    </p:spTree>
    <p:extLst>
      <p:ext uri="{BB962C8B-B14F-4D97-AF65-F5344CB8AC3E}">
        <p14:creationId xmlns:p14="http://schemas.microsoft.com/office/powerpoint/2010/main" val="409754070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4076" y="1866007"/>
            <a:ext cx="8148386" cy="273921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p>
          <a:p>
            <a:pPr algn="ctr"/>
            <a:r>
              <a:rPr lang="en-US" sz="8000" b="1" spc="50" dirty="0" err="1"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Luyện</a:t>
            </a:r>
            <a:r>
              <a:rPr lang="en-US" sz="8000" b="1" spc="50" dirty="0"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8000" b="1" spc="50" dirty="0" err="1"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từ</a:t>
            </a:r>
            <a:r>
              <a:rPr lang="en-US" sz="8000" b="1" spc="50" dirty="0"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8000" b="1" spc="50" dirty="0" err="1"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và</a:t>
            </a:r>
            <a:r>
              <a:rPr lang="en-US" sz="8000" b="1" spc="50" dirty="0"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8000" b="1" spc="50" dirty="0" err="1"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câu</a:t>
            </a:r>
            <a:r>
              <a:rPr lang="en-US" sz="8000" b="1" spc="50" dirty="0"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4</a:t>
            </a:r>
            <a:endPar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a:p>
            <a:pPr algn="ctr"/>
            <a:r>
              <a:rPr lang="en-U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endParaRPr lang="en-US" sz="4000" b="1" i="1" spc="50" dirty="0">
              <a:ln w="11430"/>
              <a:solidFill>
                <a:srgbClr val="FF330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6830328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Box 2"/>
          <p:cNvSpPr txBox="1">
            <a:spLocks noChangeArrowheads="1"/>
          </p:cNvSpPr>
          <p:nvPr/>
        </p:nvSpPr>
        <p:spPr bwMode="auto">
          <a:xfrm>
            <a:off x="1603828" y="1672632"/>
            <a:ext cx="83058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00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a:solidFill>
                  <a:srgbClr val="0000FF"/>
                </a:solidFill>
                <a:latin typeface="Times New Roman" panose="02020603050405020304" pitchFamily="18" charset="0"/>
                <a:cs typeface="Times New Roman" panose="02020603050405020304" pitchFamily="18" charset="0"/>
              </a:rPr>
              <a:t>- Đây là Diệu Chi, bạn mới của lớp  ta.</a:t>
            </a:r>
          </a:p>
        </p:txBody>
      </p:sp>
      <p:sp>
        <p:nvSpPr>
          <p:cNvPr id="26" name="Text Box 12"/>
          <p:cNvSpPr txBox="1">
            <a:spLocks noChangeArrowheads="1"/>
          </p:cNvSpPr>
          <p:nvPr/>
        </p:nvSpPr>
        <p:spPr bwMode="auto">
          <a:xfrm>
            <a:off x="1603828" y="2241399"/>
            <a:ext cx="954359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00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a:solidFill>
                  <a:srgbClr val="0000FF"/>
                </a:solidFill>
                <a:latin typeface="Times New Roman" panose="02020603050405020304" pitchFamily="18" charset="0"/>
                <a:cs typeface="Times New Roman" panose="02020603050405020304" pitchFamily="18" charset="0"/>
              </a:rPr>
              <a:t>- </a:t>
            </a:r>
            <a:r>
              <a:rPr lang="vi-VN" altLang="en-US" sz="2800">
                <a:solidFill>
                  <a:srgbClr val="0000FF"/>
                </a:solidFill>
                <a:latin typeface="Times New Roman" panose="02020603050405020304" pitchFamily="18" charset="0"/>
                <a:cs typeface="Times New Roman" panose="02020603050405020304" pitchFamily="18" charset="0"/>
              </a:rPr>
              <a:t>Bạn Diệu Chi là học sinh cũ của trường tiểu học Thành Công</a:t>
            </a:r>
            <a:r>
              <a:rPr lang="en-US" altLang="en-US" sz="2800">
                <a:solidFill>
                  <a:srgbClr val="0000FF"/>
                </a:solidFill>
                <a:latin typeface="Times New Roman" panose="02020603050405020304" pitchFamily="18" charset="0"/>
                <a:cs typeface="Times New Roman" panose="02020603050405020304" pitchFamily="18" charset="0"/>
              </a:rPr>
              <a:t>.</a:t>
            </a:r>
          </a:p>
        </p:txBody>
      </p:sp>
      <p:sp>
        <p:nvSpPr>
          <p:cNvPr id="31" name="Text Box 13"/>
          <p:cNvSpPr txBox="1">
            <a:spLocks noChangeArrowheads="1"/>
          </p:cNvSpPr>
          <p:nvPr/>
        </p:nvSpPr>
        <p:spPr bwMode="auto">
          <a:xfrm>
            <a:off x="1603828" y="3431007"/>
            <a:ext cx="83058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00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a:solidFill>
                  <a:srgbClr val="0000FF"/>
                </a:solidFill>
                <a:latin typeface="Times New Roman" panose="02020603050405020304" pitchFamily="18" charset="0"/>
                <a:cs typeface="Times New Roman" panose="02020603050405020304" pitchFamily="18" charset="0"/>
              </a:rPr>
              <a:t>- </a:t>
            </a:r>
            <a:r>
              <a:rPr lang="vi-VN" altLang="en-US" sz="2800">
                <a:solidFill>
                  <a:srgbClr val="0000FF"/>
                </a:solidFill>
                <a:latin typeface="Times New Roman" panose="02020603050405020304" pitchFamily="18" charset="0"/>
                <a:cs typeface="Times New Roman" panose="02020603050405020304" pitchFamily="18" charset="0"/>
              </a:rPr>
              <a:t>Bạn ấy là một hoạ sĩ nhỏ đấy</a:t>
            </a:r>
            <a:r>
              <a:rPr lang="en-US" altLang="en-US" sz="2800">
                <a:solidFill>
                  <a:srgbClr val="0000FF"/>
                </a:solidFill>
                <a:latin typeface="Times New Roman" panose="02020603050405020304" pitchFamily="18" charset="0"/>
                <a:cs typeface="Times New Roman" panose="02020603050405020304" pitchFamily="18" charset="0"/>
              </a:rPr>
              <a:t>.</a:t>
            </a:r>
            <a:endParaRPr lang="en-US" altLang="en-US" sz="2800">
              <a:solidFill>
                <a:srgbClr val="0000FF"/>
              </a:solidFill>
              <a:latin typeface=".VnArial" panose="020B7200000000000000" pitchFamily="34" charset="0"/>
            </a:endParaRPr>
          </a:p>
        </p:txBody>
      </p:sp>
      <p:sp>
        <p:nvSpPr>
          <p:cNvPr id="33" name="Text Box 14"/>
          <p:cNvSpPr txBox="1">
            <a:spLocks noChangeArrowheads="1"/>
          </p:cNvSpPr>
          <p:nvPr/>
        </p:nvSpPr>
        <p:spPr bwMode="auto">
          <a:xfrm>
            <a:off x="1449160" y="1055121"/>
            <a:ext cx="326866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a:solidFill>
                  <a:srgbClr val="FF0000"/>
                </a:solidFill>
                <a:latin typeface="Times New Roman" panose="02020603050405020304" pitchFamily="18" charset="0"/>
                <a:cs typeface="Times New Roman" panose="02020603050405020304" pitchFamily="18" charset="0"/>
              </a:rPr>
              <a:t>*</a:t>
            </a:r>
            <a:r>
              <a:rPr lang="en-US" altLang="en-US" sz="2800">
                <a:solidFill>
                  <a:srgbClr val="FF0000"/>
                </a:solidFill>
                <a:latin typeface=".VnTime" panose="020B7200000000000000" pitchFamily="34" charset="0"/>
              </a:rPr>
              <a:t> </a:t>
            </a:r>
            <a:r>
              <a:rPr lang="en-US" altLang="en-US" sz="2800">
                <a:solidFill>
                  <a:srgbClr val="FF0000"/>
                </a:solidFill>
                <a:latin typeface="Times New Roman" panose="02020603050405020304" pitchFamily="18" charset="0"/>
                <a:cs typeface="Times New Roman" panose="02020603050405020304" pitchFamily="18" charset="0"/>
              </a:rPr>
              <a:t>Câu giới </a:t>
            </a:r>
            <a:r>
              <a:rPr lang="en-US" altLang="en-US" sz="2800" smtClean="0">
                <a:solidFill>
                  <a:srgbClr val="FF0000"/>
                </a:solidFill>
                <a:latin typeface="Times New Roman" panose="02020603050405020304" pitchFamily="18" charset="0"/>
                <a:cs typeface="Times New Roman" panose="02020603050405020304" pitchFamily="18" charset="0"/>
              </a:rPr>
              <a:t>thiệu</a:t>
            </a:r>
            <a:endParaRPr lang="en-US" altLang="en-US" sz="2800">
              <a:solidFill>
                <a:srgbClr val="FF0000"/>
              </a:solidFill>
              <a:latin typeface="Times New Roman" panose="02020603050405020304" pitchFamily="18" charset="0"/>
              <a:cs typeface="Times New Roman" panose="02020603050405020304" pitchFamily="18" charset="0"/>
            </a:endParaRPr>
          </a:p>
        </p:txBody>
      </p:sp>
      <p:sp>
        <p:nvSpPr>
          <p:cNvPr id="34" name="Text Box 15"/>
          <p:cNvSpPr txBox="1">
            <a:spLocks noChangeArrowheads="1"/>
          </p:cNvSpPr>
          <p:nvPr/>
        </p:nvSpPr>
        <p:spPr bwMode="auto">
          <a:xfrm>
            <a:off x="1449160" y="2892652"/>
            <a:ext cx="3962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a:solidFill>
                  <a:srgbClr val="FF0000"/>
                </a:solidFill>
                <a:latin typeface="Times New Roman" panose="02020603050405020304" pitchFamily="18" charset="0"/>
                <a:cs typeface="Times New Roman" panose="02020603050405020304" pitchFamily="18" charset="0"/>
              </a:rPr>
              <a:t>*</a:t>
            </a:r>
            <a:r>
              <a:rPr lang="en-US" altLang="en-US" sz="2800">
                <a:solidFill>
                  <a:srgbClr val="FF0000"/>
                </a:solidFill>
                <a:latin typeface=".VnTime" panose="020B7200000000000000" pitchFamily="34" charset="0"/>
              </a:rPr>
              <a:t> </a:t>
            </a:r>
            <a:r>
              <a:rPr lang="en-US" altLang="en-US" sz="2800">
                <a:solidFill>
                  <a:srgbClr val="FF0000"/>
                </a:solidFill>
                <a:latin typeface="Times New Roman" panose="02020603050405020304" pitchFamily="18" charset="0"/>
                <a:cs typeface="Times New Roman" panose="02020603050405020304" pitchFamily="18" charset="0"/>
              </a:rPr>
              <a:t>Câu nêu nhận </a:t>
            </a:r>
            <a:r>
              <a:rPr lang="en-US" altLang="en-US" sz="2800" smtClean="0">
                <a:solidFill>
                  <a:srgbClr val="FF0000"/>
                </a:solidFill>
                <a:latin typeface="Times New Roman" panose="02020603050405020304" pitchFamily="18" charset="0"/>
                <a:cs typeface="Times New Roman" panose="02020603050405020304" pitchFamily="18" charset="0"/>
              </a:rPr>
              <a:t>định</a:t>
            </a:r>
            <a:endParaRPr lang="en-US" altLang="en-US" sz="2800">
              <a:solidFill>
                <a:srgbClr val="FF0000"/>
              </a:solidFill>
              <a:latin typeface="Times New Roman" panose="02020603050405020304" pitchFamily="18" charset="0"/>
              <a:cs typeface="Times New Roman" panose="02020603050405020304" pitchFamily="18" charset="0"/>
            </a:endParaRPr>
          </a:p>
        </p:txBody>
      </p:sp>
      <p:sp>
        <p:nvSpPr>
          <p:cNvPr id="35" name="Text Box 17"/>
          <p:cNvSpPr txBox="1">
            <a:spLocks noChangeArrowheads="1"/>
          </p:cNvSpPr>
          <p:nvPr/>
        </p:nvSpPr>
        <p:spPr bwMode="auto">
          <a:xfrm>
            <a:off x="1603827" y="4340557"/>
            <a:ext cx="9238343" cy="954107"/>
          </a:xfrm>
          <a:prstGeom prst="rect">
            <a:avLst/>
          </a:prstGeom>
          <a:solidFill>
            <a:schemeClr val="accent2">
              <a:lumMod val="20000"/>
              <a:lumOff val="80000"/>
            </a:schemeClr>
          </a:solidFill>
          <a:ln>
            <a:noFill/>
          </a:ln>
          <a:effec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b="1" dirty="0" err="1" smtClean="0">
                <a:latin typeface="Times New Roman" panose="02020603050405020304" pitchFamily="18" charset="0"/>
                <a:cs typeface="Times New Roman" panose="02020603050405020304" pitchFamily="18" charset="0"/>
              </a:rPr>
              <a:t>Các</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a:latin typeface="Times New Roman" panose="02020603050405020304" pitchFamily="18" charset="0"/>
                <a:cs typeface="Times New Roman" panose="02020603050405020304" pitchFamily="18" charset="0"/>
              </a:rPr>
              <a:t>c</a:t>
            </a:r>
            <a:r>
              <a:rPr lang="vi-VN" altLang="en-US" sz="2800" b="1" dirty="0" smtClean="0">
                <a:latin typeface="Times New Roman" panose="02020603050405020304" pitchFamily="18" charset="0"/>
                <a:cs typeface="Times New Roman" panose="02020603050405020304" pitchFamily="18" charset="0"/>
              </a:rPr>
              <a:t>âu </a:t>
            </a:r>
            <a:r>
              <a:rPr lang="vi-VN" altLang="en-US" sz="2800" b="1" dirty="0">
                <a:latin typeface="Times New Roman" panose="02020603050405020304" pitchFamily="18" charset="0"/>
                <a:cs typeface="Times New Roman" panose="02020603050405020304" pitchFamily="18" charset="0"/>
              </a:rPr>
              <a:t>văn được dùng để giới thiệu hoặc nêu nhận định về một người, một vật nào đó gọi là Câu kể – Ai là gì?</a:t>
            </a:r>
            <a:endParaRPr lang="en-US" alt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8715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31" grpId="0"/>
      <p:bldP spid="3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2"/>
          <p:cNvSpPr txBox="1">
            <a:spLocks noChangeArrowheads="1"/>
          </p:cNvSpPr>
          <p:nvPr/>
        </p:nvSpPr>
        <p:spPr bwMode="auto">
          <a:xfrm>
            <a:off x="1823357" y="1393371"/>
            <a:ext cx="83058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00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rgbClr val="0000FF"/>
                </a:solidFill>
                <a:latin typeface="Times New Roman" panose="02020603050405020304" pitchFamily="18" charset="0"/>
                <a:cs typeface="Times New Roman" panose="02020603050405020304" pitchFamily="18" charset="0"/>
              </a:rPr>
              <a:t>- Đây là Diệu Chi, bạn mới của lớp  ta.</a:t>
            </a:r>
          </a:p>
        </p:txBody>
      </p:sp>
      <p:sp>
        <p:nvSpPr>
          <p:cNvPr id="19" name="Text Box 3"/>
          <p:cNvSpPr txBox="1">
            <a:spLocks noChangeArrowheads="1"/>
          </p:cNvSpPr>
          <p:nvPr/>
        </p:nvSpPr>
        <p:spPr bwMode="auto">
          <a:xfrm>
            <a:off x="1480457" y="820057"/>
            <a:ext cx="449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latin typeface="Times New Roman" panose="02020603050405020304" pitchFamily="18" charset="0"/>
                <a:cs typeface="Times New Roman" panose="02020603050405020304" pitchFamily="18" charset="0"/>
              </a:rPr>
              <a:t>3.Trong ba câu:</a:t>
            </a:r>
            <a:endParaRPr lang="en-US" altLang="en-US" sz="2800" b="1">
              <a:latin typeface=".VnArial" panose="020B7200000000000000" pitchFamily="34" charset="0"/>
            </a:endParaRPr>
          </a:p>
        </p:txBody>
      </p:sp>
      <p:sp>
        <p:nvSpPr>
          <p:cNvPr id="20" name="Text Box 12"/>
          <p:cNvSpPr txBox="1">
            <a:spLocks noChangeArrowheads="1"/>
          </p:cNvSpPr>
          <p:nvPr/>
        </p:nvSpPr>
        <p:spPr bwMode="auto">
          <a:xfrm>
            <a:off x="1480457" y="3169760"/>
            <a:ext cx="8458200" cy="1949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pPr>
            <a:r>
              <a:rPr lang="en-US" altLang="en-US" sz="2800" b="1">
                <a:latin typeface="Times New Roman" panose="02020603050405020304" pitchFamily="18" charset="0"/>
                <a:cs typeface="Times New Roman" panose="02020603050405020304" pitchFamily="18" charset="0"/>
              </a:rPr>
              <a:t>bộ phận nào trả lời cho câu hỏi Ai (cái gì, con gì)? </a:t>
            </a:r>
            <a:endParaRPr lang="en-US" altLang="en-US" sz="2800" b="1" smtClean="0">
              <a:latin typeface="Times New Roman" panose="02020603050405020304" pitchFamily="18" charset="0"/>
              <a:cs typeface="Times New Roman" panose="02020603050405020304" pitchFamily="18" charset="0"/>
            </a:endParaRPr>
          </a:p>
          <a:p>
            <a:pPr eaLnBrk="1" hangingPunct="1">
              <a:lnSpc>
                <a:spcPct val="150000"/>
              </a:lnSpc>
            </a:pPr>
            <a:r>
              <a:rPr lang="en-US" altLang="en-US" sz="2800" b="1" smtClean="0">
                <a:latin typeface="Times New Roman" panose="02020603050405020304" pitchFamily="18" charset="0"/>
                <a:cs typeface="Times New Roman" panose="02020603050405020304" pitchFamily="18" charset="0"/>
              </a:rPr>
              <a:t>bộ </a:t>
            </a:r>
            <a:r>
              <a:rPr lang="en-US" altLang="en-US" sz="2800" b="1">
                <a:latin typeface="Times New Roman" panose="02020603050405020304" pitchFamily="18" charset="0"/>
                <a:cs typeface="Times New Roman" panose="02020603050405020304" pitchFamily="18" charset="0"/>
              </a:rPr>
              <a:t>phận nào trả lời câu hỏi Là gì (là ai, là con gì)?</a:t>
            </a:r>
          </a:p>
          <a:p>
            <a:pPr eaLnBrk="1" hangingPunct="1">
              <a:lnSpc>
                <a:spcPct val="150000"/>
              </a:lnSpc>
            </a:pPr>
            <a:endParaRPr lang="en-US" altLang="en-US" sz="2800" b="1">
              <a:latin typeface=".VnArial" panose="020B7200000000000000" pitchFamily="34" charset="0"/>
            </a:endParaRPr>
          </a:p>
        </p:txBody>
      </p:sp>
      <p:sp>
        <p:nvSpPr>
          <p:cNvPr id="21" name="Text Box 13"/>
          <p:cNvSpPr txBox="1">
            <a:spLocks noChangeArrowheads="1"/>
          </p:cNvSpPr>
          <p:nvPr/>
        </p:nvSpPr>
        <p:spPr bwMode="auto">
          <a:xfrm>
            <a:off x="1823357" y="1971447"/>
            <a:ext cx="939618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00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rgbClr val="0000FF"/>
                </a:solidFill>
                <a:latin typeface="Times New Roman" panose="02020603050405020304" pitchFamily="18" charset="0"/>
                <a:cs typeface="Times New Roman" panose="02020603050405020304" pitchFamily="18" charset="0"/>
              </a:rPr>
              <a:t>- </a:t>
            </a:r>
            <a:r>
              <a:rPr lang="vi-VN" altLang="en-US" sz="2800">
                <a:solidFill>
                  <a:srgbClr val="0000FF"/>
                </a:solidFill>
                <a:latin typeface="Times New Roman" panose="02020603050405020304" pitchFamily="18" charset="0"/>
                <a:cs typeface="Times New Roman" panose="02020603050405020304" pitchFamily="18" charset="0"/>
              </a:rPr>
              <a:t>Bạn Diệu Chi là học sinh cũ của trường tiểu học Thành Công</a:t>
            </a:r>
            <a:r>
              <a:rPr lang="en-US" altLang="en-US" sz="2800">
                <a:solidFill>
                  <a:srgbClr val="0000FF"/>
                </a:solidFill>
                <a:latin typeface="Times New Roman" panose="02020603050405020304" pitchFamily="18" charset="0"/>
                <a:cs typeface="Times New Roman" panose="02020603050405020304" pitchFamily="18" charset="0"/>
              </a:rPr>
              <a:t>.</a:t>
            </a:r>
          </a:p>
        </p:txBody>
      </p:sp>
      <p:sp>
        <p:nvSpPr>
          <p:cNvPr id="22" name="Text Box 14"/>
          <p:cNvSpPr txBox="1">
            <a:spLocks noChangeArrowheads="1"/>
          </p:cNvSpPr>
          <p:nvPr/>
        </p:nvSpPr>
        <p:spPr bwMode="auto">
          <a:xfrm>
            <a:off x="1823357" y="2570276"/>
            <a:ext cx="83058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00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rgbClr val="0000FF"/>
                </a:solidFill>
                <a:latin typeface="Times New Roman" panose="02020603050405020304" pitchFamily="18" charset="0"/>
                <a:cs typeface="Times New Roman" panose="02020603050405020304" pitchFamily="18" charset="0"/>
              </a:rPr>
              <a:t>- </a:t>
            </a:r>
            <a:r>
              <a:rPr lang="vi-VN" altLang="en-US" sz="2800">
                <a:solidFill>
                  <a:srgbClr val="0000FF"/>
                </a:solidFill>
                <a:latin typeface="Times New Roman" panose="02020603050405020304" pitchFamily="18" charset="0"/>
                <a:cs typeface="Times New Roman" panose="02020603050405020304" pitchFamily="18" charset="0"/>
              </a:rPr>
              <a:t>Bạn ấy là một hoạ sĩ nhỏ đấy</a:t>
            </a:r>
            <a:r>
              <a:rPr lang="en-US" altLang="en-US" sz="2800">
                <a:solidFill>
                  <a:srgbClr val="0000FF"/>
                </a:solidFill>
                <a:latin typeface="Times New Roman" panose="02020603050405020304" pitchFamily="18" charset="0"/>
                <a:cs typeface="Times New Roman" panose="02020603050405020304" pitchFamily="18" charset="0"/>
              </a:rPr>
              <a:t>.</a:t>
            </a:r>
            <a:endParaRPr lang="en-US" altLang="en-US" sz="2800">
              <a:solidFill>
                <a:srgbClr val="0000FF"/>
              </a:solidFill>
              <a:latin typeface=".VnArial" panose="020B7200000000000000" pitchFamily="34" charset="0"/>
            </a:endParaRPr>
          </a:p>
        </p:txBody>
      </p:sp>
    </p:spTree>
    <p:extLst>
      <p:ext uri="{BB962C8B-B14F-4D97-AF65-F5344CB8AC3E}">
        <p14:creationId xmlns:p14="http://schemas.microsoft.com/office/powerpoint/2010/main" val="24366401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54"/>
          <p:cNvGraphicFramePr>
            <a:graphicFrameLocks/>
          </p:cNvGraphicFramePr>
          <p:nvPr>
            <p:extLst>
              <p:ext uri="{D42A27DB-BD31-4B8C-83A1-F6EECF244321}">
                <p14:modId xmlns:p14="http://schemas.microsoft.com/office/powerpoint/2010/main" val="3000105405"/>
              </p:ext>
            </p:extLst>
          </p:nvPr>
        </p:nvGraphicFramePr>
        <p:xfrm>
          <a:off x="924379" y="976922"/>
          <a:ext cx="10614477" cy="4725988"/>
        </p:xfrm>
        <a:graphic>
          <a:graphicData uri="http://schemas.openxmlformats.org/drawingml/2006/table">
            <a:tbl>
              <a:tblPr/>
              <a:tblGrid>
                <a:gridCol w="3589564">
                  <a:extLst>
                    <a:ext uri="{9D8B030D-6E8A-4147-A177-3AD203B41FA5}">
                      <a16:colId xmlns:a16="http://schemas.microsoft.com/office/drawing/2014/main" val="20000"/>
                    </a:ext>
                  </a:extLst>
                </a:gridCol>
                <a:gridCol w="3247038">
                  <a:extLst>
                    <a:ext uri="{9D8B030D-6E8A-4147-A177-3AD203B41FA5}">
                      <a16:colId xmlns:a16="http://schemas.microsoft.com/office/drawing/2014/main" val="20001"/>
                    </a:ext>
                  </a:extLst>
                </a:gridCol>
                <a:gridCol w="3777875">
                  <a:extLst>
                    <a:ext uri="{9D8B030D-6E8A-4147-A177-3AD203B41FA5}">
                      <a16:colId xmlns:a16="http://schemas.microsoft.com/office/drawing/2014/main" val="20002"/>
                    </a:ext>
                  </a:extLst>
                </a:gridCol>
              </a:tblGrid>
              <a:tr h="8382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dirty="0" err="1">
                          <a:ln>
                            <a:noFill/>
                          </a:ln>
                          <a:solidFill>
                            <a:srgbClr val="FF0000"/>
                          </a:solidFill>
                          <a:effectLst/>
                          <a:latin typeface="Times New Roman" panose="02020603050405020304" pitchFamily="18" charset="0"/>
                          <a:cs typeface="Arial" panose="020B0604020202020204" pitchFamily="34" charset="0"/>
                        </a:rPr>
                        <a:t>Câu</a:t>
                      </a:r>
                      <a:r>
                        <a:rPr kumimoji="0" lang="en-US" altLang="en-US" sz="2800" b="1" i="0" u="none" strike="noStrike" cap="none" normalizeH="0" baseline="0" dirty="0">
                          <a:ln>
                            <a:noFill/>
                          </a:ln>
                          <a:solidFill>
                            <a:srgbClr val="FF0000"/>
                          </a:solidFill>
                          <a:effectLst/>
                          <a:latin typeface="Times New Roman" panose="02020603050405020304" pitchFamily="18" charset="0"/>
                          <a:cs typeface="Arial" panose="020B0604020202020204" pitchFamily="34" charset="0"/>
                        </a:rPr>
                        <a:t> </a:t>
                      </a:r>
                      <a:r>
                        <a:rPr kumimoji="0" lang="en-US" altLang="en-US" sz="2800" b="1" i="0" u="none" strike="noStrike" cap="none" normalizeH="0" baseline="0" dirty="0" err="1">
                          <a:ln>
                            <a:noFill/>
                          </a:ln>
                          <a:solidFill>
                            <a:srgbClr val="FF0000"/>
                          </a:solidFill>
                          <a:effectLst/>
                          <a:latin typeface="Times New Roman" panose="02020603050405020304" pitchFamily="18" charset="0"/>
                          <a:cs typeface="Arial" panose="020B0604020202020204" pitchFamily="34" charset="0"/>
                        </a:rPr>
                        <a:t>kể</a:t>
                      </a:r>
                      <a:endParaRPr kumimoji="0" lang="en-US" altLang="en-US" sz="2800" b="1" i="0" u="none" strike="noStrike" cap="none" normalizeH="0" baseline="0" dirty="0">
                        <a:ln>
                          <a:noFill/>
                        </a:ln>
                        <a:solidFill>
                          <a:srgbClr val="FF0000"/>
                        </a:solidFill>
                        <a:effectLst/>
                        <a:latin typeface="Times New Roman" panose="02020603050405020304" pitchFamily="18"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Ai (</a:t>
                      </a:r>
                      <a:r>
                        <a:rPr kumimoji="0" lang="en-US" alt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Cái</a:t>
                      </a:r>
                      <a:r>
                        <a:rPr kumimoji="0" lang="en-US" alt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gì</a:t>
                      </a:r>
                      <a:r>
                        <a:rPr kumimoji="0" lang="en-US" alt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con </a:t>
                      </a:r>
                      <a:r>
                        <a:rPr kumimoji="0" lang="en-US" alt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gì</a:t>
                      </a:r>
                      <a:r>
                        <a:rPr kumimoji="0" lang="en-US" alt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Là</a:t>
                      </a:r>
                      <a:r>
                        <a:rPr kumimoji="0" lang="en-US" alt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gì</a:t>
                      </a:r>
                      <a:r>
                        <a:rPr kumimoji="0" lang="en-US" alt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là</a:t>
                      </a:r>
                      <a:r>
                        <a:rPr kumimoji="0" lang="en-US" alt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ai</a:t>
                      </a:r>
                      <a:r>
                        <a:rPr kumimoji="0" lang="en-US" alt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baseline="0" err="1">
                          <a:ln>
                            <a:noFill/>
                          </a:ln>
                          <a:solidFill>
                            <a:schemeClr val="tx1"/>
                          </a:solidFill>
                          <a:effectLst/>
                          <a:latin typeface="Times New Roman" panose="02020603050405020304" pitchFamily="18" charset="0"/>
                          <a:cs typeface="Times New Roman" panose="02020603050405020304" pitchFamily="18" charset="0"/>
                        </a:rPr>
                        <a:t>là</a:t>
                      </a:r>
                      <a:r>
                        <a:rPr kumimoji="0" lang="en-US" altLang="en-US" sz="2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con gì</a:t>
                      </a:r>
                      <a:r>
                        <a:rPr kumimoji="0" lang="en-US" alt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79513">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1" i="1" u="none" strike="noStrike" cap="none" normalizeH="0" baseline="0">
                        <a:ln>
                          <a:noFill/>
                        </a:ln>
                        <a:solidFill>
                          <a:srgbClr val="FF0000"/>
                        </a:solidFill>
                        <a:effectLst/>
                        <a:latin typeface=".VnTime" panose="020B7200000000000000"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VnTime" panose="020B7200000000000000"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VnTime" panose="020B7200000000000000"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5240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VnTime" panose="020B7200000000000000"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VnTime" panose="020B7200000000000000"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VnTime" panose="020B7200000000000000"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8427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VnTime" panose="020B7200000000000000"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VnTime" panose="020B7200000000000000"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VnTime" panose="020B7200000000000000"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5" name="Text Box 27"/>
          <p:cNvSpPr txBox="1">
            <a:spLocks noChangeArrowheads="1"/>
          </p:cNvSpPr>
          <p:nvPr/>
        </p:nvSpPr>
        <p:spPr bwMode="auto">
          <a:xfrm>
            <a:off x="2006600" y="1429658"/>
            <a:ext cx="152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endParaRPr lang="en-US" altLang="en-US" sz="2800">
              <a:latin typeface=".VnTime" panose="020B7200000000000000" pitchFamily="34" charset="0"/>
            </a:endParaRPr>
          </a:p>
        </p:txBody>
      </p:sp>
      <p:sp>
        <p:nvSpPr>
          <p:cNvPr id="6" name="Text Box 28"/>
          <p:cNvSpPr txBox="1">
            <a:spLocks noChangeArrowheads="1"/>
          </p:cNvSpPr>
          <p:nvPr/>
        </p:nvSpPr>
        <p:spPr bwMode="auto">
          <a:xfrm>
            <a:off x="1056083" y="1968529"/>
            <a:ext cx="342503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dirty="0" err="1" smtClean="0">
                <a:latin typeface="Times New Roman" panose="02020603050405020304" pitchFamily="18" charset="0"/>
                <a:cs typeface="Times New Roman" panose="02020603050405020304" pitchFamily="18" charset="0"/>
              </a:rPr>
              <a:t>Đây</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Diệu</a:t>
            </a:r>
            <a:r>
              <a:rPr lang="en-US" altLang="en-US" sz="2800" dirty="0">
                <a:latin typeface="Times New Roman" panose="02020603050405020304" pitchFamily="18" charset="0"/>
                <a:cs typeface="Times New Roman" panose="02020603050405020304" pitchFamily="18" charset="0"/>
              </a:rPr>
              <a:t> Chi, </a:t>
            </a:r>
            <a:r>
              <a:rPr lang="en-US" altLang="en-US" sz="2800" dirty="0" err="1">
                <a:latin typeface="Times New Roman" panose="02020603050405020304" pitchFamily="18" charset="0"/>
                <a:cs typeface="Times New Roman" panose="02020603050405020304" pitchFamily="18" charset="0"/>
              </a:rPr>
              <a:t>bạn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mới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của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lớp</a:t>
            </a:r>
            <a:r>
              <a:rPr lang="en-US" altLang="en-US" sz="2800" dirty="0">
                <a:latin typeface="Times New Roman" panose="02020603050405020304" pitchFamily="18" charset="0"/>
                <a:cs typeface="Times New Roman" panose="02020603050405020304" pitchFamily="18" charset="0"/>
              </a:rPr>
              <a:t> </a:t>
            </a:r>
            <a:r>
              <a:rPr lang="en-US" altLang="en-US" sz="2800" dirty="0" smtClean="0">
                <a:latin typeface="Times New Roman" panose="02020603050405020304" pitchFamily="18" charset="0"/>
                <a:cs typeface="Times New Roman" panose="02020603050405020304" pitchFamily="18" charset="0"/>
              </a:rPr>
              <a:t>ta</a:t>
            </a:r>
            <a:r>
              <a:rPr lang="en-US" altLang="en-US" sz="2800" dirty="0">
                <a:latin typeface="Times New Roman" panose="02020603050405020304" pitchFamily="18" charset="0"/>
                <a:cs typeface="Times New Roman" panose="02020603050405020304" pitchFamily="18" charset="0"/>
              </a:rPr>
              <a:t>.</a:t>
            </a:r>
          </a:p>
        </p:txBody>
      </p:sp>
      <p:sp>
        <p:nvSpPr>
          <p:cNvPr id="7" name="Text Box 29"/>
          <p:cNvSpPr txBox="1">
            <a:spLocks noChangeArrowheads="1"/>
          </p:cNvSpPr>
          <p:nvPr/>
        </p:nvSpPr>
        <p:spPr bwMode="auto">
          <a:xfrm>
            <a:off x="5723986" y="2084500"/>
            <a:ext cx="2286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20000"/>
              </a:spcBef>
            </a:pPr>
            <a:r>
              <a:rPr lang="en-US" altLang="en-US" sz="2800" dirty="0" err="1">
                <a:solidFill>
                  <a:srgbClr val="FF0000"/>
                </a:solidFill>
                <a:latin typeface="Times New Roman" panose="02020603050405020304" pitchFamily="18" charset="0"/>
                <a:cs typeface="Times New Roman" panose="02020603050405020304" pitchFamily="18" charset="0"/>
              </a:rPr>
              <a:t>Đây</a:t>
            </a:r>
            <a:endParaRPr lang="en-US" altLang="en-US" sz="2800" dirty="0">
              <a:solidFill>
                <a:srgbClr val="FF0000"/>
              </a:solidFill>
              <a:latin typeface=".VnTime" panose="020B7200000000000000" pitchFamily="34" charset="0"/>
            </a:endParaRPr>
          </a:p>
        </p:txBody>
      </p:sp>
      <p:sp>
        <p:nvSpPr>
          <p:cNvPr id="8" name="Text Box 30"/>
          <p:cNvSpPr txBox="1">
            <a:spLocks noChangeArrowheads="1"/>
          </p:cNvSpPr>
          <p:nvPr/>
        </p:nvSpPr>
        <p:spPr bwMode="auto">
          <a:xfrm>
            <a:off x="7837714" y="1960721"/>
            <a:ext cx="370114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20000"/>
              </a:spcBef>
            </a:pPr>
            <a:r>
              <a:rPr lang="en-US" altLang="en-US" sz="2800">
                <a:solidFill>
                  <a:srgbClr val="0000FF"/>
                </a:solidFill>
                <a:latin typeface="Times New Roman" panose="02020603050405020304" pitchFamily="18" charset="0"/>
                <a:cs typeface="Times New Roman" panose="02020603050405020304" pitchFamily="18" charset="0"/>
              </a:rPr>
              <a:t>là Diệu Chi, bạn mới của lớp  ta.</a:t>
            </a:r>
            <a:endParaRPr lang="en-US" altLang="en-US" sz="2800">
              <a:solidFill>
                <a:srgbClr val="0000FF"/>
              </a:solidFill>
              <a:latin typeface=".VnTime" panose="020B7200000000000000" pitchFamily="34" charset="0"/>
            </a:endParaRPr>
          </a:p>
        </p:txBody>
      </p:sp>
      <p:sp>
        <p:nvSpPr>
          <p:cNvPr id="9" name="Text Box 31"/>
          <p:cNvSpPr txBox="1">
            <a:spLocks noChangeArrowheads="1"/>
          </p:cNvSpPr>
          <p:nvPr/>
        </p:nvSpPr>
        <p:spPr bwMode="auto">
          <a:xfrm>
            <a:off x="1056083" y="3077503"/>
            <a:ext cx="346789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vi-VN" altLang="en-US" sz="2800" smtClean="0">
                <a:latin typeface="Times New Roman" panose="02020603050405020304" pitchFamily="18" charset="0"/>
                <a:cs typeface="Times New Roman" panose="02020603050405020304" pitchFamily="18" charset="0"/>
              </a:rPr>
              <a:t>Bạn </a:t>
            </a:r>
            <a:r>
              <a:rPr lang="vi-VN" altLang="en-US" sz="2800">
                <a:latin typeface="Times New Roman" panose="02020603050405020304" pitchFamily="18" charset="0"/>
                <a:cs typeface="Times New Roman" panose="02020603050405020304" pitchFamily="18" charset="0"/>
              </a:rPr>
              <a:t>Diệu Chi là học sinh cũ của trường tiểu học Thành Công</a:t>
            </a:r>
            <a:r>
              <a:rPr lang="en-US" altLang="en-US" sz="2800">
                <a:latin typeface="Times New Roman" panose="02020603050405020304" pitchFamily="18" charset="0"/>
                <a:cs typeface="Times New Roman" panose="02020603050405020304" pitchFamily="18" charset="0"/>
              </a:rPr>
              <a:t>.</a:t>
            </a:r>
          </a:p>
        </p:txBody>
      </p:sp>
      <p:sp>
        <p:nvSpPr>
          <p:cNvPr id="10" name="Text Box 32"/>
          <p:cNvSpPr txBox="1">
            <a:spLocks noChangeArrowheads="1"/>
          </p:cNvSpPr>
          <p:nvPr/>
        </p:nvSpPr>
        <p:spPr bwMode="auto">
          <a:xfrm>
            <a:off x="5051312" y="3436924"/>
            <a:ext cx="2438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vi-VN" altLang="en-US" sz="2800">
                <a:solidFill>
                  <a:srgbClr val="FF0000"/>
                </a:solidFill>
                <a:latin typeface="Times New Roman" panose="02020603050405020304" pitchFamily="18" charset="0"/>
                <a:cs typeface="Times New Roman" panose="02020603050405020304" pitchFamily="18" charset="0"/>
              </a:rPr>
              <a:t>Bạn Diệu Chi</a:t>
            </a:r>
            <a:endParaRPr lang="en-US" altLang="en-US" sz="2800">
              <a:solidFill>
                <a:srgbClr val="FF0000"/>
              </a:solidFill>
              <a:latin typeface=".VnTime" panose="020B7200000000000000" pitchFamily="34" charset="0"/>
            </a:endParaRPr>
          </a:p>
        </p:txBody>
      </p:sp>
      <p:sp>
        <p:nvSpPr>
          <p:cNvPr id="11" name="Text Box 33"/>
          <p:cNvSpPr txBox="1">
            <a:spLocks noChangeArrowheads="1"/>
          </p:cNvSpPr>
          <p:nvPr/>
        </p:nvSpPr>
        <p:spPr bwMode="auto">
          <a:xfrm>
            <a:off x="7837714" y="3091646"/>
            <a:ext cx="370114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vi-VN" altLang="en-US" sz="2800">
                <a:solidFill>
                  <a:srgbClr val="0000FF"/>
                </a:solidFill>
                <a:latin typeface="Times New Roman" panose="02020603050405020304" pitchFamily="18" charset="0"/>
                <a:cs typeface="Times New Roman" panose="02020603050405020304" pitchFamily="18" charset="0"/>
              </a:rPr>
              <a:t>là học sinh cũ của trường tiểu học Thành Công</a:t>
            </a:r>
            <a:r>
              <a:rPr lang="en-US" altLang="en-US" sz="2800">
                <a:solidFill>
                  <a:srgbClr val="0000FF"/>
                </a:solidFill>
                <a:latin typeface="Times New Roman" panose="02020603050405020304" pitchFamily="18" charset="0"/>
                <a:cs typeface="Times New Roman" panose="02020603050405020304" pitchFamily="18" charset="0"/>
              </a:rPr>
              <a:t>.</a:t>
            </a:r>
            <a:endParaRPr lang="en-US" altLang="en-US" sz="2800">
              <a:solidFill>
                <a:srgbClr val="0000FF"/>
              </a:solidFill>
              <a:latin typeface=".VnTime" panose="020B7200000000000000" pitchFamily="34" charset="0"/>
            </a:endParaRPr>
          </a:p>
        </p:txBody>
      </p:sp>
      <p:sp>
        <p:nvSpPr>
          <p:cNvPr id="12" name="Text Box 34"/>
          <p:cNvSpPr txBox="1">
            <a:spLocks noChangeArrowheads="1"/>
          </p:cNvSpPr>
          <p:nvPr/>
        </p:nvSpPr>
        <p:spPr bwMode="auto">
          <a:xfrm>
            <a:off x="1013221" y="4585851"/>
            <a:ext cx="346789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vi-VN" altLang="en-US" sz="2800" smtClean="0">
                <a:latin typeface="Times New Roman" panose="02020603050405020304" pitchFamily="18" charset="0"/>
                <a:cs typeface="Times New Roman" panose="02020603050405020304" pitchFamily="18" charset="0"/>
              </a:rPr>
              <a:t>Bạn </a:t>
            </a:r>
            <a:r>
              <a:rPr lang="vi-VN" altLang="en-US" sz="2800">
                <a:latin typeface="Times New Roman" panose="02020603050405020304" pitchFamily="18" charset="0"/>
                <a:cs typeface="Times New Roman" panose="02020603050405020304" pitchFamily="18" charset="0"/>
              </a:rPr>
              <a:t>ấy là một hoạ sĩ nhỏ đấy</a:t>
            </a:r>
            <a:r>
              <a:rPr lang="en-US" altLang="en-US" sz="2800">
                <a:latin typeface="Times New Roman" panose="02020603050405020304" pitchFamily="18" charset="0"/>
                <a:cs typeface="Times New Roman" panose="02020603050405020304" pitchFamily="18" charset="0"/>
              </a:rPr>
              <a:t>.</a:t>
            </a:r>
            <a:endParaRPr lang="en-US" altLang="en-US" sz="2800">
              <a:latin typeface=".VnArial" panose="020B7200000000000000" pitchFamily="34" charset="0"/>
            </a:endParaRPr>
          </a:p>
        </p:txBody>
      </p:sp>
      <p:sp>
        <p:nvSpPr>
          <p:cNvPr id="13" name="Text Box 35"/>
          <p:cNvSpPr txBox="1">
            <a:spLocks noChangeArrowheads="1"/>
          </p:cNvSpPr>
          <p:nvPr/>
        </p:nvSpPr>
        <p:spPr bwMode="auto">
          <a:xfrm>
            <a:off x="5508512" y="4789348"/>
            <a:ext cx="2133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vi-VN" altLang="en-US" sz="2800">
                <a:solidFill>
                  <a:srgbClr val="FF0000"/>
                </a:solidFill>
                <a:latin typeface="Times New Roman" panose="02020603050405020304" pitchFamily="18" charset="0"/>
                <a:cs typeface="Times New Roman" panose="02020603050405020304" pitchFamily="18" charset="0"/>
              </a:rPr>
              <a:t>Bạn ấy</a:t>
            </a:r>
            <a:endParaRPr lang="en-US" altLang="en-US" sz="2800">
              <a:solidFill>
                <a:srgbClr val="FF0000"/>
              </a:solidFill>
              <a:latin typeface=".VnTime" panose="020B7200000000000000" pitchFamily="34" charset="0"/>
            </a:endParaRPr>
          </a:p>
        </p:txBody>
      </p:sp>
      <p:sp>
        <p:nvSpPr>
          <p:cNvPr id="14" name="Text Box 36"/>
          <p:cNvSpPr txBox="1">
            <a:spLocks noChangeArrowheads="1"/>
          </p:cNvSpPr>
          <p:nvPr/>
        </p:nvSpPr>
        <p:spPr bwMode="auto">
          <a:xfrm>
            <a:off x="7837714" y="4801294"/>
            <a:ext cx="370114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vi-VN" altLang="en-US" sz="2800">
                <a:solidFill>
                  <a:srgbClr val="0000FF"/>
                </a:solidFill>
                <a:latin typeface="Times New Roman" panose="02020603050405020304" pitchFamily="18" charset="0"/>
                <a:cs typeface="Times New Roman" panose="02020603050405020304" pitchFamily="18" charset="0"/>
              </a:rPr>
              <a:t>là một hoạ sĩ nhỏ đấy</a:t>
            </a:r>
            <a:r>
              <a:rPr lang="en-US" altLang="en-US" sz="2800">
                <a:latin typeface="Times New Roman" panose="02020603050405020304" pitchFamily="18" charset="0"/>
                <a:cs typeface="Times New Roman" panose="02020603050405020304" pitchFamily="18" charset="0"/>
              </a:rPr>
              <a:t>.</a:t>
            </a:r>
            <a:endParaRPr lang="en-US" altLang="en-US" sz="2800">
              <a:solidFill>
                <a:srgbClr val="0000FF"/>
              </a:solidFill>
              <a:latin typeface=".VnTime" panose="020B7200000000000000" pitchFamily="34" charset="0"/>
            </a:endParaRPr>
          </a:p>
        </p:txBody>
      </p:sp>
      <p:sp>
        <p:nvSpPr>
          <p:cNvPr id="15" name="Text Box 37"/>
          <p:cNvSpPr txBox="1">
            <a:spLocks noChangeArrowheads="1"/>
          </p:cNvSpPr>
          <p:nvPr/>
        </p:nvSpPr>
        <p:spPr bwMode="auto">
          <a:xfrm>
            <a:off x="5508512" y="1371268"/>
            <a:ext cx="152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b="1">
                <a:solidFill>
                  <a:srgbClr val="FF0000"/>
                </a:solidFill>
                <a:latin typeface="Times New Roman" panose="02020603050405020304" pitchFamily="18" charset="0"/>
                <a:cs typeface="Times New Roman" panose="02020603050405020304" pitchFamily="18" charset="0"/>
              </a:rPr>
              <a:t>Chủ ngữ</a:t>
            </a:r>
          </a:p>
        </p:txBody>
      </p:sp>
      <p:sp>
        <p:nvSpPr>
          <p:cNvPr id="16" name="Text Box 38"/>
          <p:cNvSpPr txBox="1">
            <a:spLocks noChangeArrowheads="1"/>
          </p:cNvSpPr>
          <p:nvPr/>
        </p:nvSpPr>
        <p:spPr bwMode="auto">
          <a:xfrm>
            <a:off x="9010424" y="1371268"/>
            <a:ext cx="152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b="1">
                <a:solidFill>
                  <a:srgbClr val="FF0000"/>
                </a:solidFill>
                <a:latin typeface="Times New Roman" panose="02020603050405020304" pitchFamily="18" charset="0"/>
                <a:cs typeface="Times New Roman" panose="02020603050405020304" pitchFamily="18" charset="0"/>
              </a:rPr>
              <a:t>Vị ngữ</a:t>
            </a:r>
          </a:p>
        </p:txBody>
      </p:sp>
    </p:spTree>
    <p:extLst>
      <p:ext uri="{BB962C8B-B14F-4D97-AF65-F5344CB8AC3E}">
        <p14:creationId xmlns:p14="http://schemas.microsoft.com/office/powerpoint/2010/main" val="5781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0"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edg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499"/>
                                          </p:stCondLst>
                                        </p:cTn>
                                        <p:tgtEl>
                                          <p:spTgt spid="1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1" presetClass="entr" presetSubtype="4"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heel(4)">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499"/>
                                          </p:stCondLst>
                                        </p:cTn>
                                        <p:tgtEl>
                                          <p:spTgt spid="15"/>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499"/>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7" grpId="0" autoUpdateAnimBg="0"/>
      <p:bldP spid="8" grpId="0" autoUpdateAnimBg="0"/>
      <p:bldP spid="9" grpId="0" autoUpdateAnimBg="0"/>
      <p:bldP spid="10" grpId="0" autoUpdateAnimBg="0"/>
      <p:bldP spid="11" grpId="0" autoUpdateAnimBg="0"/>
      <p:bldP spid="12" grpId="0" autoUpdateAnimBg="0"/>
      <p:bldP spid="13" grpId="0" autoUpdateAnimBg="0"/>
      <p:bldP spid="14" grpId="0" autoUpdateAnimBg="0"/>
      <p:bldP spid="15" grpId="0" autoUpdateAnimBg="0"/>
      <p:bldP spid="16"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8"/>
          <p:cNvSpPr txBox="1">
            <a:spLocks noChangeArrowheads="1"/>
          </p:cNvSpPr>
          <p:nvPr/>
        </p:nvSpPr>
        <p:spPr bwMode="auto">
          <a:xfrm>
            <a:off x="997718" y="558018"/>
            <a:ext cx="923578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dirty="0" err="1" smtClean="0">
                <a:latin typeface="Times New Roman" panose="02020603050405020304" pitchFamily="18" charset="0"/>
                <a:cs typeface="Times New Roman" panose="02020603050405020304" pitchFamily="18" charset="0"/>
              </a:rPr>
              <a:t>Bộ</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phận</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trả</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lời</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câu</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hỏi</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Là</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gì</a:t>
            </a:r>
            <a:r>
              <a:rPr lang="en-US" altLang="en-US" sz="2800" dirty="0" smtClean="0">
                <a:latin typeface="Times New Roman" panose="02020603050405020304" pitchFamily="18" charset="0"/>
                <a:cs typeface="Times New Roman" panose="02020603050405020304" pitchFamily="18" charset="0"/>
              </a:rPr>
              <a:t> ?” </a:t>
            </a:r>
            <a:r>
              <a:rPr lang="en-US" altLang="en-US" sz="2800" dirty="0" err="1" smtClean="0">
                <a:latin typeface="Times New Roman" panose="02020603050405020304" pitchFamily="18" charset="0"/>
                <a:cs typeface="Times New Roman" panose="02020603050405020304" pitchFamily="18" charset="0"/>
              </a:rPr>
              <a:t>đều</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bắt</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đầu</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bằng</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từ</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nào</a:t>
            </a:r>
            <a:r>
              <a:rPr lang="en-US" altLang="en-US" sz="2800" dirty="0" smtClean="0">
                <a:latin typeface="Times New Roman" panose="02020603050405020304" pitchFamily="18" charset="0"/>
                <a:cs typeface="Times New Roman" panose="02020603050405020304" pitchFamily="18" charset="0"/>
              </a:rPr>
              <a:t> ?</a:t>
            </a:r>
            <a:endParaRPr lang="en-US" altLang="en-US" sz="2800" dirty="0">
              <a:latin typeface="Times New Roman" panose="02020603050405020304" pitchFamily="18" charset="0"/>
              <a:cs typeface="Times New Roman" panose="02020603050405020304" pitchFamily="18" charset="0"/>
            </a:endParaRPr>
          </a:p>
        </p:txBody>
      </p:sp>
      <p:sp>
        <p:nvSpPr>
          <p:cNvPr id="3" name="Text Box 29"/>
          <p:cNvSpPr txBox="1">
            <a:spLocks noChangeArrowheads="1"/>
          </p:cNvSpPr>
          <p:nvPr/>
        </p:nvSpPr>
        <p:spPr bwMode="auto">
          <a:xfrm>
            <a:off x="9854119" y="558018"/>
            <a:ext cx="90467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20000"/>
              </a:spcBef>
            </a:pPr>
            <a:r>
              <a:rPr lang="en-US" altLang="en-US" sz="2800" dirty="0" err="1" smtClean="0">
                <a:solidFill>
                  <a:srgbClr val="FF0000"/>
                </a:solidFill>
                <a:latin typeface="Times New Roman" panose="02020603050405020304" pitchFamily="18" charset="0"/>
                <a:cs typeface="Times New Roman" panose="02020603050405020304" pitchFamily="18" charset="0"/>
              </a:rPr>
              <a:t>Là</a:t>
            </a:r>
            <a:endParaRPr lang="en-US" altLang="en-US" sz="2800" dirty="0">
              <a:solidFill>
                <a:srgbClr val="FF0000"/>
              </a:solidFill>
              <a:latin typeface=".VnTime" panose="020B7200000000000000" pitchFamily="34" charset="0"/>
            </a:endParaRPr>
          </a:p>
        </p:txBody>
      </p:sp>
      <p:sp>
        <p:nvSpPr>
          <p:cNvPr id="4" name="Text Box 28"/>
          <p:cNvSpPr txBox="1">
            <a:spLocks noChangeArrowheads="1"/>
          </p:cNvSpPr>
          <p:nvPr/>
        </p:nvSpPr>
        <p:spPr bwMode="auto">
          <a:xfrm>
            <a:off x="5362689" y="1546997"/>
            <a:ext cx="1573133" cy="584775"/>
          </a:xfrm>
          <a:prstGeom prst="rect">
            <a:avLst/>
          </a:prstGeom>
          <a:solidFill>
            <a:srgbClr val="FFC000"/>
          </a:solidFill>
          <a:ln>
            <a:noFill/>
          </a:ln>
          <a:effectLs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3200" dirty="0" err="1" smtClean="0">
                <a:latin typeface="Times New Roman" panose="02020603050405020304" pitchFamily="18" charset="0"/>
                <a:cs typeface="Times New Roman" panose="02020603050405020304" pitchFamily="18" charset="0"/>
              </a:rPr>
              <a:t>Kết</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luận</a:t>
            </a:r>
            <a:endParaRPr lang="en-US" altLang="en-US" sz="3200" dirty="0">
              <a:latin typeface="Times New Roman" panose="02020603050405020304" pitchFamily="18" charset="0"/>
              <a:cs typeface="Times New Roman" panose="02020603050405020304" pitchFamily="18" charset="0"/>
            </a:endParaRPr>
          </a:p>
        </p:txBody>
      </p:sp>
      <p:sp>
        <p:nvSpPr>
          <p:cNvPr id="6" name="Text Box 6"/>
          <p:cNvSpPr txBox="1">
            <a:spLocks noChangeArrowheads="1"/>
          </p:cNvSpPr>
          <p:nvPr/>
        </p:nvSpPr>
        <p:spPr bwMode="auto">
          <a:xfrm>
            <a:off x="1792912" y="2389300"/>
            <a:ext cx="9297083" cy="1996893"/>
          </a:xfrm>
          <a:prstGeom prst="rect">
            <a:avLst/>
          </a:prstGeom>
          <a:solidFill>
            <a:schemeClr val="accent1">
              <a:lumMod val="40000"/>
              <a:lumOff val="60000"/>
            </a:schemeClr>
          </a:solidFill>
          <a:ln w="28575">
            <a:noFill/>
            <a:miter lim="800000"/>
            <a:headEnd/>
            <a:tailEnd/>
          </a:ln>
          <a:effectLst/>
          <a:ex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marL="457200" indent="-457200" algn="just">
              <a:lnSpc>
                <a:spcPct val="114000"/>
              </a:lnSpc>
              <a:spcBef>
                <a:spcPct val="50000"/>
              </a:spcBef>
              <a:buFontTx/>
              <a:buChar char="-"/>
            </a:pPr>
            <a:r>
              <a:rPr lang="en-US" sz="2800" b="1" dirty="0" smtClean="0">
                <a:latin typeface="Times New Roman" pitchFamily="18" charset="0"/>
              </a:rPr>
              <a:t>Ba </a:t>
            </a:r>
            <a:r>
              <a:rPr lang="en-US" sz="2800" b="1" dirty="0" err="1" smtClean="0">
                <a:latin typeface="Times New Roman" pitchFamily="18" charset="0"/>
              </a:rPr>
              <a:t>câu</a:t>
            </a:r>
            <a:r>
              <a:rPr lang="en-US" sz="2800" b="1" dirty="0" smtClean="0">
                <a:latin typeface="Times New Roman" pitchFamily="18" charset="0"/>
              </a:rPr>
              <a:t> </a:t>
            </a:r>
            <a:r>
              <a:rPr lang="en-US" sz="2800" b="1" dirty="0" err="1" smtClean="0">
                <a:latin typeface="Times New Roman" pitchFamily="18" charset="0"/>
              </a:rPr>
              <a:t>trên</a:t>
            </a:r>
            <a:r>
              <a:rPr lang="en-US" sz="2800" b="1" dirty="0" smtClean="0">
                <a:latin typeface="Times New Roman" pitchFamily="18" charset="0"/>
              </a:rPr>
              <a:t> </a:t>
            </a:r>
            <a:r>
              <a:rPr lang="en-US" sz="2800" b="1" dirty="0" err="1" smtClean="0">
                <a:latin typeface="Times New Roman" pitchFamily="18" charset="0"/>
              </a:rPr>
              <a:t>có</a:t>
            </a:r>
            <a:r>
              <a:rPr lang="en-US" sz="2800" b="1" dirty="0" smtClean="0">
                <a:latin typeface="Times New Roman" pitchFamily="18" charset="0"/>
              </a:rPr>
              <a:t> </a:t>
            </a:r>
            <a:r>
              <a:rPr lang="en-US" sz="2800" b="1" dirty="0" err="1" smtClean="0">
                <a:latin typeface="Times New Roman" pitchFamily="18" charset="0"/>
              </a:rPr>
              <a:t>cấu</a:t>
            </a:r>
            <a:r>
              <a:rPr lang="en-US" sz="2800" b="1" dirty="0" smtClean="0">
                <a:latin typeface="Times New Roman" pitchFamily="18" charset="0"/>
              </a:rPr>
              <a:t> </a:t>
            </a:r>
            <a:r>
              <a:rPr lang="en-US" sz="2800" b="1" dirty="0" err="1" smtClean="0">
                <a:latin typeface="Times New Roman" pitchFamily="18" charset="0"/>
              </a:rPr>
              <a:t>tạo</a:t>
            </a:r>
            <a:r>
              <a:rPr lang="en-US" sz="2800" b="1" dirty="0" smtClean="0">
                <a:latin typeface="Times New Roman" pitchFamily="18" charset="0"/>
              </a:rPr>
              <a:t>: CN + </a:t>
            </a:r>
            <a:r>
              <a:rPr lang="en-US" sz="2800" b="1" dirty="0" err="1" smtClean="0">
                <a:latin typeface="Times New Roman" pitchFamily="18" charset="0"/>
              </a:rPr>
              <a:t>là</a:t>
            </a:r>
            <a:r>
              <a:rPr lang="en-US" sz="2800" b="1" dirty="0" smtClean="0">
                <a:latin typeface="Times New Roman" pitchFamily="18" charset="0"/>
              </a:rPr>
              <a:t> + VN .</a:t>
            </a:r>
          </a:p>
          <a:p>
            <a:pPr marL="457200" indent="-457200" algn="just">
              <a:lnSpc>
                <a:spcPct val="114000"/>
              </a:lnSpc>
              <a:spcBef>
                <a:spcPct val="50000"/>
              </a:spcBef>
              <a:buFontTx/>
              <a:buChar char="-"/>
            </a:pPr>
            <a:r>
              <a:rPr lang="en-US" sz="2800" b="1" dirty="0" err="1" smtClean="0">
                <a:latin typeface="Times New Roman" pitchFamily="18" charset="0"/>
              </a:rPr>
              <a:t>Có</a:t>
            </a:r>
            <a:r>
              <a:rPr lang="en-US" sz="2800" b="1" dirty="0" smtClean="0">
                <a:latin typeface="Times New Roman" pitchFamily="18" charset="0"/>
              </a:rPr>
              <a:t> ý </a:t>
            </a:r>
            <a:r>
              <a:rPr lang="en-US" sz="2800" b="1" dirty="0" err="1" smtClean="0">
                <a:latin typeface="Times New Roman" pitchFamily="18" charset="0"/>
              </a:rPr>
              <a:t>nghĩa</a:t>
            </a:r>
            <a:r>
              <a:rPr lang="en-US" sz="2800" b="1" dirty="0" smtClean="0">
                <a:latin typeface="Times New Roman" pitchFamily="18" charset="0"/>
              </a:rPr>
              <a:t> </a:t>
            </a:r>
            <a:r>
              <a:rPr lang="en-US" sz="2800" b="1" dirty="0" err="1" smtClean="0">
                <a:latin typeface="Times New Roman" pitchFamily="18" charset="0"/>
              </a:rPr>
              <a:t>dùng</a:t>
            </a:r>
            <a:r>
              <a:rPr lang="en-US" sz="2800" b="1" dirty="0" smtClean="0">
                <a:latin typeface="Times New Roman" pitchFamily="18" charset="0"/>
              </a:rPr>
              <a:t> </a:t>
            </a:r>
            <a:r>
              <a:rPr lang="en-US" sz="2800" b="1" dirty="0" err="1" smtClean="0">
                <a:latin typeface="Times New Roman" pitchFamily="18" charset="0"/>
              </a:rPr>
              <a:t>để</a:t>
            </a:r>
            <a:r>
              <a:rPr lang="en-US" sz="2800" b="1" dirty="0" smtClean="0">
                <a:latin typeface="Times New Roman" pitchFamily="18" charset="0"/>
              </a:rPr>
              <a:t> </a:t>
            </a:r>
            <a:r>
              <a:rPr lang="en-US" sz="2800" b="1" dirty="0" err="1" smtClean="0">
                <a:latin typeface="Times New Roman" pitchFamily="18" charset="0"/>
              </a:rPr>
              <a:t>nhận</a:t>
            </a:r>
            <a:r>
              <a:rPr lang="en-US" sz="2800" b="1" dirty="0" smtClean="0">
                <a:latin typeface="Times New Roman" pitchFamily="18" charset="0"/>
              </a:rPr>
              <a:t> </a:t>
            </a:r>
            <a:r>
              <a:rPr lang="en-US" sz="2800" b="1" dirty="0" err="1" smtClean="0">
                <a:latin typeface="Times New Roman" pitchFamily="18" charset="0"/>
              </a:rPr>
              <a:t>định</a:t>
            </a:r>
            <a:r>
              <a:rPr lang="en-US" sz="2800" b="1" dirty="0" smtClean="0">
                <a:latin typeface="Times New Roman" pitchFamily="18" charset="0"/>
              </a:rPr>
              <a:t> </a:t>
            </a:r>
            <a:r>
              <a:rPr lang="en-US" sz="2800" b="1" dirty="0" err="1" smtClean="0">
                <a:latin typeface="Times New Roman" pitchFamily="18" charset="0"/>
              </a:rPr>
              <a:t>hoặc</a:t>
            </a:r>
            <a:r>
              <a:rPr lang="en-US" sz="2800" b="1" dirty="0" smtClean="0">
                <a:latin typeface="Times New Roman" pitchFamily="18" charset="0"/>
              </a:rPr>
              <a:t> </a:t>
            </a:r>
            <a:r>
              <a:rPr lang="en-US" sz="2800" b="1" dirty="0" err="1" smtClean="0">
                <a:latin typeface="Times New Roman" pitchFamily="18" charset="0"/>
              </a:rPr>
              <a:t>giới</a:t>
            </a:r>
            <a:r>
              <a:rPr lang="en-US" sz="2800" b="1" dirty="0" smtClean="0">
                <a:latin typeface="Times New Roman" pitchFamily="18" charset="0"/>
              </a:rPr>
              <a:t> </a:t>
            </a:r>
            <a:r>
              <a:rPr lang="en-US" sz="2800" b="1" dirty="0" err="1" smtClean="0">
                <a:latin typeface="Times New Roman" pitchFamily="18" charset="0"/>
              </a:rPr>
              <a:t>thiệu</a:t>
            </a:r>
            <a:r>
              <a:rPr lang="en-US" sz="2800" b="1" dirty="0" smtClean="0">
                <a:latin typeface="Times New Roman" pitchFamily="18" charset="0"/>
              </a:rPr>
              <a:t>.</a:t>
            </a:r>
          </a:p>
          <a:p>
            <a:pPr marL="457200" indent="-457200" algn="just">
              <a:lnSpc>
                <a:spcPct val="114000"/>
              </a:lnSpc>
              <a:spcBef>
                <a:spcPct val="50000"/>
              </a:spcBef>
              <a:buFontTx/>
              <a:buChar char="-"/>
            </a:pPr>
            <a:r>
              <a:rPr lang="en-US" sz="2800" b="1" dirty="0" err="1" smtClean="0">
                <a:latin typeface="Times New Roman" pitchFamily="18" charset="0"/>
              </a:rPr>
              <a:t>Đều</a:t>
            </a:r>
            <a:r>
              <a:rPr lang="en-US" sz="2800" b="1" dirty="0" smtClean="0">
                <a:latin typeface="Times New Roman" pitchFamily="18" charset="0"/>
              </a:rPr>
              <a:t> </a:t>
            </a:r>
            <a:r>
              <a:rPr lang="en-US" sz="2800" b="1" dirty="0" err="1" smtClean="0">
                <a:latin typeface="Times New Roman" pitchFamily="18" charset="0"/>
              </a:rPr>
              <a:t>thuộc</a:t>
            </a:r>
            <a:r>
              <a:rPr lang="en-US" sz="2800" b="1" dirty="0" smtClean="0">
                <a:latin typeface="Times New Roman" pitchFamily="18" charset="0"/>
              </a:rPr>
              <a:t> </a:t>
            </a:r>
            <a:r>
              <a:rPr lang="en-US" sz="2800" b="1" dirty="0" err="1" smtClean="0">
                <a:latin typeface="Times New Roman" pitchFamily="18" charset="0"/>
              </a:rPr>
              <a:t>kiểu</a:t>
            </a:r>
            <a:r>
              <a:rPr lang="en-US" sz="2800" b="1" dirty="0" smtClean="0">
                <a:latin typeface="Times New Roman" pitchFamily="18" charset="0"/>
              </a:rPr>
              <a:t> </a:t>
            </a:r>
            <a:r>
              <a:rPr lang="en-US" sz="2800" b="1" dirty="0" err="1" smtClean="0">
                <a:latin typeface="Times New Roman" pitchFamily="18" charset="0"/>
              </a:rPr>
              <a:t>câu</a:t>
            </a:r>
            <a:r>
              <a:rPr lang="en-US" sz="2800" b="1" dirty="0" smtClean="0">
                <a:latin typeface="Times New Roman" pitchFamily="18" charset="0"/>
              </a:rPr>
              <a:t> “Ai </a:t>
            </a:r>
            <a:r>
              <a:rPr lang="en-US" sz="2800" b="1" dirty="0" err="1" smtClean="0">
                <a:latin typeface="Times New Roman" pitchFamily="18" charset="0"/>
              </a:rPr>
              <a:t>là</a:t>
            </a:r>
            <a:r>
              <a:rPr lang="en-US" sz="2800" b="1" dirty="0" smtClean="0">
                <a:latin typeface="Times New Roman" pitchFamily="18" charset="0"/>
              </a:rPr>
              <a:t> </a:t>
            </a:r>
            <a:r>
              <a:rPr lang="en-US" sz="2800" b="1" dirty="0" err="1" smtClean="0">
                <a:latin typeface="Times New Roman" pitchFamily="18" charset="0"/>
              </a:rPr>
              <a:t>gì</a:t>
            </a:r>
            <a:r>
              <a:rPr lang="en-US" sz="2800" b="1" dirty="0" smtClean="0">
                <a:latin typeface="Times New Roman" pitchFamily="18" charset="0"/>
              </a:rPr>
              <a:t>?”.</a:t>
            </a:r>
            <a:endParaRPr lang="vi-VN" sz="2800" b="1" dirty="0">
              <a:latin typeface="Times New Roman" pitchFamily="18" charset="0"/>
            </a:endParaRPr>
          </a:p>
        </p:txBody>
      </p:sp>
    </p:spTree>
    <p:extLst>
      <p:ext uri="{BB962C8B-B14F-4D97-AF65-F5344CB8AC3E}">
        <p14:creationId xmlns:p14="http://schemas.microsoft.com/office/powerpoint/2010/main" val="1128386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amond(in)">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P spid="4" grpId="0" autoUpdateAnimBg="0"/>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190"/>
          <p:cNvGraphicFramePr>
            <a:graphicFrameLocks noGrp="1"/>
          </p:cNvGraphicFramePr>
          <p:nvPr>
            <p:extLst>
              <p:ext uri="{D42A27DB-BD31-4B8C-83A1-F6EECF244321}">
                <p14:modId xmlns:p14="http://schemas.microsoft.com/office/powerpoint/2010/main" val="1687658316"/>
              </p:ext>
            </p:extLst>
          </p:nvPr>
        </p:nvGraphicFramePr>
        <p:xfrm>
          <a:off x="1219200" y="1371600"/>
          <a:ext cx="10000344" cy="2924629"/>
        </p:xfrm>
        <a:graphic>
          <a:graphicData uri="http://schemas.openxmlformats.org/drawingml/2006/table">
            <a:tbl>
              <a:tblPr/>
              <a:tblGrid>
                <a:gridCol w="2477531">
                  <a:extLst>
                    <a:ext uri="{9D8B030D-6E8A-4147-A177-3AD203B41FA5}">
                      <a16:colId xmlns:a16="http://schemas.microsoft.com/office/drawing/2014/main" val="20000"/>
                    </a:ext>
                  </a:extLst>
                </a:gridCol>
                <a:gridCol w="2567750">
                  <a:extLst>
                    <a:ext uri="{9D8B030D-6E8A-4147-A177-3AD203B41FA5}">
                      <a16:colId xmlns:a16="http://schemas.microsoft.com/office/drawing/2014/main" val="20001"/>
                    </a:ext>
                  </a:extLst>
                </a:gridCol>
                <a:gridCol w="2706547">
                  <a:extLst>
                    <a:ext uri="{9D8B030D-6E8A-4147-A177-3AD203B41FA5}">
                      <a16:colId xmlns:a16="http://schemas.microsoft.com/office/drawing/2014/main" val="20002"/>
                    </a:ext>
                  </a:extLst>
                </a:gridCol>
                <a:gridCol w="2248516">
                  <a:extLst>
                    <a:ext uri="{9D8B030D-6E8A-4147-A177-3AD203B41FA5}">
                      <a16:colId xmlns:a16="http://schemas.microsoft.com/office/drawing/2014/main" val="20003"/>
                    </a:ext>
                  </a:extLst>
                </a:gridCol>
              </a:tblGrid>
              <a:tr h="698654">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2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Câu</a:t>
                      </a:r>
                      <a:r>
                        <a:rPr kumimoji="0" lang="en-US" altLang="en-US"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2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kể</a:t>
                      </a:r>
                      <a:endPar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1" i="0" u="none" strike="noStrike" cap="none" normalizeH="0" baseline="0">
                        <a:ln>
                          <a:noFill/>
                        </a:ln>
                        <a:solidFill>
                          <a:srgbClr val="0000FF"/>
                        </a:solidFill>
                        <a:effectLst/>
                        <a:latin typeface=".VnTime" panose="020B7200000000000000"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22597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1" i="0" u="none" strike="noStrike" cap="none" normalizeH="0" baseline="0" dirty="0">
                        <a:ln>
                          <a:noFill/>
                        </a:ln>
                        <a:solidFill>
                          <a:srgbClr val="0000FF"/>
                        </a:solidFill>
                        <a:effectLst/>
                        <a:latin typeface=".VnTime" panose="020B7200000000000000"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1" i="0" u="none" strike="noStrike" cap="none" normalizeH="0" baseline="0" dirty="0">
                        <a:ln>
                          <a:noFill/>
                        </a:ln>
                        <a:solidFill>
                          <a:srgbClr val="0000FF"/>
                        </a:solidFill>
                        <a:effectLst/>
                        <a:latin typeface=".VnTime" panose="020B7200000000000000"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pPr>
                      <a:endParaRPr kumimoji="0" lang="en-US" altLang="en-US" sz="2000" b="1" i="0" u="none" strike="noStrike" cap="none" normalizeH="0" baseline="0" dirty="0">
                        <a:ln>
                          <a:noFill/>
                        </a:ln>
                        <a:solidFill>
                          <a:srgbClr val="0000FF"/>
                        </a:solidFill>
                        <a:effectLst/>
                        <a:latin typeface=".VnTime" panose="020B7200000000000000"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 name="Text Box 179"/>
          <p:cNvSpPr txBox="1">
            <a:spLocks noChangeArrowheads="1"/>
          </p:cNvSpPr>
          <p:nvPr/>
        </p:nvSpPr>
        <p:spPr bwMode="auto">
          <a:xfrm>
            <a:off x="1598046" y="2724150"/>
            <a:ext cx="214607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solidFill>
                  <a:srgbClr val="FF0000"/>
                </a:solidFill>
                <a:latin typeface="Times New Roman" panose="02020603050405020304" pitchFamily="18" charset="0"/>
                <a:cs typeface="Times New Roman" panose="02020603050405020304" pitchFamily="18" charset="0"/>
              </a:rPr>
              <a:t>Ai là gì?</a:t>
            </a:r>
          </a:p>
        </p:txBody>
      </p:sp>
      <p:sp>
        <p:nvSpPr>
          <p:cNvPr id="4" name="Text Box 180"/>
          <p:cNvSpPr txBox="1">
            <a:spLocks noChangeArrowheads="1"/>
          </p:cNvSpPr>
          <p:nvPr/>
        </p:nvSpPr>
        <p:spPr bwMode="auto">
          <a:xfrm>
            <a:off x="3902925" y="2696642"/>
            <a:ext cx="206091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800" b="1">
                <a:solidFill>
                  <a:srgbClr val="FF0000"/>
                </a:solidFill>
                <a:latin typeface="Times New Roman" panose="02020603050405020304" pitchFamily="18" charset="0"/>
                <a:cs typeface="Times New Roman" panose="02020603050405020304" pitchFamily="18" charset="0"/>
              </a:rPr>
              <a:t>Ai (cái gì, con gì)?</a:t>
            </a:r>
          </a:p>
        </p:txBody>
      </p:sp>
      <p:sp>
        <p:nvSpPr>
          <p:cNvPr id="5" name="Text Box 181"/>
          <p:cNvSpPr txBox="1">
            <a:spLocks noChangeArrowheads="1"/>
          </p:cNvSpPr>
          <p:nvPr/>
        </p:nvSpPr>
        <p:spPr bwMode="auto">
          <a:xfrm>
            <a:off x="6383338" y="2724150"/>
            <a:ext cx="25146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800" b="1">
                <a:solidFill>
                  <a:srgbClr val="FF0000"/>
                </a:solidFill>
                <a:latin typeface="Times New Roman" panose="02020603050405020304" pitchFamily="18" charset="0"/>
                <a:cs typeface="Times New Roman" panose="02020603050405020304" pitchFamily="18" charset="0"/>
              </a:rPr>
              <a:t>Là gì (là ai, là con gì)?</a:t>
            </a:r>
          </a:p>
        </p:txBody>
      </p:sp>
      <p:sp>
        <p:nvSpPr>
          <p:cNvPr id="6" name="Text Box 182"/>
          <p:cNvSpPr txBox="1">
            <a:spLocks noChangeArrowheads="1"/>
          </p:cNvSpPr>
          <p:nvPr/>
        </p:nvSpPr>
        <p:spPr bwMode="auto">
          <a:xfrm>
            <a:off x="9078971" y="2724150"/>
            <a:ext cx="2205264"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800" b="1">
                <a:solidFill>
                  <a:srgbClr val="FF0000"/>
                </a:solidFill>
                <a:latin typeface="Times New Roman" panose="02020603050405020304" pitchFamily="18" charset="0"/>
                <a:cs typeface="Times New Roman" panose="02020603050405020304" pitchFamily="18" charset="0"/>
              </a:rPr>
              <a:t>Giới thiệu hoặc nhận định</a:t>
            </a:r>
          </a:p>
        </p:txBody>
      </p:sp>
      <p:sp>
        <p:nvSpPr>
          <p:cNvPr id="7" name="Text Box 186"/>
          <p:cNvSpPr txBox="1">
            <a:spLocks noChangeArrowheads="1"/>
          </p:cNvSpPr>
          <p:nvPr/>
        </p:nvSpPr>
        <p:spPr bwMode="auto">
          <a:xfrm>
            <a:off x="9238343" y="1455512"/>
            <a:ext cx="219551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latin typeface="Times New Roman" panose="02020603050405020304" pitchFamily="18" charset="0"/>
                <a:cs typeface="Times New Roman" panose="02020603050405020304" pitchFamily="18" charset="0"/>
              </a:rPr>
              <a:t>Tác dụng</a:t>
            </a:r>
          </a:p>
        </p:txBody>
      </p:sp>
      <p:sp>
        <p:nvSpPr>
          <p:cNvPr id="8" name="Text Box 187"/>
          <p:cNvSpPr txBox="1">
            <a:spLocks noChangeArrowheads="1"/>
          </p:cNvSpPr>
          <p:nvPr/>
        </p:nvSpPr>
        <p:spPr bwMode="auto">
          <a:xfrm>
            <a:off x="6821488" y="1461636"/>
            <a:ext cx="16383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sz="2800" b="1">
                <a:latin typeface="Times New Roman" panose="02020603050405020304" pitchFamily="18" charset="0"/>
                <a:cs typeface="Times New Roman" panose="02020603050405020304" pitchFamily="18" charset="0"/>
              </a:rPr>
              <a:t>Vị ngữ</a:t>
            </a:r>
          </a:p>
        </p:txBody>
      </p:sp>
      <p:sp>
        <p:nvSpPr>
          <p:cNvPr id="9" name="Text Box 188"/>
          <p:cNvSpPr txBox="1">
            <a:spLocks noChangeArrowheads="1"/>
          </p:cNvSpPr>
          <p:nvPr/>
        </p:nvSpPr>
        <p:spPr bwMode="auto">
          <a:xfrm>
            <a:off x="4061732" y="1455512"/>
            <a:ext cx="174330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latin typeface="Times New Roman" panose="02020603050405020304" pitchFamily="18" charset="0"/>
                <a:cs typeface="Times New Roman" panose="02020603050405020304" pitchFamily="18" charset="0"/>
              </a:rPr>
              <a:t>Chủ ngữ</a:t>
            </a:r>
          </a:p>
        </p:txBody>
      </p:sp>
    </p:spTree>
    <p:extLst>
      <p:ext uri="{BB962C8B-B14F-4D97-AF65-F5344CB8AC3E}">
        <p14:creationId xmlns:p14="http://schemas.microsoft.com/office/powerpoint/2010/main" val="329971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strVal val="#ppt_w*0.70"/>
                                          </p:val>
                                        </p:tav>
                                        <p:tav tm="100000">
                                          <p:val>
                                            <p:strVal val="#ppt_w"/>
                                          </p:val>
                                        </p:tav>
                                      </p:tavLst>
                                    </p:anim>
                                    <p:anim calcmode="lin" valueType="num">
                                      <p:cBhvr>
                                        <p:cTn id="16" dur="1000" fill="hold"/>
                                        <p:tgtEl>
                                          <p:spTgt spid="9"/>
                                        </p:tgtEl>
                                        <p:attrNameLst>
                                          <p:attrName>ppt_h</p:attrName>
                                        </p:attrNameLst>
                                      </p:cBhvr>
                                      <p:tavLst>
                                        <p:tav tm="0">
                                          <p:val>
                                            <p:strVal val="#ppt_h"/>
                                          </p:val>
                                        </p:tav>
                                        <p:tav tm="100000">
                                          <p:val>
                                            <p:strVal val="#ppt_h"/>
                                          </p:val>
                                        </p:tav>
                                      </p:tavLst>
                                    </p:anim>
                                    <p:animEffect transition="in" filter="fade">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strVal val="#ppt_w*0.70"/>
                                          </p:val>
                                        </p:tav>
                                        <p:tav tm="100000">
                                          <p:val>
                                            <p:strVal val="#ppt_w"/>
                                          </p:val>
                                        </p:tav>
                                      </p:tavLst>
                                    </p:anim>
                                    <p:anim calcmode="lin" valueType="num">
                                      <p:cBhvr>
                                        <p:cTn id="28" dur="1000" fill="hold"/>
                                        <p:tgtEl>
                                          <p:spTgt spid="8"/>
                                        </p:tgtEl>
                                        <p:attrNameLst>
                                          <p:attrName>ppt_h</p:attrName>
                                        </p:attrNameLst>
                                      </p:cBhvr>
                                      <p:tavLst>
                                        <p:tav tm="0">
                                          <p:val>
                                            <p:strVal val="#ppt_h"/>
                                          </p:val>
                                        </p:tav>
                                        <p:tav tm="100000">
                                          <p:val>
                                            <p:strVal val="#ppt_h"/>
                                          </p:val>
                                        </p:tav>
                                      </p:tavLst>
                                    </p:anim>
                                    <p:animEffect transition="in" filter="fade">
                                      <p:cBhvr>
                                        <p:cTn id="29" dur="1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0" presetClass="entr" presetSubtype="0"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edge">
                                      <p:cBhvr>
                                        <p:cTn id="34" dur="20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down)">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20" presetClass="entr" presetSubtype="0"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edge">
                                      <p:cBhvr>
                                        <p:cTn id="4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Group 73"/>
          <p:cNvGraphicFramePr>
            <a:graphicFrameLocks noGrp="1"/>
          </p:cNvGraphicFramePr>
          <p:nvPr>
            <p:extLst>
              <p:ext uri="{D42A27DB-BD31-4B8C-83A1-F6EECF244321}">
                <p14:modId xmlns:p14="http://schemas.microsoft.com/office/powerpoint/2010/main" val="3609900562"/>
              </p:ext>
            </p:extLst>
          </p:nvPr>
        </p:nvGraphicFramePr>
        <p:xfrm>
          <a:off x="492428" y="1690780"/>
          <a:ext cx="8882510" cy="2144977"/>
        </p:xfrm>
        <a:graphic>
          <a:graphicData uri="http://schemas.openxmlformats.org/drawingml/2006/table">
            <a:tbl>
              <a:tblPr/>
              <a:tblGrid>
                <a:gridCol w="1841368">
                  <a:extLst>
                    <a:ext uri="{9D8B030D-6E8A-4147-A177-3AD203B41FA5}">
                      <a16:colId xmlns:a16="http://schemas.microsoft.com/office/drawing/2014/main" val="20000"/>
                    </a:ext>
                  </a:extLst>
                </a:gridCol>
                <a:gridCol w="2858248">
                  <a:extLst>
                    <a:ext uri="{9D8B030D-6E8A-4147-A177-3AD203B41FA5}">
                      <a16:colId xmlns:a16="http://schemas.microsoft.com/office/drawing/2014/main" val="20001"/>
                    </a:ext>
                  </a:extLst>
                </a:gridCol>
                <a:gridCol w="4182894">
                  <a:extLst>
                    <a:ext uri="{9D8B030D-6E8A-4147-A177-3AD203B41FA5}">
                      <a16:colId xmlns:a16="http://schemas.microsoft.com/office/drawing/2014/main" val="20002"/>
                    </a:ext>
                  </a:extLst>
                </a:gridCol>
              </a:tblGrid>
              <a:tr h="487492">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Câu</a:t>
                      </a: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kể</a:t>
                      </a: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a:txBody>
                  <a:tcPr marT="45707" marB="45707" horzOverflow="overflow">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Chủ</a:t>
                      </a: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ngữ</a:t>
                      </a:r>
                      <a:endPar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07" marB="45707" horzOverflow="overflow">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Vị</a:t>
                      </a: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ngữ</a:t>
                      </a:r>
                      <a:endPar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07" marB="45707" horzOverflow="overflow">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5249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07" marB="45707" horzOverflow="overflow">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07" marB="45707" horzOverflow="overflow">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07" marB="45707" horzOverflow="overflow">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5249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07" marB="45707" horzOverflow="overflow">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07" marB="45707" horzOverflow="overflow">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07" marB="45707" horzOverflow="overflow">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5249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07" marB="45707" horzOverflow="overflow">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07" marB="45707" horzOverflow="overflow">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07" marB="45707" horzOverflow="overflow">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8" name="Text Box 5"/>
          <p:cNvSpPr txBox="1">
            <a:spLocks noChangeArrowheads="1"/>
          </p:cNvSpPr>
          <p:nvPr/>
        </p:nvSpPr>
        <p:spPr bwMode="auto">
          <a:xfrm>
            <a:off x="1488168" y="773339"/>
            <a:ext cx="938303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b="1" smtClean="0">
                <a:latin typeface="Times New Roman" panose="02020603050405020304" pitchFamily="18" charset="0"/>
                <a:cs typeface="Times New Roman" panose="02020603050405020304" pitchFamily="18" charset="0"/>
              </a:rPr>
              <a:t>4</a:t>
            </a:r>
            <a:r>
              <a:rPr lang="en-US" altLang="en-US" sz="2800" b="1">
                <a:latin typeface="Times New Roman" panose="02020603050405020304" pitchFamily="18" charset="0"/>
                <a:cs typeface="Times New Roman" panose="02020603050405020304" pitchFamily="18" charset="0"/>
              </a:rPr>
              <a:t>. Kiểu câu </a:t>
            </a:r>
            <a:r>
              <a:rPr lang="en-US" altLang="en-US" sz="2800" b="1" i="1">
                <a:solidFill>
                  <a:srgbClr val="FF0000"/>
                </a:solidFill>
                <a:latin typeface="Times New Roman" panose="02020603050405020304" pitchFamily="18" charset="0"/>
                <a:cs typeface="Times New Roman" panose="02020603050405020304" pitchFamily="18" charset="0"/>
              </a:rPr>
              <a:t>Ai là gì? </a:t>
            </a:r>
            <a:r>
              <a:rPr lang="en-US" altLang="en-US" sz="2800" b="1">
                <a:latin typeface="Times New Roman" panose="02020603050405020304" pitchFamily="18" charset="0"/>
                <a:cs typeface="Times New Roman" panose="02020603050405020304" pitchFamily="18" charset="0"/>
              </a:rPr>
              <a:t>khác hai kiểu câu đã học </a:t>
            </a:r>
            <a:r>
              <a:rPr lang="en-US" altLang="en-US" sz="2800" b="1" i="1">
                <a:solidFill>
                  <a:srgbClr val="FF0000"/>
                </a:solidFill>
                <a:latin typeface="Times New Roman" panose="02020603050405020304" pitchFamily="18" charset="0"/>
                <a:cs typeface="Times New Roman" panose="02020603050405020304" pitchFamily="18" charset="0"/>
              </a:rPr>
              <a:t>Ai làm gì</a:t>
            </a:r>
            <a:r>
              <a:rPr lang="en-US" altLang="en-US" sz="2800" b="1" i="1" smtClean="0">
                <a:solidFill>
                  <a:srgbClr val="FF0000"/>
                </a:solidFill>
                <a:latin typeface="Times New Roman" panose="02020603050405020304" pitchFamily="18" charset="0"/>
                <a:cs typeface="Times New Roman" panose="02020603050405020304" pitchFamily="18" charset="0"/>
              </a:rPr>
              <a:t>?, Ai </a:t>
            </a:r>
            <a:r>
              <a:rPr lang="en-US" altLang="en-US" sz="2800" b="1" i="1">
                <a:solidFill>
                  <a:srgbClr val="FF0000"/>
                </a:solidFill>
                <a:latin typeface="Times New Roman" panose="02020603050405020304" pitchFamily="18" charset="0"/>
                <a:cs typeface="Times New Roman" panose="02020603050405020304" pitchFamily="18" charset="0"/>
              </a:rPr>
              <a:t>thế nào?</a:t>
            </a:r>
            <a:r>
              <a:rPr lang="en-US" altLang="en-US" sz="2800" b="1" i="1">
                <a:latin typeface="Times New Roman" panose="02020603050405020304" pitchFamily="18" charset="0"/>
                <a:cs typeface="Times New Roman" panose="02020603050405020304" pitchFamily="18" charset="0"/>
              </a:rPr>
              <a:t> </a:t>
            </a:r>
            <a:r>
              <a:rPr lang="en-US" altLang="en-US" sz="2800" b="1">
                <a:latin typeface="Times New Roman" panose="02020603050405020304" pitchFamily="18" charset="0"/>
                <a:cs typeface="Times New Roman" panose="02020603050405020304" pitchFamily="18" charset="0"/>
              </a:rPr>
              <a:t>ở chỗ nào?</a:t>
            </a:r>
          </a:p>
        </p:txBody>
      </p:sp>
      <p:sp>
        <p:nvSpPr>
          <p:cNvPr id="19" name="Text Box 60"/>
          <p:cNvSpPr txBox="1">
            <a:spLocks noChangeArrowheads="1"/>
          </p:cNvSpPr>
          <p:nvPr/>
        </p:nvSpPr>
        <p:spPr bwMode="auto">
          <a:xfrm>
            <a:off x="554294" y="2201468"/>
            <a:ext cx="225152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dirty="0">
                <a:latin typeface="Times New Roman" panose="02020603050405020304" pitchFamily="18" charset="0"/>
                <a:cs typeface="Times New Roman" panose="02020603050405020304" pitchFamily="18" charset="0"/>
              </a:rPr>
              <a:t>Ai </a:t>
            </a:r>
            <a:r>
              <a:rPr lang="en-US" altLang="en-US" sz="2800" dirty="0" err="1">
                <a:latin typeface="Times New Roman" panose="02020603050405020304" pitchFamily="18" charset="0"/>
                <a:cs typeface="Times New Roman" panose="02020603050405020304" pitchFamily="18" charset="0"/>
              </a:rPr>
              <a:t>làm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gì</a:t>
            </a:r>
            <a:r>
              <a:rPr lang="en-US" altLang="en-US" sz="2800" dirty="0">
                <a:latin typeface="Times New Roman" panose="02020603050405020304" pitchFamily="18" charset="0"/>
                <a:cs typeface="Times New Roman" panose="02020603050405020304" pitchFamily="18" charset="0"/>
              </a:rPr>
              <a:t>?</a:t>
            </a:r>
          </a:p>
        </p:txBody>
      </p:sp>
      <p:sp>
        <p:nvSpPr>
          <p:cNvPr id="20" name="Text Box 61"/>
          <p:cNvSpPr txBox="1">
            <a:spLocks noChangeArrowheads="1"/>
          </p:cNvSpPr>
          <p:nvPr/>
        </p:nvSpPr>
        <p:spPr bwMode="auto">
          <a:xfrm>
            <a:off x="528512" y="2752627"/>
            <a:ext cx="2209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dirty="0">
                <a:latin typeface="Times New Roman" panose="02020603050405020304" pitchFamily="18" charset="0"/>
                <a:cs typeface="Times New Roman" panose="02020603050405020304" pitchFamily="18" charset="0"/>
              </a:rPr>
              <a:t>Ai </a:t>
            </a:r>
            <a:r>
              <a:rPr lang="en-US" altLang="en-US" sz="2800" dirty="0" err="1">
                <a:latin typeface="Times New Roman" panose="02020603050405020304" pitchFamily="18" charset="0"/>
                <a:cs typeface="Times New Roman" panose="02020603050405020304" pitchFamily="18" charset="0"/>
              </a:rPr>
              <a:t>thế</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nào</a:t>
            </a:r>
            <a:r>
              <a:rPr lang="en-US" altLang="en-US" sz="2800" dirty="0">
                <a:latin typeface="Times New Roman" panose="02020603050405020304" pitchFamily="18" charset="0"/>
                <a:cs typeface="Times New Roman" panose="02020603050405020304" pitchFamily="18" charset="0"/>
              </a:rPr>
              <a:t>?</a:t>
            </a:r>
          </a:p>
        </p:txBody>
      </p:sp>
      <p:sp>
        <p:nvSpPr>
          <p:cNvPr id="21" name="Text Box 62"/>
          <p:cNvSpPr txBox="1">
            <a:spLocks noChangeArrowheads="1"/>
          </p:cNvSpPr>
          <p:nvPr/>
        </p:nvSpPr>
        <p:spPr bwMode="auto">
          <a:xfrm>
            <a:off x="531175" y="3322773"/>
            <a:ext cx="1600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dirty="0">
                <a:latin typeface="Times New Roman" panose="02020603050405020304" pitchFamily="18" charset="0"/>
                <a:cs typeface="Times New Roman" panose="02020603050405020304" pitchFamily="18" charset="0"/>
              </a:rPr>
              <a:t>Ai </a:t>
            </a:r>
            <a:r>
              <a:rPr lang="en-US" altLang="en-US" sz="2800" dirty="0" err="1">
                <a:latin typeface="Times New Roman" panose="02020603050405020304" pitchFamily="18" charset="0"/>
                <a:cs typeface="Times New Roman" panose="02020603050405020304" pitchFamily="18" charset="0"/>
              </a:rPr>
              <a:t>là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gì</a:t>
            </a:r>
            <a:r>
              <a:rPr lang="en-US" altLang="en-US" sz="2800" dirty="0">
                <a:latin typeface="Times New Roman" panose="02020603050405020304" pitchFamily="18" charset="0"/>
                <a:cs typeface="Times New Roman" panose="02020603050405020304" pitchFamily="18" charset="0"/>
              </a:rPr>
              <a:t>?</a:t>
            </a:r>
          </a:p>
        </p:txBody>
      </p:sp>
      <p:sp>
        <p:nvSpPr>
          <p:cNvPr id="22" name="Text Box 65"/>
          <p:cNvSpPr txBox="1">
            <a:spLocks noChangeArrowheads="1"/>
          </p:cNvSpPr>
          <p:nvPr/>
        </p:nvSpPr>
        <p:spPr bwMode="auto">
          <a:xfrm>
            <a:off x="2434599" y="2191350"/>
            <a:ext cx="28321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dirty="0">
                <a:solidFill>
                  <a:srgbClr val="0000FF"/>
                </a:solidFill>
                <a:latin typeface="Times New Roman" panose="02020603050405020304" pitchFamily="18" charset="0"/>
                <a:cs typeface="Times New Roman" panose="02020603050405020304" pitchFamily="18" charset="0"/>
              </a:rPr>
              <a:t>Ai(con </a:t>
            </a:r>
            <a:r>
              <a:rPr lang="en-US" altLang="en-US" sz="2800" dirty="0" err="1">
                <a:solidFill>
                  <a:srgbClr val="0000FF"/>
                </a:solidFill>
                <a:latin typeface="Times New Roman" panose="02020603050405020304" pitchFamily="18" charset="0"/>
                <a:cs typeface="Times New Roman" panose="02020603050405020304" pitchFamily="18" charset="0"/>
              </a:rPr>
              <a:t>gì</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cái</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gì</a:t>
            </a:r>
            <a:r>
              <a:rPr lang="en-US" altLang="en-US" sz="2800" dirty="0">
                <a:solidFill>
                  <a:srgbClr val="0000FF"/>
                </a:solidFill>
                <a:latin typeface="Times New Roman" panose="02020603050405020304" pitchFamily="18" charset="0"/>
                <a:cs typeface="Times New Roman" panose="02020603050405020304" pitchFamily="18" charset="0"/>
              </a:rPr>
              <a:t>?)</a:t>
            </a:r>
            <a:endParaRPr lang="en-US" altLang="en-US" sz="2800" dirty="0">
              <a:solidFill>
                <a:srgbClr val="0000FF"/>
              </a:solidFill>
              <a:latin typeface=".VnTime" panose="020B7200000000000000" pitchFamily="34" charset="0"/>
            </a:endParaRPr>
          </a:p>
        </p:txBody>
      </p:sp>
      <p:sp>
        <p:nvSpPr>
          <p:cNvPr id="23" name="Text Box 66"/>
          <p:cNvSpPr txBox="1">
            <a:spLocks noChangeArrowheads="1"/>
          </p:cNvSpPr>
          <p:nvPr/>
        </p:nvSpPr>
        <p:spPr bwMode="auto">
          <a:xfrm>
            <a:off x="6438450" y="2149384"/>
            <a:ext cx="2667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dirty="0" err="1">
                <a:solidFill>
                  <a:srgbClr val="CC0099"/>
                </a:solidFill>
                <a:latin typeface="Times New Roman" panose="02020603050405020304" pitchFamily="18" charset="0"/>
                <a:cs typeface="Times New Roman" panose="02020603050405020304" pitchFamily="18" charset="0"/>
              </a:rPr>
              <a:t>Làm</a:t>
            </a:r>
            <a:r>
              <a:rPr lang="en-US" altLang="en-US" sz="2800" dirty="0">
                <a:solidFill>
                  <a:srgbClr val="CC0099"/>
                </a:solidFill>
                <a:latin typeface="Times New Roman" panose="02020603050405020304" pitchFamily="18" charset="0"/>
                <a:cs typeface="Times New Roman" panose="02020603050405020304" pitchFamily="18" charset="0"/>
              </a:rPr>
              <a:t> </a:t>
            </a:r>
            <a:r>
              <a:rPr lang="en-US" altLang="en-US" sz="2800" dirty="0" err="1">
                <a:solidFill>
                  <a:srgbClr val="CC0099"/>
                </a:solidFill>
                <a:latin typeface="Times New Roman" panose="02020603050405020304" pitchFamily="18" charset="0"/>
                <a:cs typeface="Times New Roman" panose="02020603050405020304" pitchFamily="18" charset="0"/>
              </a:rPr>
              <a:t>gì</a:t>
            </a:r>
            <a:r>
              <a:rPr lang="en-US" altLang="en-US" sz="2800" dirty="0" smtClean="0">
                <a:solidFill>
                  <a:srgbClr val="CC0099"/>
                </a:solidFill>
                <a:latin typeface="Times New Roman" panose="02020603050405020304" pitchFamily="18" charset="0"/>
                <a:cs typeface="Times New Roman" panose="02020603050405020304" pitchFamily="18" charset="0"/>
              </a:rPr>
              <a:t>? </a:t>
            </a:r>
            <a:endParaRPr lang="en-US" altLang="en-US" sz="2800" dirty="0">
              <a:solidFill>
                <a:srgbClr val="CC0099"/>
              </a:solidFill>
              <a:latin typeface="Times New Roman" panose="02020603050405020304" pitchFamily="18" charset="0"/>
              <a:cs typeface="Times New Roman" panose="02020603050405020304" pitchFamily="18" charset="0"/>
            </a:endParaRPr>
          </a:p>
        </p:txBody>
      </p:sp>
      <p:sp>
        <p:nvSpPr>
          <p:cNvPr id="24" name="Text Box 67"/>
          <p:cNvSpPr txBox="1">
            <a:spLocks noChangeArrowheads="1"/>
          </p:cNvSpPr>
          <p:nvPr/>
        </p:nvSpPr>
        <p:spPr bwMode="auto">
          <a:xfrm>
            <a:off x="2347160" y="2780566"/>
            <a:ext cx="2819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dirty="0">
                <a:solidFill>
                  <a:srgbClr val="0000FF"/>
                </a:solidFill>
                <a:latin typeface="Times New Roman" panose="02020603050405020304" pitchFamily="18" charset="0"/>
                <a:cs typeface="Times New Roman" panose="02020603050405020304" pitchFamily="18" charset="0"/>
              </a:rPr>
              <a:t>Ai(con </a:t>
            </a:r>
            <a:r>
              <a:rPr lang="en-US" altLang="en-US" sz="2800" dirty="0" err="1">
                <a:solidFill>
                  <a:srgbClr val="0000FF"/>
                </a:solidFill>
                <a:latin typeface="Times New Roman" panose="02020603050405020304" pitchFamily="18" charset="0"/>
                <a:cs typeface="Times New Roman" panose="02020603050405020304" pitchFamily="18" charset="0"/>
              </a:rPr>
              <a:t>gì</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cái</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gì</a:t>
            </a:r>
            <a:r>
              <a:rPr lang="en-US" altLang="en-US" sz="2800" dirty="0">
                <a:solidFill>
                  <a:srgbClr val="0000FF"/>
                </a:solidFill>
                <a:latin typeface="Times New Roman" panose="02020603050405020304" pitchFamily="18" charset="0"/>
                <a:cs typeface="Times New Roman" panose="02020603050405020304" pitchFamily="18" charset="0"/>
              </a:rPr>
              <a:t>?)</a:t>
            </a:r>
            <a:endParaRPr lang="en-US" altLang="en-US" sz="2800" dirty="0">
              <a:solidFill>
                <a:srgbClr val="0000FF"/>
              </a:solidFill>
              <a:latin typeface=".VnTime" panose="020B7200000000000000" pitchFamily="34" charset="0"/>
            </a:endParaRPr>
          </a:p>
        </p:txBody>
      </p:sp>
      <p:sp>
        <p:nvSpPr>
          <p:cNvPr id="25" name="Text Box 68"/>
          <p:cNvSpPr txBox="1">
            <a:spLocks noChangeArrowheads="1"/>
          </p:cNvSpPr>
          <p:nvPr/>
        </p:nvSpPr>
        <p:spPr bwMode="auto">
          <a:xfrm>
            <a:off x="6331744" y="2724688"/>
            <a:ext cx="2590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dirty="0" err="1">
                <a:solidFill>
                  <a:srgbClr val="00CC00"/>
                </a:solidFill>
                <a:latin typeface="Times New Roman" panose="02020603050405020304" pitchFamily="18" charset="0"/>
                <a:cs typeface="Times New Roman" panose="02020603050405020304" pitchFamily="18" charset="0"/>
              </a:rPr>
              <a:t>Thế</a:t>
            </a:r>
            <a:r>
              <a:rPr lang="en-US" altLang="en-US" sz="2800" dirty="0">
                <a:solidFill>
                  <a:srgbClr val="00CC00"/>
                </a:solidFill>
                <a:latin typeface="Times New Roman" panose="02020603050405020304" pitchFamily="18" charset="0"/>
                <a:cs typeface="Times New Roman" panose="02020603050405020304" pitchFamily="18" charset="0"/>
              </a:rPr>
              <a:t> </a:t>
            </a:r>
            <a:r>
              <a:rPr lang="en-US" altLang="en-US" sz="2800" dirty="0" err="1">
                <a:solidFill>
                  <a:srgbClr val="00CC00"/>
                </a:solidFill>
                <a:latin typeface="Times New Roman" panose="02020603050405020304" pitchFamily="18" charset="0"/>
                <a:cs typeface="Times New Roman" panose="02020603050405020304" pitchFamily="18" charset="0"/>
              </a:rPr>
              <a:t>nào</a:t>
            </a:r>
            <a:r>
              <a:rPr lang="en-US" altLang="en-US" sz="2800" dirty="0">
                <a:solidFill>
                  <a:srgbClr val="00CC00"/>
                </a:solidFill>
                <a:latin typeface="Times New Roman" panose="02020603050405020304" pitchFamily="18" charset="0"/>
                <a:cs typeface="Times New Roman" panose="02020603050405020304" pitchFamily="18" charset="0"/>
              </a:rPr>
              <a:t>?</a:t>
            </a:r>
            <a:endParaRPr lang="en-US" altLang="en-US" sz="2800" dirty="0">
              <a:latin typeface="Times New Roman" panose="02020603050405020304" pitchFamily="18" charset="0"/>
              <a:cs typeface="Times New Roman" panose="02020603050405020304" pitchFamily="18" charset="0"/>
            </a:endParaRPr>
          </a:p>
        </p:txBody>
      </p:sp>
      <p:sp>
        <p:nvSpPr>
          <p:cNvPr id="26" name="Text Box 69"/>
          <p:cNvSpPr txBox="1">
            <a:spLocks noChangeArrowheads="1"/>
          </p:cNvSpPr>
          <p:nvPr/>
        </p:nvSpPr>
        <p:spPr bwMode="auto">
          <a:xfrm>
            <a:off x="2334918" y="3271303"/>
            <a:ext cx="2971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dirty="0">
                <a:solidFill>
                  <a:srgbClr val="0000FF"/>
                </a:solidFill>
                <a:latin typeface="Times New Roman" panose="02020603050405020304" pitchFamily="18" charset="0"/>
                <a:cs typeface="Times New Roman" panose="02020603050405020304" pitchFamily="18" charset="0"/>
              </a:rPr>
              <a:t>Ai(con </a:t>
            </a:r>
            <a:r>
              <a:rPr lang="en-US" altLang="en-US" sz="2800" dirty="0" err="1">
                <a:solidFill>
                  <a:srgbClr val="0000FF"/>
                </a:solidFill>
                <a:latin typeface="Times New Roman" panose="02020603050405020304" pitchFamily="18" charset="0"/>
                <a:cs typeface="Times New Roman" panose="02020603050405020304" pitchFamily="18" charset="0"/>
              </a:rPr>
              <a:t>gì</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cái</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gì</a:t>
            </a:r>
            <a:r>
              <a:rPr lang="en-US" altLang="en-US" sz="2800" dirty="0">
                <a:solidFill>
                  <a:srgbClr val="0000FF"/>
                </a:solidFill>
                <a:latin typeface="Times New Roman" panose="02020603050405020304" pitchFamily="18" charset="0"/>
                <a:cs typeface="Times New Roman" panose="02020603050405020304" pitchFamily="18" charset="0"/>
              </a:rPr>
              <a:t>?)</a:t>
            </a:r>
            <a:endParaRPr lang="en-US" altLang="en-US" sz="2800" dirty="0">
              <a:solidFill>
                <a:srgbClr val="0000FF"/>
              </a:solidFill>
              <a:latin typeface=".VnTime" panose="020B7200000000000000" pitchFamily="34" charset="0"/>
            </a:endParaRPr>
          </a:p>
        </p:txBody>
      </p:sp>
      <p:sp>
        <p:nvSpPr>
          <p:cNvPr id="27" name="Text Box 70"/>
          <p:cNvSpPr txBox="1">
            <a:spLocks noChangeArrowheads="1"/>
          </p:cNvSpPr>
          <p:nvPr/>
        </p:nvSpPr>
        <p:spPr bwMode="auto">
          <a:xfrm>
            <a:off x="5681872" y="3299992"/>
            <a:ext cx="355237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dirty="0" err="1">
                <a:solidFill>
                  <a:srgbClr val="FF0000"/>
                </a:solidFill>
                <a:latin typeface="Times New Roman" panose="02020603050405020304" pitchFamily="18" charset="0"/>
                <a:cs typeface="Times New Roman" panose="02020603050405020304" pitchFamily="18" charset="0"/>
              </a:rPr>
              <a:t>Là</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gì</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là</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ai</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là</a:t>
            </a:r>
            <a:r>
              <a:rPr lang="en-US" altLang="en-US" sz="2800" dirty="0">
                <a:solidFill>
                  <a:srgbClr val="FF0000"/>
                </a:solidFill>
                <a:latin typeface="Times New Roman" panose="02020603050405020304" pitchFamily="18" charset="0"/>
                <a:cs typeface="Times New Roman" panose="02020603050405020304" pitchFamily="18" charset="0"/>
              </a:rPr>
              <a:t> con </a:t>
            </a:r>
            <a:r>
              <a:rPr lang="en-US" altLang="en-US" sz="2800" dirty="0" err="1">
                <a:solidFill>
                  <a:srgbClr val="FF0000"/>
                </a:solidFill>
                <a:latin typeface="Times New Roman" panose="02020603050405020304" pitchFamily="18" charset="0"/>
                <a:cs typeface="Times New Roman" panose="02020603050405020304" pitchFamily="18" charset="0"/>
              </a:rPr>
              <a:t>gì</a:t>
            </a:r>
            <a:r>
              <a:rPr lang="en-US" altLang="en-US" sz="2800" dirty="0">
                <a:solidFill>
                  <a:srgbClr val="FF0000"/>
                </a:solidFill>
                <a:latin typeface="Times New Roman" panose="02020603050405020304" pitchFamily="18" charset="0"/>
                <a:cs typeface="Times New Roman" panose="02020603050405020304" pitchFamily="18" charset="0"/>
              </a:rPr>
              <a:t>?)</a:t>
            </a:r>
          </a:p>
        </p:txBody>
      </p:sp>
      <p:sp>
        <p:nvSpPr>
          <p:cNvPr id="28" name="Text Box 74"/>
          <p:cNvSpPr txBox="1">
            <a:spLocks noChangeArrowheads="1"/>
          </p:cNvSpPr>
          <p:nvPr/>
        </p:nvSpPr>
        <p:spPr bwMode="auto">
          <a:xfrm>
            <a:off x="4983371" y="4533388"/>
            <a:ext cx="4949371"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800" b="1" dirty="0">
                <a:latin typeface="Times New Roman" panose="02020603050405020304" pitchFamily="18" charset="0"/>
                <a:cs typeface="Times New Roman" panose="02020603050405020304" pitchFamily="18" charset="0"/>
              </a:rPr>
              <a:t>Ba </a:t>
            </a:r>
            <a:r>
              <a:rPr lang="en-US" altLang="en-US" sz="2800" b="1" dirty="0" err="1">
                <a:latin typeface="Times New Roman" panose="02020603050405020304" pitchFamily="18" charset="0"/>
                <a:cs typeface="Times New Roman" panose="02020603050405020304" pitchFamily="18" charset="0"/>
              </a:rPr>
              <a:t>kiểu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câu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này</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khác</a:t>
            </a:r>
            <a:r>
              <a:rPr lang="en-US" altLang="en-US" sz="2800" b="1" dirty="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nhau</a:t>
            </a:r>
            <a:r>
              <a:rPr lang="en-US" altLang="en-US" sz="2800" b="1" dirty="0" smtClean="0">
                <a:latin typeface="Times New Roman" panose="02020603050405020304" pitchFamily="18" charset="0"/>
                <a:cs typeface="Times New Roman" panose="02020603050405020304" pitchFamily="18" charset="0"/>
              </a:rPr>
              <a:t> ở ý </a:t>
            </a:r>
            <a:r>
              <a:rPr lang="en-US" altLang="en-US" sz="2800" b="1" dirty="0" err="1" smtClean="0">
                <a:latin typeface="Times New Roman" panose="02020603050405020304" pitchFamily="18" charset="0"/>
                <a:cs typeface="Times New Roman" panose="02020603050405020304" pitchFamily="18" charset="0"/>
              </a:rPr>
              <a:t>nghĩa</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từ</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loại</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cấu</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thành</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bộ</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phận</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vị</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ngữ</a:t>
            </a:r>
            <a:endParaRPr lang="en-US" altLang="en-US" sz="2800" b="1" dirty="0">
              <a:latin typeface="Times New Roman" panose="02020603050405020304" pitchFamily="18" charset="0"/>
              <a:cs typeface="Times New Roman" panose="02020603050405020304" pitchFamily="18" charset="0"/>
            </a:endParaRPr>
          </a:p>
        </p:txBody>
      </p:sp>
      <p:sp>
        <p:nvSpPr>
          <p:cNvPr id="29" name="AutoShape 76"/>
          <p:cNvSpPr>
            <a:spLocks noChangeArrowheads="1"/>
          </p:cNvSpPr>
          <p:nvPr/>
        </p:nvSpPr>
        <p:spPr bwMode="auto">
          <a:xfrm>
            <a:off x="5718469" y="2255964"/>
            <a:ext cx="3386981" cy="2225340"/>
          </a:xfrm>
          <a:prstGeom prst="downArrowCallout">
            <a:avLst>
              <a:gd name="adj1" fmla="val 12494"/>
              <a:gd name="adj2" fmla="val 18958"/>
              <a:gd name="adj3" fmla="val 17222"/>
              <a:gd name="adj4" fmla="val 67222"/>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800"/>
          </a:p>
        </p:txBody>
      </p:sp>
      <p:graphicFrame>
        <p:nvGraphicFramePr>
          <p:cNvPr id="2" name="Table 1"/>
          <p:cNvGraphicFramePr>
            <a:graphicFrameLocks noGrp="1"/>
          </p:cNvGraphicFramePr>
          <p:nvPr>
            <p:extLst>
              <p:ext uri="{D42A27DB-BD31-4B8C-83A1-F6EECF244321}">
                <p14:modId xmlns:p14="http://schemas.microsoft.com/office/powerpoint/2010/main" val="2388042234"/>
              </p:ext>
            </p:extLst>
          </p:nvPr>
        </p:nvGraphicFramePr>
        <p:xfrm>
          <a:off x="9363036" y="1682953"/>
          <a:ext cx="2349066" cy="2140260"/>
        </p:xfrm>
        <a:graphic>
          <a:graphicData uri="http://schemas.openxmlformats.org/drawingml/2006/table">
            <a:tbl>
              <a:tblPr firstRow="1" bandRow="1">
                <a:tableStyleId>{5940675A-B579-460E-94D1-54222C63F5DA}</a:tableStyleId>
              </a:tblPr>
              <a:tblGrid>
                <a:gridCol w="2349066">
                  <a:extLst>
                    <a:ext uri="{9D8B030D-6E8A-4147-A177-3AD203B41FA5}">
                      <a16:colId xmlns:a16="http://schemas.microsoft.com/office/drawing/2014/main" val="661841006"/>
                    </a:ext>
                  </a:extLst>
                </a:gridCol>
              </a:tblGrid>
              <a:tr h="535065">
                <a:tc>
                  <a:txBody>
                    <a:bodyPr/>
                    <a:lstStyle/>
                    <a:p>
                      <a:r>
                        <a:rPr lang="en-US" sz="2000" b="1" dirty="0" err="1" smtClean="0">
                          <a:latin typeface="Times New Roman" panose="02020603050405020304" pitchFamily="18" charset="0"/>
                          <a:cs typeface="Times New Roman" panose="02020603050405020304" pitchFamily="18" charset="0"/>
                        </a:rPr>
                        <a:t>Từ</a:t>
                      </a:r>
                      <a:r>
                        <a:rPr lang="en-US" sz="2000" b="1" baseline="0" dirty="0" smtClean="0">
                          <a:latin typeface="Times New Roman" panose="02020603050405020304" pitchFamily="18" charset="0"/>
                          <a:cs typeface="Times New Roman" panose="02020603050405020304" pitchFamily="18" charset="0"/>
                        </a:rPr>
                        <a:t> </a:t>
                      </a:r>
                      <a:r>
                        <a:rPr lang="en-US" sz="2000" b="1" baseline="0" dirty="0" err="1" smtClean="0">
                          <a:latin typeface="Times New Roman" panose="02020603050405020304" pitchFamily="18" charset="0"/>
                          <a:cs typeface="Times New Roman" panose="02020603050405020304" pitchFamily="18" charset="0"/>
                        </a:rPr>
                        <a:t>loại</a:t>
                      </a:r>
                      <a:r>
                        <a:rPr lang="en-US" sz="2000" b="1" baseline="0" dirty="0" smtClean="0">
                          <a:latin typeface="Times New Roman" panose="02020603050405020304" pitchFamily="18" charset="0"/>
                          <a:cs typeface="Times New Roman" panose="02020603050405020304" pitchFamily="18" charset="0"/>
                        </a:rPr>
                        <a:t> </a:t>
                      </a:r>
                      <a:r>
                        <a:rPr lang="en-US" sz="2000" b="1" baseline="0" dirty="0" err="1" smtClean="0">
                          <a:latin typeface="Times New Roman" panose="02020603050405020304" pitchFamily="18" charset="0"/>
                          <a:cs typeface="Times New Roman" panose="02020603050405020304" pitchFamily="18" charset="0"/>
                        </a:rPr>
                        <a:t>làm</a:t>
                      </a:r>
                      <a:r>
                        <a:rPr lang="en-US" sz="2000" b="1" baseline="0" dirty="0" smtClean="0">
                          <a:latin typeface="Times New Roman" panose="02020603050405020304" pitchFamily="18" charset="0"/>
                          <a:cs typeface="Times New Roman" panose="02020603050405020304" pitchFamily="18" charset="0"/>
                        </a:rPr>
                        <a:t> </a:t>
                      </a:r>
                      <a:r>
                        <a:rPr lang="en-US" sz="2000" b="1" baseline="0" dirty="0" err="1" smtClean="0">
                          <a:latin typeface="Times New Roman" panose="02020603050405020304" pitchFamily="18" charset="0"/>
                          <a:cs typeface="Times New Roman" panose="02020603050405020304" pitchFamily="18" charset="0"/>
                        </a:rPr>
                        <a:t>vị</a:t>
                      </a:r>
                      <a:r>
                        <a:rPr lang="en-US" sz="2000" b="1" baseline="0" dirty="0" smtClean="0">
                          <a:latin typeface="Times New Roman" panose="02020603050405020304" pitchFamily="18" charset="0"/>
                          <a:cs typeface="Times New Roman" panose="02020603050405020304" pitchFamily="18" charset="0"/>
                        </a:rPr>
                        <a:t> </a:t>
                      </a:r>
                      <a:r>
                        <a:rPr lang="en-US" sz="2000" b="1" baseline="0" dirty="0" err="1" smtClean="0">
                          <a:latin typeface="Times New Roman" panose="02020603050405020304" pitchFamily="18" charset="0"/>
                          <a:cs typeface="Times New Roman" panose="02020603050405020304" pitchFamily="18" charset="0"/>
                        </a:rPr>
                        <a:t>ngữ</a:t>
                      </a:r>
                      <a:endParaRPr lang="en-US" sz="20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90649365"/>
                  </a:ext>
                </a:extLst>
              </a:tr>
              <a:tr h="535065">
                <a:tc>
                  <a:txBody>
                    <a:bodyPr/>
                    <a:lstStyle/>
                    <a:p>
                      <a:endParaRPr lang="en-US" dirty="0"/>
                    </a:p>
                  </a:txBody>
                  <a:tcPr/>
                </a:tc>
                <a:extLst>
                  <a:ext uri="{0D108BD9-81ED-4DB2-BD59-A6C34878D82A}">
                    <a16:rowId xmlns:a16="http://schemas.microsoft.com/office/drawing/2014/main" val="3451871975"/>
                  </a:ext>
                </a:extLst>
              </a:tr>
              <a:tr h="535065">
                <a:tc>
                  <a:txBody>
                    <a:bodyPr/>
                    <a:lstStyle/>
                    <a:p>
                      <a:endParaRPr lang="en-US" dirty="0"/>
                    </a:p>
                  </a:txBody>
                  <a:tcPr/>
                </a:tc>
                <a:extLst>
                  <a:ext uri="{0D108BD9-81ED-4DB2-BD59-A6C34878D82A}">
                    <a16:rowId xmlns:a16="http://schemas.microsoft.com/office/drawing/2014/main" val="2018926987"/>
                  </a:ext>
                </a:extLst>
              </a:tr>
              <a:tr h="535065">
                <a:tc>
                  <a:txBody>
                    <a:bodyPr/>
                    <a:lstStyle/>
                    <a:p>
                      <a:endParaRPr lang="en-US" dirty="0"/>
                    </a:p>
                  </a:txBody>
                  <a:tcPr/>
                </a:tc>
                <a:extLst>
                  <a:ext uri="{0D108BD9-81ED-4DB2-BD59-A6C34878D82A}">
                    <a16:rowId xmlns:a16="http://schemas.microsoft.com/office/drawing/2014/main" val="3549313853"/>
                  </a:ext>
                </a:extLst>
              </a:tr>
            </a:tbl>
          </a:graphicData>
        </a:graphic>
      </p:graphicFrame>
      <p:sp>
        <p:nvSpPr>
          <p:cNvPr id="30" name="Text Box 67"/>
          <p:cNvSpPr txBox="1">
            <a:spLocks noChangeArrowheads="1"/>
          </p:cNvSpPr>
          <p:nvPr/>
        </p:nvSpPr>
        <p:spPr bwMode="auto">
          <a:xfrm>
            <a:off x="9436110" y="2268500"/>
            <a:ext cx="220291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dirty="0" smtClean="0">
                <a:solidFill>
                  <a:srgbClr val="0000FF"/>
                </a:solidFill>
                <a:latin typeface="Times New Roman" panose="02020603050405020304" pitchFamily="18" charset="0"/>
                <a:cs typeface="Times New Roman" panose="02020603050405020304" pitchFamily="18" charset="0"/>
              </a:rPr>
              <a:t>ĐT, </a:t>
            </a:r>
            <a:r>
              <a:rPr lang="en-US" altLang="en-US" sz="2800" dirty="0" err="1" smtClean="0">
                <a:solidFill>
                  <a:srgbClr val="0000FF"/>
                </a:solidFill>
                <a:latin typeface="Times New Roman" panose="02020603050405020304" pitchFamily="18" charset="0"/>
                <a:cs typeface="Times New Roman" panose="02020603050405020304" pitchFamily="18" charset="0"/>
              </a:rPr>
              <a:t>cụm</a:t>
            </a:r>
            <a:r>
              <a:rPr lang="en-US" altLang="en-US" sz="2800" dirty="0" smtClean="0">
                <a:solidFill>
                  <a:srgbClr val="0000FF"/>
                </a:solidFill>
                <a:latin typeface="Times New Roman" panose="02020603050405020304" pitchFamily="18" charset="0"/>
                <a:cs typeface="Times New Roman" panose="02020603050405020304" pitchFamily="18" charset="0"/>
              </a:rPr>
              <a:t> ĐT</a:t>
            </a:r>
            <a:endParaRPr lang="en-US" altLang="en-US" sz="2800" dirty="0">
              <a:solidFill>
                <a:srgbClr val="0000FF"/>
              </a:solidFill>
              <a:latin typeface=".VnTime" panose="020B7200000000000000" pitchFamily="34" charset="0"/>
            </a:endParaRPr>
          </a:p>
        </p:txBody>
      </p:sp>
      <p:sp>
        <p:nvSpPr>
          <p:cNvPr id="31" name="Text Box 67"/>
          <p:cNvSpPr txBox="1">
            <a:spLocks noChangeArrowheads="1"/>
          </p:cNvSpPr>
          <p:nvPr/>
        </p:nvSpPr>
        <p:spPr bwMode="auto">
          <a:xfrm>
            <a:off x="9363036" y="2781719"/>
            <a:ext cx="2819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dirty="0" smtClean="0">
                <a:solidFill>
                  <a:srgbClr val="0000FF"/>
                </a:solidFill>
                <a:latin typeface="Times New Roman" panose="02020603050405020304" pitchFamily="18" charset="0"/>
                <a:cs typeface="Times New Roman" panose="02020603050405020304" pitchFamily="18" charset="0"/>
              </a:rPr>
              <a:t>ĐT, </a:t>
            </a:r>
            <a:r>
              <a:rPr lang="en-US" altLang="en-US" dirty="0" err="1" smtClean="0">
                <a:solidFill>
                  <a:srgbClr val="0000FF"/>
                </a:solidFill>
                <a:latin typeface="Times New Roman" panose="02020603050405020304" pitchFamily="18" charset="0"/>
                <a:cs typeface="Times New Roman" panose="02020603050405020304" pitchFamily="18" charset="0"/>
              </a:rPr>
              <a:t>cụm</a:t>
            </a:r>
            <a:r>
              <a:rPr lang="en-US" altLang="en-US" dirty="0" smtClean="0">
                <a:solidFill>
                  <a:srgbClr val="0000FF"/>
                </a:solidFill>
                <a:latin typeface="Times New Roman" panose="02020603050405020304" pitchFamily="18" charset="0"/>
                <a:cs typeface="Times New Roman" panose="02020603050405020304" pitchFamily="18" charset="0"/>
              </a:rPr>
              <a:t> ĐT; T</a:t>
            </a:r>
            <a:r>
              <a:rPr lang="en-US" altLang="en-US" dirty="0" smtClean="0">
                <a:solidFill>
                  <a:srgbClr val="0000FF"/>
                </a:solidFill>
                <a:latin typeface="Times New Roman" panose="02020603050405020304" pitchFamily="18" charset="0"/>
                <a:cs typeface="Times New Roman" panose="02020603050405020304" pitchFamily="18" charset="0"/>
              </a:rPr>
              <a:t>T, </a:t>
            </a:r>
            <a:r>
              <a:rPr lang="en-US" altLang="en-US" dirty="0" err="1" smtClean="0">
                <a:solidFill>
                  <a:srgbClr val="0000FF"/>
                </a:solidFill>
                <a:latin typeface="Times New Roman" panose="02020603050405020304" pitchFamily="18" charset="0"/>
                <a:cs typeface="Times New Roman" panose="02020603050405020304" pitchFamily="18" charset="0"/>
              </a:rPr>
              <a:t>cụm</a:t>
            </a:r>
            <a:r>
              <a:rPr lang="en-US" altLang="en-US" dirty="0" smtClean="0">
                <a:solidFill>
                  <a:srgbClr val="0000FF"/>
                </a:solidFill>
                <a:latin typeface="Times New Roman" panose="02020603050405020304" pitchFamily="18" charset="0"/>
                <a:cs typeface="Times New Roman" panose="02020603050405020304" pitchFamily="18" charset="0"/>
              </a:rPr>
              <a:t> TT</a:t>
            </a:r>
            <a:endParaRPr lang="en-US" altLang="en-US" dirty="0">
              <a:solidFill>
                <a:srgbClr val="0000FF"/>
              </a:solidFill>
              <a:latin typeface=".VnTime" panose="020B7200000000000000" pitchFamily="34" charset="0"/>
            </a:endParaRPr>
          </a:p>
        </p:txBody>
      </p:sp>
      <p:sp>
        <p:nvSpPr>
          <p:cNvPr id="32" name="Text Box 69"/>
          <p:cNvSpPr txBox="1">
            <a:spLocks noChangeArrowheads="1"/>
          </p:cNvSpPr>
          <p:nvPr/>
        </p:nvSpPr>
        <p:spPr bwMode="auto">
          <a:xfrm>
            <a:off x="9386840" y="3322773"/>
            <a:ext cx="2971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dirty="0" smtClean="0">
                <a:solidFill>
                  <a:srgbClr val="0000FF"/>
                </a:solidFill>
                <a:latin typeface="Times New Roman" panose="02020603050405020304" pitchFamily="18" charset="0"/>
                <a:cs typeface="Times New Roman" panose="02020603050405020304" pitchFamily="18" charset="0"/>
              </a:rPr>
              <a:t>DT, </a:t>
            </a:r>
            <a:r>
              <a:rPr lang="en-US" altLang="en-US" sz="2800" dirty="0" err="1" smtClean="0">
                <a:solidFill>
                  <a:srgbClr val="0000FF"/>
                </a:solidFill>
                <a:latin typeface="Times New Roman" panose="02020603050405020304" pitchFamily="18" charset="0"/>
                <a:cs typeface="Times New Roman" panose="02020603050405020304" pitchFamily="18" charset="0"/>
              </a:rPr>
              <a:t>cụm</a:t>
            </a:r>
            <a:r>
              <a:rPr lang="en-US" altLang="en-US" sz="2800" dirty="0" smtClean="0">
                <a:solidFill>
                  <a:srgbClr val="0000FF"/>
                </a:solidFill>
                <a:latin typeface="Times New Roman" panose="02020603050405020304" pitchFamily="18" charset="0"/>
                <a:cs typeface="Times New Roman" panose="02020603050405020304" pitchFamily="18" charset="0"/>
              </a:rPr>
              <a:t> DT</a:t>
            </a:r>
            <a:endParaRPr lang="en-US" altLang="en-US" sz="2800" dirty="0">
              <a:solidFill>
                <a:srgbClr val="0000FF"/>
              </a:solidFill>
              <a:latin typeface=".VnTime" panose="020B7200000000000000" pitchFamily="34" charset="0"/>
            </a:endParaRPr>
          </a:p>
        </p:txBody>
      </p:sp>
    </p:spTree>
    <p:extLst>
      <p:ext uri="{BB962C8B-B14F-4D97-AF65-F5344CB8AC3E}">
        <p14:creationId xmlns:p14="http://schemas.microsoft.com/office/powerpoint/2010/main" val="3096139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strVal val="#ppt_w*0.70"/>
                                          </p:val>
                                        </p:tav>
                                        <p:tav tm="100000">
                                          <p:val>
                                            <p:strVal val="#ppt_w"/>
                                          </p:val>
                                        </p:tav>
                                      </p:tavLst>
                                    </p:anim>
                                    <p:anim calcmode="lin" valueType="num">
                                      <p:cBhvr>
                                        <p:cTn id="8" dur="500" fill="hold"/>
                                        <p:tgtEl>
                                          <p:spTgt spid="18"/>
                                        </p:tgtEl>
                                        <p:attrNameLst>
                                          <p:attrName>ppt_h</p:attrName>
                                        </p:attrNameLst>
                                      </p:cBhvr>
                                      <p:tavLst>
                                        <p:tav tm="0">
                                          <p:val>
                                            <p:strVal val="#ppt_h"/>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54" presetClass="entr" presetSubtype="0" accel="10000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p:cTn id="20" dur="500" fill="hold"/>
                                        <p:tgtEl>
                                          <p:spTgt spid="19"/>
                                        </p:tgtEl>
                                        <p:attrNameLst>
                                          <p:attrName>ppt_w</p:attrName>
                                        </p:attrNameLst>
                                      </p:cBhvr>
                                      <p:tavLst>
                                        <p:tav tm="0">
                                          <p:val>
                                            <p:strVal val="#ppt_w*0.05"/>
                                          </p:val>
                                        </p:tav>
                                        <p:tav tm="100000">
                                          <p:val>
                                            <p:strVal val="#ppt_w"/>
                                          </p:val>
                                        </p:tav>
                                      </p:tavLst>
                                    </p:anim>
                                    <p:anim calcmode="lin" valueType="num">
                                      <p:cBhvr>
                                        <p:cTn id="21" dur="500" fill="hold"/>
                                        <p:tgtEl>
                                          <p:spTgt spid="19"/>
                                        </p:tgtEl>
                                        <p:attrNameLst>
                                          <p:attrName>ppt_h</p:attrName>
                                        </p:attrNameLst>
                                      </p:cBhvr>
                                      <p:tavLst>
                                        <p:tav tm="0">
                                          <p:val>
                                            <p:strVal val="#ppt_h"/>
                                          </p:val>
                                        </p:tav>
                                        <p:tav tm="100000">
                                          <p:val>
                                            <p:strVal val="#ppt_h"/>
                                          </p:val>
                                        </p:tav>
                                      </p:tavLst>
                                    </p:anim>
                                    <p:anim calcmode="lin" valueType="num">
                                      <p:cBhvr>
                                        <p:cTn id="22" dur="500" fill="hold"/>
                                        <p:tgtEl>
                                          <p:spTgt spid="19"/>
                                        </p:tgtEl>
                                        <p:attrNameLst>
                                          <p:attrName>ppt_x</p:attrName>
                                        </p:attrNameLst>
                                      </p:cBhvr>
                                      <p:tavLst>
                                        <p:tav tm="0">
                                          <p:val>
                                            <p:strVal val="#ppt_x-.2"/>
                                          </p:val>
                                        </p:tav>
                                        <p:tav tm="100000">
                                          <p:val>
                                            <p:strVal val="#ppt_x"/>
                                          </p:val>
                                        </p:tav>
                                      </p:tavLst>
                                    </p:anim>
                                    <p:anim calcmode="lin" valueType="num">
                                      <p:cBhvr>
                                        <p:cTn id="23" dur="500" fill="hold"/>
                                        <p:tgtEl>
                                          <p:spTgt spid="19"/>
                                        </p:tgtEl>
                                        <p:attrNameLst>
                                          <p:attrName>ppt_y</p:attrName>
                                        </p:attrNameLst>
                                      </p:cBhvr>
                                      <p:tavLst>
                                        <p:tav tm="0">
                                          <p:val>
                                            <p:strVal val="#ppt_y"/>
                                          </p:val>
                                        </p:tav>
                                        <p:tav tm="100000">
                                          <p:val>
                                            <p:strVal val="#ppt_y"/>
                                          </p:val>
                                        </p:tav>
                                      </p:tavLst>
                                    </p:anim>
                                    <p:animEffect transition="in" filter="fade">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checkerboard(across)">
                                      <p:cBhvr>
                                        <p:cTn id="29" dur="5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dissolve">
                                      <p:cBhvr>
                                        <p:cTn id="34" dur="500"/>
                                        <p:tgtEl>
                                          <p:spTgt spid="23"/>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6"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strips(downRight)">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ntr" presetSubtype="6"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strips(downRight)">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18" presetClass="entr" presetSubtype="6"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strips(downRight)">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18" presetClass="entr" presetSubtype="6" fill="hold" grpId="0" nodeType="click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strips(downRight)">
                                      <p:cBhvr>
                                        <p:cTn id="54" dur="500"/>
                                        <p:tgtEl>
                                          <p:spTgt spid="25"/>
                                        </p:tgtEl>
                                      </p:cBhvr>
                                    </p:animEffect>
                                  </p:childTnLst>
                                </p:cTn>
                              </p:par>
                            </p:childTnLst>
                          </p:cTn>
                        </p:par>
                      </p:childTnLst>
                    </p:cTn>
                  </p:par>
                  <p:par>
                    <p:cTn id="55" fill="hold">
                      <p:stCondLst>
                        <p:cond delay="indefinite"/>
                      </p:stCondLst>
                      <p:childTnLst>
                        <p:par>
                          <p:cTn id="56" fill="hold">
                            <p:stCondLst>
                              <p:cond delay="0"/>
                            </p:stCondLst>
                            <p:childTnLst>
                              <p:par>
                                <p:cTn id="57" presetID="18" presetClass="entr" presetSubtype="6"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strips(downRight)">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0" fill="hold" grpId="0" nodeType="click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childTnLst>
                          </p:cTn>
                        </p:par>
                      </p:childTnLst>
                    </p:cTn>
                  </p:par>
                  <p:par>
                    <p:cTn id="67" fill="hold">
                      <p:stCondLst>
                        <p:cond delay="indefinite"/>
                      </p:stCondLst>
                      <p:childTnLst>
                        <p:par>
                          <p:cTn id="68" fill="hold">
                            <p:stCondLst>
                              <p:cond delay="0"/>
                            </p:stCondLst>
                            <p:childTnLst>
                              <p:par>
                                <p:cTn id="69" presetID="18" presetClass="entr" presetSubtype="6" fill="hold" grpId="0" nodeType="click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trips(downRight)">
                                      <p:cBhvr>
                                        <p:cTn id="71" dur="500"/>
                                        <p:tgtEl>
                                          <p:spTgt spid="26"/>
                                        </p:tgtEl>
                                      </p:cBhvr>
                                    </p:animEffect>
                                  </p:childTnLst>
                                </p:cTn>
                              </p:par>
                            </p:childTnLst>
                          </p:cTn>
                        </p:par>
                      </p:childTnLst>
                    </p:cTn>
                  </p:par>
                  <p:par>
                    <p:cTn id="72" fill="hold">
                      <p:stCondLst>
                        <p:cond delay="indefinite"/>
                      </p:stCondLst>
                      <p:childTnLst>
                        <p:par>
                          <p:cTn id="73" fill="hold">
                            <p:stCondLst>
                              <p:cond delay="0"/>
                            </p:stCondLst>
                            <p:childTnLst>
                              <p:par>
                                <p:cTn id="74" presetID="5" presetClass="entr" presetSubtype="10" fill="hold" grpId="0" nodeType="clickEffect">
                                  <p:stCondLst>
                                    <p:cond delay="0"/>
                                  </p:stCondLst>
                                  <p:childTnLst>
                                    <p:set>
                                      <p:cBhvr>
                                        <p:cTn id="75" dur="1" fill="hold">
                                          <p:stCondLst>
                                            <p:cond delay="0"/>
                                          </p:stCondLst>
                                        </p:cTn>
                                        <p:tgtEl>
                                          <p:spTgt spid="27"/>
                                        </p:tgtEl>
                                        <p:attrNameLst>
                                          <p:attrName>style.visibility</p:attrName>
                                        </p:attrNameLst>
                                      </p:cBhvr>
                                      <p:to>
                                        <p:strVal val="visible"/>
                                      </p:to>
                                    </p:set>
                                    <p:animEffect transition="in" filter="checkerboard(across)">
                                      <p:cBhvr>
                                        <p:cTn id="76" dur="500"/>
                                        <p:tgtEl>
                                          <p:spTgt spid="27"/>
                                        </p:tgtEl>
                                      </p:cBhvr>
                                    </p:animEffect>
                                  </p:childTnLst>
                                </p:cTn>
                              </p:par>
                            </p:childTnLst>
                          </p:cTn>
                        </p:par>
                      </p:childTnLst>
                    </p:cTn>
                  </p:par>
                  <p:par>
                    <p:cTn id="77" fill="hold">
                      <p:stCondLst>
                        <p:cond delay="indefinite"/>
                      </p:stCondLst>
                      <p:childTnLst>
                        <p:par>
                          <p:cTn id="78" fill="hold">
                            <p:stCondLst>
                              <p:cond delay="0"/>
                            </p:stCondLst>
                            <p:childTnLst>
                              <p:par>
                                <p:cTn id="79" presetID="18" presetClass="entr" presetSubtype="6" fill="hold" grpId="0" nodeType="click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strips(downRight)">
                                      <p:cBhvr>
                                        <p:cTn id="81" dur="500"/>
                                        <p:tgtEl>
                                          <p:spTgt spid="32"/>
                                        </p:tgtEl>
                                      </p:cBhvr>
                                    </p:animEffect>
                                  </p:childTnLst>
                                </p:cTn>
                              </p:par>
                            </p:childTnLst>
                          </p:cTn>
                        </p:par>
                      </p:childTnLst>
                    </p:cTn>
                  </p:par>
                  <p:par>
                    <p:cTn id="82" fill="hold">
                      <p:stCondLst>
                        <p:cond delay="indefinite"/>
                      </p:stCondLst>
                      <p:childTnLst>
                        <p:par>
                          <p:cTn id="83" fill="hold">
                            <p:stCondLst>
                              <p:cond delay="0"/>
                            </p:stCondLst>
                            <p:childTnLst>
                              <p:par>
                                <p:cTn id="84" presetID="6" presetClass="entr" presetSubtype="16" fill="hold" nodeType="clickEffect">
                                  <p:stCondLst>
                                    <p:cond delay="0"/>
                                  </p:stCondLst>
                                  <p:childTnLst>
                                    <p:set>
                                      <p:cBhvr>
                                        <p:cTn id="85" dur="1" fill="hold">
                                          <p:stCondLst>
                                            <p:cond delay="0"/>
                                          </p:stCondLst>
                                        </p:cTn>
                                        <p:tgtEl>
                                          <p:spTgt spid="29"/>
                                        </p:tgtEl>
                                        <p:attrNameLst>
                                          <p:attrName>style.visibility</p:attrName>
                                        </p:attrNameLst>
                                      </p:cBhvr>
                                      <p:to>
                                        <p:strVal val="visible"/>
                                      </p:to>
                                    </p:set>
                                    <p:animEffect transition="in" filter="circle(in)">
                                      <p:cBhvr>
                                        <p:cTn id="86" dur="2000"/>
                                        <p:tgtEl>
                                          <p:spTgt spid="29"/>
                                        </p:tgtEl>
                                      </p:cBhvr>
                                    </p:animEffect>
                                  </p:childTnLst>
                                </p:cTn>
                              </p:par>
                            </p:childTnLst>
                          </p:cTn>
                        </p:par>
                      </p:childTnLst>
                    </p:cTn>
                  </p:par>
                  <p:par>
                    <p:cTn id="87" fill="hold">
                      <p:stCondLst>
                        <p:cond delay="indefinite"/>
                      </p:stCondLst>
                      <p:childTnLst>
                        <p:par>
                          <p:cTn id="88" fill="hold">
                            <p:stCondLst>
                              <p:cond delay="0"/>
                            </p:stCondLst>
                            <p:childTnLst>
                              <p:par>
                                <p:cTn id="89" presetID="54" presetClass="entr" presetSubtype="0" accel="100000" fill="hold" grpId="0" nodeType="clickEffect">
                                  <p:stCondLst>
                                    <p:cond delay="0"/>
                                  </p:stCondLst>
                                  <p:iterate type="lt">
                                    <p:tmPct val="0"/>
                                  </p:iterate>
                                  <p:childTnLst>
                                    <p:set>
                                      <p:cBhvr>
                                        <p:cTn id="90" dur="1" fill="hold">
                                          <p:stCondLst>
                                            <p:cond delay="0"/>
                                          </p:stCondLst>
                                        </p:cTn>
                                        <p:tgtEl>
                                          <p:spTgt spid="28"/>
                                        </p:tgtEl>
                                        <p:attrNameLst>
                                          <p:attrName>style.visibility</p:attrName>
                                        </p:attrNameLst>
                                      </p:cBhvr>
                                      <p:to>
                                        <p:strVal val="visible"/>
                                      </p:to>
                                    </p:set>
                                    <p:anim calcmode="lin" valueType="num">
                                      <p:cBhvr>
                                        <p:cTn id="91" dur="2000" fill="hold"/>
                                        <p:tgtEl>
                                          <p:spTgt spid="28"/>
                                        </p:tgtEl>
                                        <p:attrNameLst>
                                          <p:attrName>ppt_w</p:attrName>
                                        </p:attrNameLst>
                                      </p:cBhvr>
                                      <p:tavLst>
                                        <p:tav tm="0">
                                          <p:val>
                                            <p:strVal val="#ppt_w*0.05"/>
                                          </p:val>
                                        </p:tav>
                                        <p:tav tm="100000">
                                          <p:val>
                                            <p:strVal val="#ppt_w"/>
                                          </p:val>
                                        </p:tav>
                                      </p:tavLst>
                                    </p:anim>
                                    <p:anim calcmode="lin" valueType="num">
                                      <p:cBhvr>
                                        <p:cTn id="92" dur="2000" fill="hold"/>
                                        <p:tgtEl>
                                          <p:spTgt spid="28"/>
                                        </p:tgtEl>
                                        <p:attrNameLst>
                                          <p:attrName>ppt_h</p:attrName>
                                        </p:attrNameLst>
                                      </p:cBhvr>
                                      <p:tavLst>
                                        <p:tav tm="0">
                                          <p:val>
                                            <p:strVal val="#ppt_h"/>
                                          </p:val>
                                        </p:tav>
                                        <p:tav tm="100000">
                                          <p:val>
                                            <p:strVal val="#ppt_h"/>
                                          </p:val>
                                        </p:tav>
                                      </p:tavLst>
                                    </p:anim>
                                    <p:anim calcmode="lin" valueType="num">
                                      <p:cBhvr>
                                        <p:cTn id="93" dur="2000" fill="hold"/>
                                        <p:tgtEl>
                                          <p:spTgt spid="28"/>
                                        </p:tgtEl>
                                        <p:attrNameLst>
                                          <p:attrName>ppt_x</p:attrName>
                                        </p:attrNameLst>
                                      </p:cBhvr>
                                      <p:tavLst>
                                        <p:tav tm="0">
                                          <p:val>
                                            <p:strVal val="#ppt_x-.2"/>
                                          </p:val>
                                        </p:tav>
                                        <p:tav tm="100000">
                                          <p:val>
                                            <p:strVal val="#ppt_x"/>
                                          </p:val>
                                        </p:tav>
                                      </p:tavLst>
                                    </p:anim>
                                    <p:anim calcmode="lin" valueType="num">
                                      <p:cBhvr>
                                        <p:cTn id="94" dur="2000" fill="hold"/>
                                        <p:tgtEl>
                                          <p:spTgt spid="28"/>
                                        </p:tgtEl>
                                        <p:attrNameLst>
                                          <p:attrName>ppt_y</p:attrName>
                                        </p:attrNameLst>
                                      </p:cBhvr>
                                      <p:tavLst>
                                        <p:tav tm="0">
                                          <p:val>
                                            <p:strVal val="#ppt_y"/>
                                          </p:val>
                                        </p:tav>
                                        <p:tav tm="100000">
                                          <p:val>
                                            <p:strVal val="#ppt_y"/>
                                          </p:val>
                                        </p:tav>
                                      </p:tavLst>
                                    </p:anim>
                                    <p:animEffect transition="in" filter="fade">
                                      <p:cBhvr>
                                        <p:cTn id="95" dur="2000"/>
                                        <p:tgtEl>
                                          <p:spTgt spid="28"/>
                                        </p:tgtEl>
                                      </p:cBhvr>
                                    </p:animEffect>
                                  </p:childTnLst>
                                </p:cTn>
                              </p:par>
                            </p:childTnLst>
                          </p:cTn>
                        </p:par>
                      </p:childTnLst>
                    </p:cTn>
                  </p:par>
                  <p:par>
                    <p:cTn id="96" fill="hold">
                      <p:stCondLst>
                        <p:cond delay="indefinite"/>
                      </p:stCondLst>
                      <p:childTnLst>
                        <p:par>
                          <p:cTn id="97" fill="hold">
                            <p:stCondLst>
                              <p:cond delay="0"/>
                            </p:stCondLst>
                            <p:childTnLst>
                              <p:par>
                                <p:cTn id="98" presetID="21" presetClass="emph" presetSubtype="0" repeatCount="indefinite" fill="hold" grpId="1" nodeType="clickEffect">
                                  <p:stCondLst>
                                    <p:cond delay="0"/>
                                  </p:stCondLst>
                                  <p:iterate type="lt">
                                    <p:tmPct val="0"/>
                                  </p:iterate>
                                  <p:childTnLst>
                                    <p:animClr clrSpc="hsl" dir="cw">
                                      <p:cBhvr override="childStyle">
                                        <p:cTn id="99" dur="2000" fill="hold"/>
                                        <p:tgtEl>
                                          <p:spTgt spid="28"/>
                                        </p:tgtEl>
                                        <p:attrNameLst>
                                          <p:attrName>style.color</p:attrName>
                                        </p:attrNameLst>
                                      </p:cBhvr>
                                      <p:by>
                                        <p:hsl h="7200000" s="0" l="0"/>
                                      </p:by>
                                    </p:animClr>
                                    <p:animClr clrSpc="hsl" dir="cw">
                                      <p:cBhvr>
                                        <p:cTn id="100" dur="2000" fill="hold"/>
                                        <p:tgtEl>
                                          <p:spTgt spid="28"/>
                                        </p:tgtEl>
                                        <p:attrNameLst>
                                          <p:attrName>fillcolor</p:attrName>
                                        </p:attrNameLst>
                                      </p:cBhvr>
                                      <p:by>
                                        <p:hsl h="7200000" s="0" l="0"/>
                                      </p:by>
                                    </p:animClr>
                                    <p:animClr clrSpc="hsl" dir="cw">
                                      <p:cBhvr>
                                        <p:cTn id="101" dur="2000" fill="hold"/>
                                        <p:tgtEl>
                                          <p:spTgt spid="28"/>
                                        </p:tgtEl>
                                        <p:attrNameLst>
                                          <p:attrName>stroke.color</p:attrName>
                                        </p:attrNameLst>
                                      </p:cBhvr>
                                      <p:by>
                                        <p:hsl h="7200000" s="0" l="0"/>
                                      </p:by>
                                    </p:animClr>
                                    <p:set>
                                      <p:cBhvr>
                                        <p:cTn id="102" dur="2000" fill="hold"/>
                                        <p:tgtEl>
                                          <p:spTgt spid="2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P spid="24" grpId="0"/>
      <p:bldP spid="25" grpId="0"/>
      <p:bldP spid="26" grpId="0"/>
      <p:bldP spid="27" grpId="0"/>
      <p:bldP spid="28" grpId="0"/>
      <p:bldP spid="28" grpId="1"/>
      <p:bldP spid="30" grpId="0"/>
      <p:bldP spid="31" grpId="0"/>
      <p:bldP spid="3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2259874" y="1604140"/>
            <a:ext cx="7014755" cy="3529563"/>
            <a:chOff x="501963" y="593139"/>
            <a:chExt cx="4692591" cy="3155143"/>
          </a:xfrm>
        </p:grpSpPr>
        <p:grpSp>
          <p:nvGrpSpPr>
            <p:cNvPr id="17" name="Group 16"/>
            <p:cNvGrpSpPr/>
            <p:nvPr/>
          </p:nvGrpSpPr>
          <p:grpSpPr>
            <a:xfrm rot="779021">
              <a:off x="1906329" y="593139"/>
              <a:ext cx="3288225" cy="2133473"/>
              <a:chOff x="1214333" y="5025712"/>
              <a:chExt cx="1133475" cy="1571625"/>
            </a:xfrm>
          </p:grpSpPr>
          <p:grpSp>
            <p:nvGrpSpPr>
              <p:cNvPr id="18" name="Group 17"/>
              <p:cNvGrpSpPr/>
              <p:nvPr/>
            </p:nvGrpSpPr>
            <p:grpSpPr>
              <a:xfrm>
                <a:off x="1214333" y="5025712"/>
                <a:ext cx="1133475" cy="1571625"/>
                <a:chOff x="1214333" y="5025712"/>
                <a:chExt cx="1133475" cy="1571625"/>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594517">
                  <a:off x="1214333" y="5025712"/>
                  <a:ext cx="1133475" cy="1571625"/>
                </a:xfrm>
                <a:prstGeom prst="rect">
                  <a:avLst/>
                </a:prstGeom>
              </p:spPr>
            </p:pic>
            <p:sp>
              <p:nvSpPr>
                <p:cNvPr id="21" name="Rectangle 20"/>
                <p:cNvSpPr/>
                <p:nvPr/>
              </p:nvSpPr>
              <p:spPr>
                <a:xfrm rot="20628557">
                  <a:off x="1260343" y="5126751"/>
                  <a:ext cx="971554" cy="1358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p:cNvSpPr/>
              <p:nvPr/>
            </p:nvSpPr>
            <p:spPr>
              <a:xfrm rot="20665241">
                <a:off x="1233129" y="5256934"/>
                <a:ext cx="1025979" cy="871493"/>
              </a:xfrm>
              <a:prstGeom prst="rect">
                <a:avLst/>
              </a:prstGeom>
              <a:noFill/>
            </p:spPr>
            <p:txBody>
              <a:bodyPr wrap="square" lIns="91440" tIns="45720" rIns="91440" bIns="45720">
                <a:spAutoFit/>
              </a:bodyPr>
              <a:lstStyle/>
              <a:p>
                <a:pPr algn="ct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Hoạt</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a:t>
                </a: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động</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a:t>
                </a:r>
                <a:r>
                  <a:rPr lang="en-US" sz="4000" b="1" dirty="0" smtClean="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2. </a:t>
                </a:r>
                <a:endPar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endParaRPr>
              </a:p>
              <a:p>
                <a:pPr algn="ctr"/>
                <a:r>
                  <a:rPr lang="en-US" sz="4000" b="1" dirty="0" err="1" smtClean="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Ghi</a:t>
                </a:r>
                <a:r>
                  <a:rPr lang="en-US" sz="4000" b="1" dirty="0" smtClean="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a:t>
                </a:r>
                <a:r>
                  <a:rPr lang="en-US" sz="4000" b="1" dirty="0" err="1" smtClean="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nhớ</a:t>
                </a:r>
                <a:endPar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endParaRPr>
              </a:p>
            </p:txBody>
          </p:sp>
        </p:grpSp>
        <p:grpSp>
          <p:nvGrpSpPr>
            <p:cNvPr id="23" name="Group 22"/>
            <p:cNvGrpSpPr/>
            <p:nvPr/>
          </p:nvGrpSpPr>
          <p:grpSpPr>
            <a:xfrm>
              <a:off x="501963" y="891735"/>
              <a:ext cx="2127132" cy="2856547"/>
              <a:chOff x="1086331" y="3256870"/>
              <a:chExt cx="1539304" cy="1628775"/>
            </a:xfrm>
          </p:grpSpPr>
          <p:pic>
            <p:nvPicPr>
              <p:cNvPr id="13" name="Picture 12"/>
              <p:cNvPicPr>
                <a:picLocks noChangeAspect="1"/>
              </p:cNvPicPr>
              <p:nvPr/>
            </p:nvPicPr>
            <p:blipFill rotWithShape="1">
              <a:blip r:embed="rId3">
                <a:extLst>
                  <a:ext uri="{BEBA8EAE-BF5A-486C-A8C5-ECC9F3942E4B}">
                    <a14:imgProps xmlns:a14="http://schemas.microsoft.com/office/drawing/2010/main">
                      <a14:imgLayer r:embed="rId4">
                        <a14:imgEffect>
                          <a14:backgroundRemoval t="4094" b="100000" l="0" r="59322"/>
                        </a14:imgEffect>
                      </a14:imgLayer>
                    </a14:imgProps>
                  </a:ext>
                  <a:ext uri="{28A0092B-C50C-407E-A947-70E740481C1C}">
                    <a14:useLocalDpi xmlns:a14="http://schemas.microsoft.com/office/drawing/2010/main" val="0"/>
                  </a:ext>
                </a:extLst>
              </a:blip>
              <a:srcRect r="45218"/>
              <a:stretch/>
            </p:blipFill>
            <p:spPr>
              <a:xfrm>
                <a:off x="1086331" y="3256870"/>
                <a:ext cx="1539304" cy="1628775"/>
              </a:xfrm>
              <a:prstGeom prst="rect">
                <a:avLst/>
              </a:prstGeom>
            </p:spPr>
          </p:pic>
          <p:sp>
            <p:nvSpPr>
              <p:cNvPr id="22" name="Oval 21"/>
              <p:cNvSpPr/>
              <p:nvPr/>
            </p:nvSpPr>
            <p:spPr>
              <a:xfrm>
                <a:off x="1489166" y="3791352"/>
                <a:ext cx="127506" cy="1275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Oval 27"/>
              <p:cNvSpPr/>
              <p:nvPr/>
            </p:nvSpPr>
            <p:spPr>
              <a:xfrm>
                <a:off x="1908200" y="3727599"/>
                <a:ext cx="127506" cy="1275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159887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6"/>
          <p:cNvSpPr txBox="1">
            <a:spLocks noChangeArrowheads="1"/>
          </p:cNvSpPr>
          <p:nvPr/>
        </p:nvSpPr>
        <p:spPr bwMode="auto">
          <a:xfrm>
            <a:off x="1588631" y="2068287"/>
            <a:ext cx="9297083" cy="2725233"/>
          </a:xfrm>
          <a:prstGeom prst="rect">
            <a:avLst/>
          </a:prstGeom>
          <a:solidFill>
            <a:schemeClr val="accent1">
              <a:lumMod val="40000"/>
              <a:lumOff val="60000"/>
            </a:schemeClr>
          </a:solidFill>
          <a:ln w="28575">
            <a:noFill/>
            <a:miter lim="800000"/>
            <a:headEnd/>
            <a:tailEnd/>
          </a:ln>
          <a:effectLst/>
          <a:ex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marL="0" indent="0" algn="just">
              <a:lnSpc>
                <a:spcPct val="114000"/>
              </a:lnSpc>
              <a:spcBef>
                <a:spcPct val="50000"/>
              </a:spcBef>
            </a:pPr>
            <a:r>
              <a:rPr lang="vi-VN" sz="2800" b="1" dirty="0">
                <a:latin typeface="Times New Roman" pitchFamily="18" charset="0"/>
              </a:rPr>
              <a:t> </a:t>
            </a:r>
            <a:r>
              <a:rPr lang="en-US" sz="2800" b="1" dirty="0" smtClean="0">
                <a:latin typeface="Times New Roman" pitchFamily="18" charset="0"/>
              </a:rPr>
              <a:t>  </a:t>
            </a:r>
            <a:r>
              <a:rPr lang="vi-VN" sz="2800" b="1" dirty="0" smtClean="0">
                <a:latin typeface="Times New Roman" pitchFamily="18" charset="0"/>
              </a:rPr>
              <a:t>Câu </a:t>
            </a:r>
            <a:r>
              <a:rPr lang="vi-VN" sz="2800" b="1" dirty="0">
                <a:latin typeface="Times New Roman" pitchFamily="18" charset="0"/>
              </a:rPr>
              <a:t>kể </a:t>
            </a:r>
            <a:r>
              <a:rPr lang="vi-VN" sz="2800" b="1" i="1" dirty="0">
                <a:latin typeface="Times New Roman" pitchFamily="18" charset="0"/>
              </a:rPr>
              <a:t>Ai là gì? </a:t>
            </a:r>
            <a:r>
              <a:rPr lang="vi-VN" sz="2800" b="1" dirty="0">
                <a:latin typeface="Times New Roman" pitchFamily="18" charset="0"/>
              </a:rPr>
              <a:t>gồm hai bộ phận. Bộ phận thứ nhất là chủ ngữ trả lời câu hỏi: </a:t>
            </a:r>
            <a:r>
              <a:rPr lang="vi-VN" sz="2800" b="1" i="1" dirty="0">
                <a:latin typeface="Times New Roman" pitchFamily="18" charset="0"/>
              </a:rPr>
              <a:t>Ai (cái gì, con gì)? </a:t>
            </a:r>
            <a:r>
              <a:rPr lang="vi-VN" sz="2800" b="1" dirty="0">
                <a:latin typeface="Times New Roman" pitchFamily="18" charset="0"/>
              </a:rPr>
              <a:t>Bộ phận thứ hai là vị ngữ trả lời câu hỏi: </a:t>
            </a:r>
            <a:r>
              <a:rPr lang="vi-VN" sz="2800" b="1" i="1" dirty="0">
                <a:latin typeface="Times New Roman" pitchFamily="18" charset="0"/>
              </a:rPr>
              <a:t>Là gì (là ai, là con gì)? </a:t>
            </a:r>
          </a:p>
          <a:p>
            <a:pPr marL="0" indent="0" algn="just">
              <a:lnSpc>
                <a:spcPct val="114000"/>
              </a:lnSpc>
              <a:spcBef>
                <a:spcPct val="50000"/>
              </a:spcBef>
            </a:pPr>
            <a:r>
              <a:rPr lang="vi-VN" sz="2800" b="1" dirty="0">
                <a:latin typeface="Times New Roman" pitchFamily="18" charset="0"/>
              </a:rPr>
              <a:t>    Câu kể </a:t>
            </a:r>
            <a:r>
              <a:rPr lang="vi-VN" sz="2800" b="1" i="1" dirty="0">
                <a:latin typeface="Times New Roman" pitchFamily="18" charset="0"/>
              </a:rPr>
              <a:t>Ai là gì? </a:t>
            </a:r>
            <a:r>
              <a:rPr lang="vi-VN" sz="2800" b="1" dirty="0">
                <a:latin typeface="Times New Roman" pitchFamily="18" charset="0"/>
              </a:rPr>
              <a:t>được dùng để giới thiệu hoặc nêu nhận định về một người, một vật nào đó .</a:t>
            </a:r>
          </a:p>
        </p:txBody>
      </p:sp>
      <p:sp>
        <p:nvSpPr>
          <p:cNvPr id="4" name="TextBox 4"/>
          <p:cNvSpPr txBox="1">
            <a:spLocks noChangeArrowheads="1"/>
          </p:cNvSpPr>
          <p:nvPr/>
        </p:nvSpPr>
        <p:spPr bwMode="auto">
          <a:xfrm>
            <a:off x="1167717" y="1064664"/>
            <a:ext cx="2971800" cy="584775"/>
          </a:xfrm>
          <a:prstGeom prst="rect">
            <a:avLst/>
          </a:prstGeom>
          <a:noFill/>
          <a:ln w="9525">
            <a:noFill/>
            <a:miter lim="800000"/>
            <a:headEnd/>
            <a:tailEnd/>
          </a:ln>
        </p:spPr>
        <p:txBody>
          <a:bodyPr wrap="square">
            <a:spAutoFit/>
          </a:bodyPr>
          <a:lstStyle/>
          <a:p>
            <a:r>
              <a:rPr lang="en-US" sz="3200" b="1" dirty="0">
                <a:solidFill>
                  <a:srgbClr val="FF0000"/>
                </a:solidFill>
                <a:latin typeface="Times New Roman" pitchFamily="18" charset="0"/>
                <a:cs typeface="Times New Roman" pitchFamily="18" charset="0"/>
              </a:rPr>
              <a:t>II. </a:t>
            </a:r>
            <a:r>
              <a:rPr lang="en-US" sz="3200" b="1" dirty="0" err="1">
                <a:solidFill>
                  <a:srgbClr val="FF0000"/>
                </a:solidFill>
                <a:latin typeface="Times New Roman" pitchFamily="18" charset="0"/>
                <a:cs typeface="Times New Roman" pitchFamily="18" charset="0"/>
              </a:rPr>
              <a:t>Ghi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nhớ</a:t>
            </a:r>
            <a:endParaRPr lang="en-US" sz="3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1352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589" y="1933303"/>
            <a:ext cx="8282381" cy="3513908"/>
          </a:xfrm>
          <a:prstGeom prst="rect">
            <a:avLst/>
          </a:prstGeom>
        </p:spPr>
      </p:pic>
      <p:sp>
        <p:nvSpPr>
          <p:cNvPr id="9" name="Rectangle 8"/>
          <p:cNvSpPr/>
          <p:nvPr/>
        </p:nvSpPr>
        <p:spPr>
          <a:xfrm>
            <a:off x="2846859" y="2167542"/>
            <a:ext cx="6793848" cy="923330"/>
          </a:xfrm>
          <a:prstGeom prst="rect">
            <a:avLst/>
          </a:prstGeom>
          <a:noFill/>
        </p:spPr>
        <p:txBody>
          <a:bodyPr wrap="none" lIns="91440" tIns="45720" rIns="91440" bIns="45720">
            <a:spAutoFit/>
          </a:bodyPr>
          <a:lstStyle/>
          <a:p>
            <a:pPr algn="ct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Luyện</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tập</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 </a:t>
            </a: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thực</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hành</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14642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18343" y="1872343"/>
            <a:ext cx="9477828" cy="2408095"/>
          </a:xfrm>
          <a:prstGeom prst="rect">
            <a:avLst/>
          </a:prstGeom>
          <a:noFill/>
        </p:spPr>
        <p:txBody>
          <a:bodyPr wrap="square" rtlCol="0">
            <a:spAutoFit/>
          </a:bodyPr>
          <a:lstStyle/>
          <a:p>
            <a:pPr marL="514350" indent="-514350" algn="just">
              <a:lnSpc>
                <a:spcPct val="114000"/>
              </a:lnSpc>
              <a:buAutoNum type="alphaLcPeriod"/>
            </a:pPr>
            <a:r>
              <a:rPr lang="en-US" sz="2800" dirty="0" err="1" smtClean="0">
                <a:latin typeface="Times New Roman" panose="02020603050405020304" pitchFamily="18" charset="0"/>
                <a:cs typeface="Times New Roman" panose="02020603050405020304" pitchFamily="18" charset="0"/>
              </a:rPr>
              <a:t>Thì</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ra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đó</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một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thứ</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máy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cộng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trừ</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mà</a:t>
            </a:r>
            <a:r>
              <a:rPr lang="en-US" sz="2800" dirty="0" smtClean="0">
                <a:latin typeface="Times New Roman" panose="02020603050405020304" pitchFamily="18" charset="0"/>
                <a:cs typeface="Times New Roman" panose="02020603050405020304" pitchFamily="18" charset="0"/>
              </a:rPr>
              <a:t> Pa-</a:t>
            </a:r>
            <a:r>
              <a:rPr lang="en-US" sz="2800" dirty="0" err="1" smtClean="0">
                <a:latin typeface="Times New Roman" panose="02020603050405020304" pitchFamily="18" charset="0"/>
                <a:cs typeface="Times New Roman" panose="02020603050405020304" pitchFamily="18" charset="0"/>
              </a:rPr>
              <a:t>xcan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đã</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đặt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hết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tình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cảm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người</a:t>
            </a:r>
            <a:r>
              <a:rPr lang="en-US" sz="2800" dirty="0" smtClean="0">
                <a:latin typeface="Times New Roman" panose="02020603050405020304" pitchFamily="18" charset="0"/>
                <a:cs typeface="Times New Roman" panose="02020603050405020304" pitchFamily="18" charset="0"/>
              </a:rPr>
              <a:t> con </a:t>
            </a:r>
            <a:r>
              <a:rPr lang="en-US" sz="2800" dirty="0" err="1" smtClean="0">
                <a:latin typeface="Times New Roman" panose="02020603050405020304" pitchFamily="18" charset="0"/>
                <a:cs typeface="Times New Roman" panose="02020603050405020304" pitchFamily="18" charset="0"/>
              </a:rPr>
              <a:t>vào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việc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chế</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tạo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Đó</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chính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chiếc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máy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tính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đầu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tiên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thế</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giới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tổ</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tiên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những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chiếc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máy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tính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điện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tử</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hiện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đại</a:t>
            </a:r>
            <a:r>
              <a:rPr lang="en-US" sz="2800" dirty="0" smtClean="0">
                <a:latin typeface="Times New Roman" panose="02020603050405020304" pitchFamily="18" charset="0"/>
                <a:cs typeface="Times New Roman" panose="02020603050405020304" pitchFamily="18" charset="0"/>
              </a:rPr>
              <a:t>.</a:t>
            </a:r>
          </a:p>
          <a:p>
            <a:pPr algn="r">
              <a:lnSpc>
                <a:spcPct val="114000"/>
              </a:lnSpc>
            </a:pPr>
            <a:r>
              <a:rPr lang="en-US" sz="2000" b="1" i="1" dirty="0" smtClean="0">
                <a:latin typeface="Times New Roman" panose="02020603050405020304" pitchFamily="18" charset="0"/>
                <a:cs typeface="Times New Roman" panose="02020603050405020304" pitchFamily="18" charset="0"/>
              </a:rPr>
              <a:t>Theo </a:t>
            </a:r>
            <a:r>
              <a:rPr lang="en-US" sz="2000" b="1" dirty="0" smtClean="0">
                <a:latin typeface="Times New Roman" panose="02020603050405020304" pitchFamily="18" charset="0"/>
                <a:cs typeface="Times New Roman" panose="02020603050405020304" pitchFamily="18" charset="0"/>
              </a:rPr>
              <a:t>LÊ NGUYÊN LONG, PHẠM NGỌC TOÀN</a:t>
            </a:r>
            <a:endParaRPr lang="en-US" b="1" dirty="0">
              <a:latin typeface="Times New Roman" panose="02020603050405020304" pitchFamily="18" charset="0"/>
              <a:cs typeface="Times New Roman" panose="02020603050405020304" pitchFamily="18" charset="0"/>
            </a:endParaRPr>
          </a:p>
        </p:txBody>
      </p:sp>
      <p:sp>
        <p:nvSpPr>
          <p:cNvPr id="4" name="Text Box 4"/>
          <p:cNvSpPr txBox="1">
            <a:spLocks noChangeArrowheads="1"/>
          </p:cNvSpPr>
          <p:nvPr/>
        </p:nvSpPr>
        <p:spPr bwMode="auto">
          <a:xfrm>
            <a:off x="1618343" y="740207"/>
            <a:ext cx="8686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b="1">
                <a:latin typeface="Times New Roman" panose="02020603050405020304" pitchFamily="18" charset="0"/>
                <a:cs typeface="Times New Roman" panose="02020603050405020304" pitchFamily="18" charset="0"/>
              </a:rPr>
              <a:t>Bài 1: Tìm câu kể </a:t>
            </a:r>
            <a:r>
              <a:rPr lang="en-US" altLang="en-US" sz="2800" b="1" i="1">
                <a:latin typeface="Times New Roman" panose="02020603050405020304" pitchFamily="18" charset="0"/>
                <a:cs typeface="Times New Roman" panose="02020603050405020304" pitchFamily="18" charset="0"/>
              </a:rPr>
              <a:t>Ai là gì? </a:t>
            </a:r>
            <a:r>
              <a:rPr lang="en-US" altLang="en-US" sz="2800" b="1">
                <a:latin typeface="Times New Roman" panose="02020603050405020304" pitchFamily="18" charset="0"/>
                <a:cs typeface="Times New Roman" panose="02020603050405020304" pitchFamily="18" charset="0"/>
              </a:rPr>
              <a:t>Và nêu tác dụng của nó?</a:t>
            </a:r>
            <a:endParaRPr lang="en-US" alt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8915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004457" y="1724298"/>
            <a:ext cx="6335486" cy="3513908"/>
            <a:chOff x="2991394" y="1933303"/>
            <a:chExt cx="6335486" cy="3513908"/>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1394" y="1933303"/>
              <a:ext cx="6335486" cy="3513908"/>
            </a:xfrm>
            <a:prstGeom prst="rect">
              <a:avLst/>
            </a:prstGeom>
          </p:spPr>
        </p:pic>
        <p:sp>
          <p:nvSpPr>
            <p:cNvPr id="6" name="Rectangle 5"/>
            <p:cNvSpPr/>
            <p:nvPr/>
          </p:nvSpPr>
          <p:spPr>
            <a:xfrm>
              <a:off x="4453384" y="2232856"/>
              <a:ext cx="3411511" cy="923330"/>
            </a:xfrm>
            <a:prstGeom prst="rect">
              <a:avLst/>
            </a:prstGeom>
            <a:noFill/>
          </p:spPr>
          <p:txBody>
            <a:bodyPr wrap="none" lIns="91440" tIns="45720" rIns="91440" bIns="45720">
              <a:spAutoFit/>
            </a:bodyPr>
            <a:lstStyle/>
            <a:p>
              <a:pPr algn="ct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Khởi</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động</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0251097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Group 55"/>
          <p:cNvGraphicFramePr>
            <a:graphicFrameLocks/>
          </p:cNvGraphicFramePr>
          <p:nvPr>
            <p:extLst>
              <p:ext uri="{D42A27DB-BD31-4B8C-83A1-F6EECF244321}">
                <p14:modId xmlns:p14="http://schemas.microsoft.com/office/powerpoint/2010/main" val="758773032"/>
              </p:ext>
            </p:extLst>
          </p:nvPr>
        </p:nvGraphicFramePr>
        <p:xfrm>
          <a:off x="992188" y="1873250"/>
          <a:ext cx="10169298" cy="3264535"/>
        </p:xfrm>
        <a:graphic>
          <a:graphicData uri="http://schemas.openxmlformats.org/drawingml/2006/table">
            <a:tbl>
              <a:tblPr/>
              <a:tblGrid>
                <a:gridCol w="6366950">
                  <a:extLst>
                    <a:ext uri="{9D8B030D-6E8A-4147-A177-3AD203B41FA5}">
                      <a16:colId xmlns:a16="http://schemas.microsoft.com/office/drawing/2014/main" val="20000"/>
                    </a:ext>
                  </a:extLst>
                </a:gridCol>
                <a:gridCol w="3802348">
                  <a:extLst>
                    <a:ext uri="{9D8B030D-6E8A-4147-A177-3AD203B41FA5}">
                      <a16:colId xmlns:a16="http://schemas.microsoft.com/office/drawing/2014/main" val="20001"/>
                    </a:ext>
                  </a:extLst>
                </a:gridCol>
              </a:tblGrid>
              <a:tr h="42545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altLang="en-US" sz="2800" b="1" i="1" dirty="0" err="1">
                          <a:solidFill>
                            <a:srgbClr val="FF0000"/>
                          </a:solidFill>
                          <a:latin typeface="Times New Roman" panose="02020603050405020304" pitchFamily="18" charset="0"/>
                          <a:cs typeface="Times New Roman" panose="02020603050405020304" pitchFamily="18" charset="0"/>
                        </a:rPr>
                        <a:t>Câu</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kể</a:t>
                      </a:r>
                      <a:r>
                        <a:rPr lang="en-US" altLang="en-US" sz="2800" b="1" i="1" dirty="0">
                          <a:solidFill>
                            <a:srgbClr val="FF0000"/>
                          </a:solidFill>
                          <a:latin typeface="Times New Roman" panose="02020603050405020304" pitchFamily="18" charset="0"/>
                          <a:cs typeface="Times New Roman" panose="02020603050405020304" pitchFamily="18" charset="0"/>
                        </a:rPr>
                        <a:t> Ai </a:t>
                      </a:r>
                      <a:r>
                        <a:rPr lang="en-US" altLang="en-US" sz="2800" b="1" i="1" dirty="0" err="1">
                          <a:solidFill>
                            <a:srgbClr val="FF0000"/>
                          </a:solidFill>
                          <a:latin typeface="Times New Roman" panose="02020603050405020304" pitchFamily="18" charset="0"/>
                          <a:cs typeface="Times New Roman" panose="02020603050405020304" pitchFamily="18" charset="0"/>
                        </a:rPr>
                        <a:t>là</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gì</a:t>
                      </a:r>
                      <a:r>
                        <a:rPr lang="en-US" altLang="en-US" sz="2800" b="1" i="1" dirty="0">
                          <a:solidFill>
                            <a:srgbClr val="FF0000"/>
                          </a:solidFill>
                          <a:latin typeface="Times New Roman" panose="02020603050405020304" pitchFamily="18" charset="0"/>
                          <a:cs typeface="Times New Roman" panose="02020603050405020304" pitchFamily="18" charset="0"/>
                        </a:rPr>
                        <a:t>? </a:t>
                      </a:r>
                      <a:endParaRPr kumimoji="0" lang="en-US" altLang="en-US" sz="2800" b="1" i="0" u="none" strike="noStrike" cap="none" normalizeH="0" baseline="0" dirty="0">
                        <a:ln>
                          <a:noFill/>
                        </a:ln>
                        <a:solidFill>
                          <a:srgbClr val="FF0000"/>
                        </a:solidFill>
                        <a:effectLst/>
                        <a:latin typeface=".VnTime" panose="020B7200000000000000"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altLang="en-US" sz="2800" b="1" i="1" dirty="0" err="1">
                          <a:solidFill>
                            <a:srgbClr val="FF0000"/>
                          </a:solidFill>
                          <a:latin typeface="Times New Roman" panose="02020603050405020304" pitchFamily="18" charset="0"/>
                          <a:cs typeface="Times New Roman" panose="02020603050405020304" pitchFamily="18" charset="0"/>
                        </a:rPr>
                        <a:t>Tác</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dụng</a:t>
                      </a:r>
                      <a:r>
                        <a:rPr lang="en-US" altLang="en-US" sz="2800" b="1" i="1" dirty="0">
                          <a:solidFill>
                            <a:srgbClr val="FF0000"/>
                          </a:solidFill>
                          <a:latin typeface="Times New Roman" panose="02020603050405020304" pitchFamily="18" charset="0"/>
                          <a:cs typeface="Times New Roman" panose="02020603050405020304" pitchFamily="18" charset="0"/>
                        </a:rPr>
                        <a:t> </a:t>
                      </a:r>
                      <a:endParaRPr kumimoji="0" lang="en-US" altLang="en-US" sz="2800" b="0" i="0" u="none" strike="noStrike" cap="none" normalizeH="0" baseline="0" dirty="0">
                        <a:ln>
                          <a:noFill/>
                        </a:ln>
                        <a:solidFill>
                          <a:srgbClr val="FF0000"/>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4637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7" name="Text Box 24"/>
          <p:cNvSpPr txBox="1">
            <a:spLocks noChangeArrowheads="1"/>
          </p:cNvSpPr>
          <p:nvPr/>
        </p:nvSpPr>
        <p:spPr bwMode="auto">
          <a:xfrm>
            <a:off x="1033122" y="2352020"/>
            <a:ext cx="6078878"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algn="just" eaLnBrk="1" hangingPunct="1"/>
            <a:r>
              <a:rPr lang="en-US" altLang="en-US" sz="2800" smtClean="0">
                <a:solidFill>
                  <a:srgbClr val="0000FF"/>
                </a:solidFill>
                <a:latin typeface="Times New Roman" panose="02020603050405020304" pitchFamily="18" charset="0"/>
                <a:cs typeface="Times New Roman" panose="02020603050405020304" pitchFamily="18" charset="0"/>
              </a:rPr>
              <a:t>a. - </a:t>
            </a:r>
            <a:r>
              <a:rPr lang="vi-VN" altLang="en-US" sz="2800" smtClean="0">
                <a:solidFill>
                  <a:srgbClr val="0000FF"/>
                </a:solidFill>
                <a:latin typeface="Times New Roman" panose="02020603050405020304" pitchFamily="18" charset="0"/>
                <a:cs typeface="Times New Roman" panose="02020603050405020304" pitchFamily="18" charset="0"/>
              </a:rPr>
              <a:t>Thì </a:t>
            </a:r>
            <a:r>
              <a:rPr lang="vi-VN" altLang="en-US" sz="2800">
                <a:solidFill>
                  <a:srgbClr val="0000FF"/>
                </a:solidFill>
                <a:latin typeface="Times New Roman" panose="02020603050405020304" pitchFamily="18" charset="0"/>
                <a:cs typeface="Times New Roman" panose="02020603050405020304" pitchFamily="18" charset="0"/>
              </a:rPr>
              <a:t>ra đó là một thứ máy cộng trừ mà Pa-xcan đã đặt hết tình cảm của người con vào việc chế </a:t>
            </a:r>
            <a:r>
              <a:rPr lang="vi-VN" altLang="en-US" sz="2800" smtClean="0">
                <a:solidFill>
                  <a:srgbClr val="0000FF"/>
                </a:solidFill>
                <a:latin typeface="Times New Roman" panose="02020603050405020304" pitchFamily="18" charset="0"/>
                <a:cs typeface="Times New Roman" panose="02020603050405020304" pitchFamily="18" charset="0"/>
              </a:rPr>
              <a:t>tạo.</a:t>
            </a:r>
            <a:r>
              <a:rPr lang="en-US" altLang="en-US" sz="2800" smtClean="0">
                <a:solidFill>
                  <a:srgbClr val="0000FF"/>
                </a:solidFill>
                <a:latin typeface="Times New Roman" panose="02020603050405020304" pitchFamily="18" charset="0"/>
                <a:cs typeface="Times New Roman" panose="02020603050405020304" pitchFamily="18" charset="0"/>
              </a:rPr>
              <a:t> </a:t>
            </a:r>
          </a:p>
          <a:p>
            <a:pPr marL="0" indent="0" algn="just" eaLnBrk="1" hangingPunct="1"/>
            <a:r>
              <a:rPr lang="en-US" altLang="en-US" sz="2800" smtClean="0">
                <a:solidFill>
                  <a:srgbClr val="0000FF"/>
                </a:solidFill>
                <a:latin typeface="Times New Roman" panose="02020603050405020304" pitchFamily="18" charset="0"/>
                <a:cs typeface="Times New Roman" panose="02020603050405020304" pitchFamily="18" charset="0"/>
              </a:rPr>
              <a:t>   - Đó </a:t>
            </a:r>
            <a:r>
              <a:rPr lang="en-US" altLang="en-US" sz="2800">
                <a:solidFill>
                  <a:srgbClr val="0000FF"/>
                </a:solidFill>
                <a:latin typeface="Times New Roman" panose="02020603050405020304" pitchFamily="18" charset="0"/>
                <a:cs typeface="Times New Roman" panose="02020603050405020304" pitchFamily="18" charset="0"/>
              </a:rPr>
              <a:t>chính là chiếc máy tính đầu tiên trên thế giới, tổ tiên của những chiếc máy tính điện tử hiện đại</a:t>
            </a:r>
            <a:r>
              <a:rPr lang="en-US" altLang="en-US" sz="2800" smtClean="0">
                <a:solidFill>
                  <a:srgbClr val="0000FF"/>
                </a:solidFill>
                <a:latin typeface="Times New Roman" panose="02020603050405020304" pitchFamily="18" charset="0"/>
                <a:cs typeface="Times New Roman" panose="02020603050405020304" pitchFamily="18" charset="0"/>
              </a:rPr>
              <a:t>.</a:t>
            </a:r>
            <a:endParaRPr lang="en-US" altLang="en-US" sz="2800">
              <a:solidFill>
                <a:srgbClr val="0000FF"/>
              </a:solidFill>
              <a:latin typeface="Times New Roman" panose="02020603050405020304" pitchFamily="18" charset="0"/>
              <a:cs typeface="Times New Roman" panose="02020603050405020304" pitchFamily="18" charset="0"/>
            </a:endParaRPr>
          </a:p>
        </p:txBody>
      </p:sp>
      <p:sp>
        <p:nvSpPr>
          <p:cNvPr id="18" name="Text Box 35"/>
          <p:cNvSpPr txBox="1">
            <a:spLocks noChangeArrowheads="1"/>
          </p:cNvSpPr>
          <p:nvPr/>
        </p:nvSpPr>
        <p:spPr bwMode="auto">
          <a:xfrm>
            <a:off x="7462385" y="2396470"/>
            <a:ext cx="35179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a:solidFill>
                  <a:srgbClr val="FF0000"/>
                </a:solidFill>
                <a:latin typeface="Times New Roman" panose="02020603050405020304" pitchFamily="18" charset="0"/>
                <a:cs typeface="Times New Roman" panose="02020603050405020304" pitchFamily="18" charset="0"/>
              </a:rPr>
              <a:t>Giới thiệu về thứ máy mới</a:t>
            </a:r>
          </a:p>
        </p:txBody>
      </p:sp>
      <p:sp>
        <p:nvSpPr>
          <p:cNvPr id="19" name="Text Box 36"/>
          <p:cNvSpPr txBox="1">
            <a:spLocks noChangeArrowheads="1"/>
          </p:cNvSpPr>
          <p:nvPr/>
        </p:nvSpPr>
        <p:spPr bwMode="auto">
          <a:xfrm>
            <a:off x="5638800" y="1828800"/>
            <a:ext cx="3200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endParaRPr lang="en-US" altLang="en-US" sz="2800">
              <a:latin typeface=".VnTime" panose="020B7200000000000000" pitchFamily="34" charset="0"/>
            </a:endParaRPr>
          </a:p>
        </p:txBody>
      </p:sp>
      <p:sp>
        <p:nvSpPr>
          <p:cNvPr id="20" name="Text Box 37"/>
          <p:cNvSpPr txBox="1">
            <a:spLocks noChangeArrowheads="1"/>
          </p:cNvSpPr>
          <p:nvPr/>
        </p:nvSpPr>
        <p:spPr bwMode="auto">
          <a:xfrm>
            <a:off x="7462385" y="3691830"/>
            <a:ext cx="35179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a:solidFill>
                  <a:srgbClr val="FF0000"/>
                </a:solidFill>
                <a:latin typeface="Times New Roman" panose="02020603050405020304" pitchFamily="18" charset="0"/>
                <a:cs typeface="Times New Roman" panose="02020603050405020304" pitchFamily="18" charset="0"/>
              </a:rPr>
              <a:t>Nêu nhận định về giá trị của chiếc máy tính.</a:t>
            </a:r>
          </a:p>
        </p:txBody>
      </p:sp>
    </p:spTree>
    <p:extLst>
      <p:ext uri="{BB962C8B-B14F-4D97-AF65-F5344CB8AC3E}">
        <p14:creationId xmlns:p14="http://schemas.microsoft.com/office/powerpoint/2010/main" val="4138716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4)">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ircle(in)">
                                      <p:cBhvr>
                                        <p:cTn id="12" dur="1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plus(in)">
                                      <p:cBhvr>
                                        <p:cTn id="17" dur="10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diamond(in)">
                                      <p:cBhvr>
                                        <p:cTn id="22"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57829" y="1553029"/>
            <a:ext cx="8447314" cy="2871684"/>
          </a:xfrm>
          <a:prstGeom prst="rect">
            <a:avLst/>
          </a:prstGeom>
          <a:noFill/>
        </p:spPr>
        <p:txBody>
          <a:bodyPr wrap="square" rtlCol="0">
            <a:spAutoFit/>
          </a:bodyPr>
          <a:lstStyle/>
          <a:p>
            <a:pPr>
              <a:lnSpc>
                <a:spcPct val="114000"/>
              </a:lnSpc>
            </a:pPr>
            <a:r>
              <a:rPr lang="en-US" sz="2800" smtClean="0">
                <a:latin typeface="Times New Roman" panose="02020603050405020304" pitchFamily="18" charset="0"/>
                <a:cs typeface="Times New Roman" panose="02020603050405020304" pitchFamily="18" charset="0"/>
              </a:rPr>
              <a:t>b. 				</a:t>
            </a:r>
            <a:r>
              <a:rPr lang="en-US" sz="2800" b="1" smtClean="0">
                <a:latin typeface="Times New Roman" panose="02020603050405020304" pitchFamily="18" charset="0"/>
                <a:cs typeface="Times New Roman" panose="02020603050405020304" pitchFamily="18" charset="0"/>
              </a:rPr>
              <a:t>Lịch</a:t>
            </a:r>
          </a:p>
          <a:p>
            <a:pPr>
              <a:lnSpc>
                <a:spcPct val="114000"/>
              </a:lnSpc>
            </a:pPr>
            <a:r>
              <a:rPr lang="en-US" sz="2800" smtClean="0">
                <a:latin typeface="Times New Roman" panose="02020603050405020304" pitchFamily="18" charset="0"/>
                <a:cs typeface="Times New Roman" panose="02020603050405020304" pitchFamily="18" charset="0"/>
              </a:rPr>
              <a:t>Lá là lịch của cây			Bà tính nhẩm. Mẹ ơi,</a:t>
            </a:r>
          </a:p>
          <a:p>
            <a:pPr>
              <a:lnSpc>
                <a:spcPct val="114000"/>
              </a:lnSpc>
            </a:pPr>
            <a:r>
              <a:rPr lang="en-US" sz="2800" smtClean="0">
                <a:latin typeface="Times New Roman" panose="02020603050405020304" pitchFamily="18" charset="0"/>
                <a:cs typeface="Times New Roman" panose="02020603050405020304" pitchFamily="18" charset="0"/>
              </a:rPr>
              <a:t>Cây lại là lịch đất			Mười ngón tay là lịch.</a:t>
            </a:r>
          </a:p>
          <a:p>
            <a:pPr>
              <a:lnSpc>
                <a:spcPct val="114000"/>
              </a:lnSpc>
            </a:pPr>
            <a:r>
              <a:rPr lang="en-US" sz="2800" smtClean="0">
                <a:latin typeface="Times New Roman" panose="02020603050405020304" pitchFamily="18" charset="0"/>
                <a:cs typeface="Times New Roman" panose="02020603050405020304" pitchFamily="18" charset="0"/>
              </a:rPr>
              <a:t>Trăng lặn rồi trăng mọc		Con tới lớp, tới trường</a:t>
            </a:r>
          </a:p>
          <a:p>
            <a:pPr>
              <a:lnSpc>
                <a:spcPct val="114000"/>
              </a:lnSpc>
            </a:pPr>
            <a:r>
              <a:rPr lang="en-US" sz="2800" smtClean="0">
                <a:latin typeface="Times New Roman" panose="02020603050405020304" pitchFamily="18" charset="0"/>
                <a:cs typeface="Times New Roman" panose="02020603050405020304" pitchFamily="18" charset="0"/>
              </a:rPr>
              <a:t>Là lịch của bầu trời.		Lịch lại là trang sách.</a:t>
            </a:r>
          </a:p>
          <a:p>
            <a:pPr algn="r">
              <a:lnSpc>
                <a:spcPct val="114000"/>
              </a:lnSpc>
            </a:pPr>
            <a:r>
              <a:rPr lang="en-US" sz="2000" b="1" smtClean="0">
                <a:latin typeface="Times New Roman" panose="02020603050405020304" pitchFamily="18" charset="0"/>
                <a:cs typeface="Times New Roman" panose="02020603050405020304" pitchFamily="18" charset="0"/>
              </a:rPr>
              <a:t>NGUYỄN HƯNG HẢI</a:t>
            </a:r>
            <a:endParaRPr lang="en-US" sz="20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3136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Group 106"/>
          <p:cNvGraphicFramePr>
            <a:graphicFrameLocks/>
          </p:cNvGraphicFramePr>
          <p:nvPr>
            <p:extLst>
              <p:ext uri="{D42A27DB-BD31-4B8C-83A1-F6EECF244321}">
                <p14:modId xmlns:p14="http://schemas.microsoft.com/office/powerpoint/2010/main" val="4059415658"/>
              </p:ext>
            </p:extLst>
          </p:nvPr>
        </p:nvGraphicFramePr>
        <p:xfrm>
          <a:off x="1857828" y="1286103"/>
          <a:ext cx="8305800" cy="4026535"/>
        </p:xfrm>
        <a:graphic>
          <a:graphicData uri="http://schemas.openxmlformats.org/drawingml/2006/table">
            <a:tbl>
              <a:tblPr/>
              <a:tblGrid>
                <a:gridCol w="4484915">
                  <a:extLst>
                    <a:ext uri="{9D8B030D-6E8A-4147-A177-3AD203B41FA5}">
                      <a16:colId xmlns:a16="http://schemas.microsoft.com/office/drawing/2014/main" val="20000"/>
                    </a:ext>
                  </a:extLst>
                </a:gridCol>
                <a:gridCol w="3820885">
                  <a:extLst>
                    <a:ext uri="{9D8B030D-6E8A-4147-A177-3AD203B41FA5}">
                      <a16:colId xmlns:a16="http://schemas.microsoft.com/office/drawing/2014/main" val="20001"/>
                    </a:ext>
                  </a:extLst>
                </a:gridCol>
              </a:tblGrid>
              <a:tr h="18097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altLang="en-US" sz="2800" b="1" i="1" dirty="0" err="1">
                          <a:solidFill>
                            <a:srgbClr val="FF0000"/>
                          </a:solidFill>
                          <a:latin typeface="Times New Roman" panose="02020603050405020304" pitchFamily="18" charset="0"/>
                          <a:cs typeface="Times New Roman" panose="02020603050405020304" pitchFamily="18" charset="0"/>
                        </a:rPr>
                        <a:t>Câu</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kể</a:t>
                      </a:r>
                      <a:r>
                        <a:rPr lang="en-US" altLang="en-US" sz="2800" b="1" i="1" dirty="0">
                          <a:solidFill>
                            <a:srgbClr val="FF0000"/>
                          </a:solidFill>
                          <a:latin typeface="Times New Roman" panose="02020603050405020304" pitchFamily="18" charset="0"/>
                          <a:cs typeface="Times New Roman" panose="02020603050405020304" pitchFamily="18" charset="0"/>
                        </a:rPr>
                        <a:t> Ai </a:t>
                      </a:r>
                      <a:r>
                        <a:rPr lang="en-US" altLang="en-US" sz="2800" b="1" i="1" dirty="0" err="1">
                          <a:solidFill>
                            <a:srgbClr val="FF0000"/>
                          </a:solidFill>
                          <a:latin typeface="Times New Roman" panose="02020603050405020304" pitchFamily="18" charset="0"/>
                          <a:cs typeface="Times New Roman" panose="02020603050405020304" pitchFamily="18" charset="0"/>
                        </a:rPr>
                        <a:t>là</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gì</a:t>
                      </a:r>
                      <a:r>
                        <a:rPr lang="en-US" altLang="en-US" sz="2800" b="1" i="1" dirty="0">
                          <a:solidFill>
                            <a:srgbClr val="FF0000"/>
                          </a:solidFill>
                          <a:latin typeface="Times New Roman" panose="02020603050405020304" pitchFamily="18" charset="0"/>
                          <a:cs typeface="Times New Roman" panose="02020603050405020304" pitchFamily="18" charset="0"/>
                        </a:rPr>
                        <a:t>? </a:t>
                      </a:r>
                      <a:endParaRPr kumimoji="0" lang="en-US" altLang="en-US" sz="2800" b="1" i="0" u="none" strike="noStrike" cap="none" normalizeH="0" baseline="0" dirty="0">
                        <a:ln>
                          <a:noFill/>
                        </a:ln>
                        <a:solidFill>
                          <a:srgbClr val="FF0000"/>
                        </a:solidFill>
                        <a:effectLst/>
                        <a:latin typeface=".VnTime" panose="020B7200000000000000"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altLang="en-US" sz="2800" b="1" i="1" dirty="0" err="1">
                          <a:solidFill>
                            <a:srgbClr val="FF0000"/>
                          </a:solidFill>
                          <a:latin typeface="Times New Roman" panose="02020603050405020304" pitchFamily="18" charset="0"/>
                          <a:cs typeface="Times New Roman" panose="02020603050405020304" pitchFamily="18" charset="0"/>
                        </a:rPr>
                        <a:t>Tác</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dụng</a:t>
                      </a:r>
                      <a:r>
                        <a:rPr lang="en-US" altLang="en-US" sz="2800" b="1" i="1" dirty="0">
                          <a:solidFill>
                            <a:srgbClr val="FF0000"/>
                          </a:solidFill>
                          <a:latin typeface="Times New Roman" panose="02020603050405020304" pitchFamily="18" charset="0"/>
                          <a:cs typeface="Times New Roman" panose="02020603050405020304" pitchFamily="18" charset="0"/>
                        </a:rPr>
                        <a:t> </a:t>
                      </a:r>
                      <a:endParaRPr kumimoji="0" lang="en-US" altLang="en-US" sz="2800" b="0" i="0" u="none" strike="noStrike" cap="none" normalizeH="0" baseline="0" dirty="0">
                        <a:ln>
                          <a:noFill/>
                        </a:ln>
                        <a:solidFill>
                          <a:srgbClr val="FF0000"/>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50837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2" name="Text Box 21"/>
          <p:cNvSpPr txBox="1">
            <a:spLocks noChangeArrowheads="1"/>
          </p:cNvSpPr>
          <p:nvPr/>
        </p:nvSpPr>
        <p:spPr bwMode="auto">
          <a:xfrm>
            <a:off x="2327501" y="3909456"/>
            <a:ext cx="3733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rgbClr val="0000FF"/>
                </a:solidFill>
                <a:latin typeface="Times New Roman" panose="02020603050405020304" pitchFamily="18" charset="0"/>
                <a:cs typeface="Times New Roman" panose="02020603050405020304" pitchFamily="18" charset="0"/>
              </a:rPr>
              <a:t>- M</a:t>
            </a:r>
            <a:r>
              <a:rPr lang="vi-VN" altLang="en-US" sz="2800">
                <a:solidFill>
                  <a:srgbClr val="0000FF"/>
                </a:solidFill>
                <a:latin typeface="Times New Roman" panose="02020603050405020304" pitchFamily="18" charset="0"/>
                <a:cs typeface="Times New Roman" panose="02020603050405020304" pitchFamily="18" charset="0"/>
              </a:rPr>
              <a:t>ư</a:t>
            </a:r>
            <a:r>
              <a:rPr lang="en-US" altLang="en-US" sz="2800">
                <a:solidFill>
                  <a:srgbClr val="0000FF"/>
                </a:solidFill>
                <a:latin typeface="Times New Roman" panose="02020603050405020304" pitchFamily="18" charset="0"/>
                <a:cs typeface="Times New Roman" panose="02020603050405020304" pitchFamily="18" charset="0"/>
              </a:rPr>
              <a:t>ời ngón tay là lịch</a:t>
            </a:r>
          </a:p>
        </p:txBody>
      </p:sp>
      <p:sp>
        <p:nvSpPr>
          <p:cNvPr id="24" name="Text Box 23"/>
          <p:cNvSpPr txBox="1">
            <a:spLocks noChangeArrowheads="1"/>
          </p:cNvSpPr>
          <p:nvPr/>
        </p:nvSpPr>
        <p:spPr bwMode="auto">
          <a:xfrm>
            <a:off x="2327501" y="4537661"/>
            <a:ext cx="3581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rgbClr val="0000FF"/>
                </a:solidFill>
                <a:latin typeface="Times New Roman" panose="02020603050405020304" pitchFamily="18" charset="0"/>
                <a:cs typeface="Times New Roman" panose="02020603050405020304" pitchFamily="18" charset="0"/>
              </a:rPr>
              <a:t>- Lịch lại là trang sách</a:t>
            </a:r>
          </a:p>
        </p:txBody>
      </p:sp>
      <p:sp>
        <p:nvSpPr>
          <p:cNvPr id="25" name="Text Box 27"/>
          <p:cNvSpPr txBox="1">
            <a:spLocks noChangeArrowheads="1"/>
          </p:cNvSpPr>
          <p:nvPr/>
        </p:nvSpPr>
        <p:spPr bwMode="auto">
          <a:xfrm>
            <a:off x="6175828" y="1970315"/>
            <a:ext cx="3200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en-US" altLang="en-US" sz="2800">
              <a:latin typeface=".VnTime" panose="020B7200000000000000" pitchFamily="34" charset="0"/>
            </a:endParaRPr>
          </a:p>
        </p:txBody>
      </p:sp>
      <p:sp>
        <p:nvSpPr>
          <p:cNvPr id="26" name="Text Box 28"/>
          <p:cNvSpPr txBox="1">
            <a:spLocks noChangeArrowheads="1"/>
          </p:cNvSpPr>
          <p:nvPr/>
        </p:nvSpPr>
        <p:spPr bwMode="auto">
          <a:xfrm>
            <a:off x="6710022" y="2029735"/>
            <a:ext cx="2590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rgbClr val="0000FF"/>
                </a:solidFill>
                <a:latin typeface="Times New Roman" panose="02020603050405020304" pitchFamily="18" charset="0"/>
                <a:cs typeface="Times New Roman" panose="02020603050405020304" pitchFamily="18" charset="0"/>
              </a:rPr>
              <a:t>- Nêu nhận định</a:t>
            </a:r>
          </a:p>
        </p:txBody>
      </p:sp>
      <p:sp>
        <p:nvSpPr>
          <p:cNvPr id="27" name="Text Box 108"/>
          <p:cNvSpPr txBox="1">
            <a:spLocks noChangeArrowheads="1"/>
          </p:cNvSpPr>
          <p:nvPr/>
        </p:nvSpPr>
        <p:spPr bwMode="auto">
          <a:xfrm>
            <a:off x="1918153" y="1913165"/>
            <a:ext cx="3962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solidFill>
                  <a:srgbClr val="0000FF"/>
                </a:solidFill>
                <a:latin typeface="Times New Roman" panose="02020603050405020304" pitchFamily="18" charset="0"/>
                <a:cs typeface="Times New Roman" panose="02020603050405020304" pitchFamily="18" charset="0"/>
              </a:rPr>
              <a:t>b) </a:t>
            </a:r>
            <a:r>
              <a:rPr lang="en-US" altLang="en-US" sz="2800" smtClean="0">
                <a:solidFill>
                  <a:srgbClr val="0000FF"/>
                </a:solidFill>
                <a:latin typeface="Times New Roman" panose="02020603050405020304" pitchFamily="18" charset="0"/>
                <a:cs typeface="Times New Roman" panose="02020603050405020304" pitchFamily="18" charset="0"/>
              </a:rPr>
              <a:t>- Lá </a:t>
            </a:r>
            <a:r>
              <a:rPr lang="en-US" altLang="en-US" sz="2800">
                <a:solidFill>
                  <a:srgbClr val="0000FF"/>
                </a:solidFill>
                <a:latin typeface="Times New Roman" panose="02020603050405020304" pitchFamily="18" charset="0"/>
                <a:cs typeface="Times New Roman" panose="02020603050405020304" pitchFamily="18" charset="0"/>
              </a:rPr>
              <a:t>là lịch của cây</a:t>
            </a:r>
          </a:p>
        </p:txBody>
      </p:sp>
      <p:sp>
        <p:nvSpPr>
          <p:cNvPr id="28" name="Text Box 109"/>
          <p:cNvSpPr txBox="1">
            <a:spLocks noChangeArrowheads="1"/>
          </p:cNvSpPr>
          <p:nvPr/>
        </p:nvSpPr>
        <p:spPr bwMode="auto">
          <a:xfrm>
            <a:off x="2308905" y="2456090"/>
            <a:ext cx="2895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smtClean="0">
                <a:solidFill>
                  <a:srgbClr val="0000FF"/>
                </a:solidFill>
                <a:latin typeface="Times New Roman" panose="02020603050405020304" pitchFamily="18" charset="0"/>
                <a:cs typeface="Times New Roman" panose="02020603050405020304" pitchFamily="18" charset="0"/>
              </a:rPr>
              <a:t>- Cây </a:t>
            </a:r>
            <a:r>
              <a:rPr lang="en-US" altLang="en-US" sz="2800">
                <a:solidFill>
                  <a:srgbClr val="0000FF"/>
                </a:solidFill>
                <a:latin typeface="Times New Roman" panose="02020603050405020304" pitchFamily="18" charset="0"/>
                <a:cs typeface="Times New Roman" panose="02020603050405020304" pitchFamily="18" charset="0"/>
              </a:rPr>
              <a:t>lại là lịch đất</a:t>
            </a:r>
          </a:p>
        </p:txBody>
      </p:sp>
      <p:sp>
        <p:nvSpPr>
          <p:cNvPr id="29" name="Text Box 110"/>
          <p:cNvSpPr txBox="1">
            <a:spLocks noChangeArrowheads="1"/>
          </p:cNvSpPr>
          <p:nvPr/>
        </p:nvSpPr>
        <p:spPr bwMode="auto">
          <a:xfrm>
            <a:off x="2327501" y="2955349"/>
            <a:ext cx="39624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defRPr/>
            </a:pPr>
            <a:r>
              <a:rPr lang="en-US" altLang="en-US" sz="2800" smtClean="0">
                <a:solidFill>
                  <a:srgbClr val="0000FF"/>
                </a:solidFill>
                <a:latin typeface="Times New Roman" panose="02020603050405020304" pitchFamily="18" charset="0"/>
                <a:cs typeface="Times New Roman" panose="02020603050405020304" pitchFamily="18" charset="0"/>
              </a:rPr>
              <a:t>- Trăng </a:t>
            </a:r>
            <a:r>
              <a:rPr lang="en-US" altLang="en-US" sz="2800" dirty="0" err="1">
                <a:solidFill>
                  <a:srgbClr val="0000FF"/>
                </a:solidFill>
                <a:latin typeface="Times New Roman" panose="02020603050405020304" pitchFamily="18" charset="0"/>
                <a:cs typeface="Times New Roman" panose="02020603050405020304" pitchFamily="18" charset="0"/>
              </a:rPr>
              <a:t>lặn</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rồi</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trăng</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mọc</a:t>
            </a:r>
            <a:endParaRPr lang="en-US" altLang="en-US" sz="2800" dirty="0">
              <a:solidFill>
                <a:srgbClr val="0000FF"/>
              </a:solidFill>
              <a:latin typeface="Times New Roman" panose="02020603050405020304" pitchFamily="18" charset="0"/>
              <a:cs typeface="Times New Roman" panose="02020603050405020304" pitchFamily="18" charset="0"/>
            </a:endParaRPr>
          </a:p>
          <a:p>
            <a:pPr algn="just" eaLnBrk="1" hangingPunct="1">
              <a:defRPr/>
            </a:pPr>
            <a:r>
              <a:rPr lang="en-US" altLang="en-US" sz="2800" smtClean="0">
                <a:solidFill>
                  <a:srgbClr val="0000FF"/>
                </a:solidFill>
                <a:latin typeface="Times New Roman" panose="02020603050405020304" pitchFamily="18" charset="0"/>
                <a:cs typeface="Times New Roman" panose="02020603050405020304" pitchFamily="18" charset="0"/>
              </a:rPr>
              <a:t>   Là </a:t>
            </a:r>
            <a:r>
              <a:rPr lang="en-US" altLang="en-US" sz="2800" dirty="0" err="1">
                <a:solidFill>
                  <a:srgbClr val="0000FF"/>
                </a:solidFill>
                <a:latin typeface="Times New Roman" panose="02020603050405020304" pitchFamily="18" charset="0"/>
                <a:cs typeface="Times New Roman" panose="02020603050405020304" pitchFamily="18" charset="0"/>
              </a:rPr>
              <a:t>lịch</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của</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bầu</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trời</a:t>
            </a:r>
            <a:endParaRPr lang="en-US" altLang="en-US" sz="2800" dirty="0">
              <a:solidFill>
                <a:srgbClr val="0000FF"/>
              </a:solidFill>
              <a:latin typeface="Times New Roman" panose="02020603050405020304" pitchFamily="18" charset="0"/>
              <a:cs typeface="Times New Roman" panose="02020603050405020304" pitchFamily="18" charset="0"/>
            </a:endParaRPr>
          </a:p>
        </p:txBody>
      </p:sp>
      <p:sp>
        <p:nvSpPr>
          <p:cNvPr id="30" name="Text Box 112"/>
          <p:cNvSpPr txBox="1">
            <a:spLocks noChangeArrowheads="1"/>
          </p:cNvSpPr>
          <p:nvPr/>
        </p:nvSpPr>
        <p:spPr bwMode="auto">
          <a:xfrm>
            <a:off x="6696074" y="2493535"/>
            <a:ext cx="2819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rgbClr val="0000FF"/>
                </a:solidFill>
                <a:latin typeface="Times New Roman" panose="02020603050405020304" pitchFamily="18" charset="0"/>
                <a:cs typeface="Times New Roman" panose="02020603050405020304" pitchFamily="18" charset="0"/>
              </a:rPr>
              <a:t>- Nêu nhận định</a:t>
            </a:r>
          </a:p>
        </p:txBody>
      </p:sp>
      <p:sp>
        <p:nvSpPr>
          <p:cNvPr id="31" name="Text Box 113"/>
          <p:cNvSpPr txBox="1">
            <a:spLocks noChangeArrowheads="1"/>
          </p:cNvSpPr>
          <p:nvPr/>
        </p:nvSpPr>
        <p:spPr bwMode="auto">
          <a:xfrm>
            <a:off x="6710022" y="2962907"/>
            <a:ext cx="2590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rgbClr val="0000FF"/>
                </a:solidFill>
                <a:latin typeface="Times New Roman" panose="02020603050405020304" pitchFamily="18" charset="0"/>
                <a:cs typeface="Times New Roman" panose="02020603050405020304" pitchFamily="18" charset="0"/>
              </a:rPr>
              <a:t>- Nêu nhận định</a:t>
            </a:r>
          </a:p>
        </p:txBody>
      </p:sp>
      <p:sp>
        <p:nvSpPr>
          <p:cNvPr id="32" name="Text Box 114"/>
          <p:cNvSpPr txBox="1">
            <a:spLocks noChangeArrowheads="1"/>
          </p:cNvSpPr>
          <p:nvPr/>
        </p:nvSpPr>
        <p:spPr bwMode="auto">
          <a:xfrm>
            <a:off x="6696074" y="3896079"/>
            <a:ext cx="2590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rgbClr val="0000FF"/>
                </a:solidFill>
                <a:latin typeface="Times New Roman" panose="02020603050405020304" pitchFamily="18" charset="0"/>
                <a:cs typeface="Times New Roman" panose="02020603050405020304" pitchFamily="18" charset="0"/>
              </a:rPr>
              <a:t>- Nêu nhận định</a:t>
            </a:r>
          </a:p>
        </p:txBody>
      </p:sp>
      <p:sp>
        <p:nvSpPr>
          <p:cNvPr id="33" name="Text Box 115"/>
          <p:cNvSpPr txBox="1">
            <a:spLocks noChangeArrowheads="1"/>
          </p:cNvSpPr>
          <p:nvPr/>
        </p:nvSpPr>
        <p:spPr bwMode="auto">
          <a:xfrm>
            <a:off x="6710022" y="4557518"/>
            <a:ext cx="2819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rgbClr val="0000FF"/>
                </a:solidFill>
                <a:latin typeface="Times New Roman" panose="02020603050405020304" pitchFamily="18" charset="0"/>
                <a:cs typeface="Times New Roman" panose="02020603050405020304" pitchFamily="18" charset="0"/>
              </a:rPr>
              <a:t>- Nêu nhận định</a:t>
            </a:r>
          </a:p>
        </p:txBody>
      </p:sp>
    </p:spTree>
    <p:extLst>
      <p:ext uri="{BB962C8B-B14F-4D97-AF65-F5344CB8AC3E}">
        <p14:creationId xmlns:p14="http://schemas.microsoft.com/office/powerpoint/2010/main" val="2948457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7"/>
                                        </p:tgtEl>
                                        <p:attrNameLst>
                                          <p:attrName>ppt_y</p:attrName>
                                        </p:attrNameLst>
                                      </p:cBhvr>
                                      <p:tavLst>
                                        <p:tav tm="0">
                                          <p:val>
                                            <p:strVal val="#ppt_y"/>
                                          </p:val>
                                        </p:tav>
                                        <p:tav tm="100000">
                                          <p:val>
                                            <p:strVal val="#ppt_y"/>
                                          </p:val>
                                        </p:tav>
                                      </p:tavLst>
                                    </p:anim>
                                    <p:anim calcmode="lin" valueType="num">
                                      <p:cBhvr>
                                        <p:cTn id="9"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7"/>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28"/>
                                        </p:tgtEl>
                                        <p:attrNameLst>
                                          <p:attrName>style.visibility</p:attrName>
                                        </p:attrNameLst>
                                      </p:cBhvr>
                                      <p:to>
                                        <p:strVal val="visible"/>
                                      </p:to>
                                    </p:set>
                                    <p:anim calcmode="lin" valueType="num">
                                      <p:cBhvr>
                                        <p:cTn id="16"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8"/>
                                        </p:tgtEl>
                                        <p:attrNameLst>
                                          <p:attrName>ppt_y</p:attrName>
                                        </p:attrNameLst>
                                      </p:cBhvr>
                                      <p:tavLst>
                                        <p:tav tm="0">
                                          <p:val>
                                            <p:strVal val="#ppt_y"/>
                                          </p:val>
                                        </p:tav>
                                        <p:tav tm="100000">
                                          <p:val>
                                            <p:strVal val="#ppt_y"/>
                                          </p:val>
                                        </p:tav>
                                      </p:tavLst>
                                    </p:anim>
                                    <p:anim calcmode="lin" valueType="num">
                                      <p:cBhvr>
                                        <p:cTn id="18"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28"/>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29"/>
                                        </p:tgtEl>
                                        <p:attrNameLst>
                                          <p:attrName>style.visibility</p:attrName>
                                        </p:attrNameLst>
                                      </p:cBhvr>
                                      <p:to>
                                        <p:strVal val="visible"/>
                                      </p:to>
                                    </p:set>
                                    <p:anim calcmode="lin" valueType="num">
                                      <p:cBhvr>
                                        <p:cTn id="25"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29"/>
                                        </p:tgtEl>
                                        <p:attrNameLst>
                                          <p:attrName>ppt_y</p:attrName>
                                        </p:attrNameLst>
                                      </p:cBhvr>
                                      <p:tavLst>
                                        <p:tav tm="0">
                                          <p:val>
                                            <p:strVal val="#ppt_y"/>
                                          </p:val>
                                        </p:tav>
                                        <p:tav tm="100000">
                                          <p:val>
                                            <p:strVal val="#ppt_y"/>
                                          </p:val>
                                        </p:tav>
                                      </p:tavLst>
                                    </p:anim>
                                    <p:anim calcmode="lin" valueType="num">
                                      <p:cBhvr>
                                        <p:cTn id="27"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grpId="0" nodeType="clickEffect">
                                  <p:stCondLst>
                                    <p:cond delay="0"/>
                                  </p:stCondLst>
                                  <p:iterate type="lt">
                                    <p:tmPct val="10000"/>
                                  </p:iterate>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22"/>
                                        </p:tgtEl>
                                        <p:attrNameLst>
                                          <p:attrName>ppt_y</p:attrName>
                                        </p:attrNameLst>
                                      </p:cBhvr>
                                      <p:tavLst>
                                        <p:tav tm="0">
                                          <p:val>
                                            <p:strVal val="#ppt_y"/>
                                          </p:val>
                                        </p:tav>
                                        <p:tav tm="100000">
                                          <p:val>
                                            <p:strVal val="#ppt_y"/>
                                          </p:val>
                                        </p:tav>
                                      </p:tavLst>
                                    </p:anim>
                                    <p:anim calcmode="lin" valueType="num">
                                      <p:cBhvr>
                                        <p:cTn id="36"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grpId="0" nodeType="clickEffect">
                                  <p:stCondLst>
                                    <p:cond delay="0"/>
                                  </p:stCondLst>
                                  <p:iterate type="lt">
                                    <p:tmPct val="10000"/>
                                  </p:iterate>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24"/>
                                        </p:tgtEl>
                                        <p:attrNameLst>
                                          <p:attrName>ppt_y</p:attrName>
                                        </p:attrNameLst>
                                      </p:cBhvr>
                                      <p:tavLst>
                                        <p:tav tm="0">
                                          <p:val>
                                            <p:strVal val="#ppt_y"/>
                                          </p:val>
                                        </p:tav>
                                        <p:tav tm="100000">
                                          <p:val>
                                            <p:strVal val="#ppt_y"/>
                                          </p:val>
                                        </p:tav>
                                      </p:tavLst>
                                    </p:anim>
                                    <p:anim calcmode="lin" valueType="num">
                                      <p:cBhvr>
                                        <p:cTn id="45"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33" presetClass="emph" presetSubtype="0" repeatCount="indefinite" fill="remove" grpId="1" nodeType="clickEffect">
                                  <p:stCondLst>
                                    <p:cond delay="0"/>
                                  </p:stCondLst>
                                  <p:endCondLst>
                                    <p:cond evt="onNext" delay="0">
                                      <p:tgtEl>
                                        <p:sldTgt/>
                                      </p:tgtEl>
                                    </p:cond>
                                  </p:endCondLst>
                                  <p:iterate type="lt">
                                    <p:tmPct val="0"/>
                                  </p:iterate>
                                  <p:childTnLst>
                                    <p:animClr clrSpc="rgb" dir="cw">
                                      <p:cBhvr override="childStyle">
                                        <p:cTn id="51" dur="1500" accel="50000" autoRev="1" fill="hold" tmFilter="0, 0; .33333, 1; 1, 1">
                                          <p:stCondLst>
                                            <p:cond delay="0"/>
                                          </p:stCondLst>
                                        </p:cTn>
                                        <p:tgtEl>
                                          <p:spTgt spid="27"/>
                                        </p:tgtEl>
                                        <p:attrNameLst>
                                          <p:attrName>style.color</p:attrName>
                                        </p:attrNameLst>
                                      </p:cBhvr>
                                      <p:to>
                                        <a:schemeClr val="accent2"/>
                                      </p:to>
                                    </p:animClr>
                                    <p:animClr clrSpc="rgb" dir="cw">
                                      <p:cBhvr>
                                        <p:cTn id="52" dur="1500" accel="50000" autoRev="1" fill="hold" tmFilter="0, 0; .33333, 1; 1, 1">
                                          <p:stCondLst>
                                            <p:cond delay="0"/>
                                          </p:stCondLst>
                                        </p:cTn>
                                        <p:tgtEl>
                                          <p:spTgt spid="27"/>
                                        </p:tgtEl>
                                        <p:attrNameLst>
                                          <p:attrName>fillcolor</p:attrName>
                                        </p:attrNameLst>
                                      </p:cBhvr>
                                      <p:to>
                                        <a:schemeClr val="accent2"/>
                                      </p:to>
                                    </p:animClr>
                                    <p:set>
                                      <p:cBhvr>
                                        <p:cTn id="53" dur="3000" fill="hold"/>
                                        <p:tgtEl>
                                          <p:spTgt spid="27"/>
                                        </p:tgtEl>
                                        <p:attrNameLst>
                                          <p:attrName>fill.type</p:attrName>
                                        </p:attrNameLst>
                                      </p:cBhvr>
                                      <p:to>
                                        <p:strVal val="solid"/>
                                      </p:to>
                                    </p:set>
                                    <p:set>
                                      <p:cBhvr>
                                        <p:cTn id="54" dur="3000" fill="hold"/>
                                        <p:tgtEl>
                                          <p:spTgt spid="27"/>
                                        </p:tgtEl>
                                        <p:attrNameLst>
                                          <p:attrName>fill.on</p:attrName>
                                        </p:attrNameLst>
                                      </p:cBhvr>
                                      <p:to>
                                        <p:strVal val="true"/>
                                      </p:to>
                                    </p:set>
                                    <p:animScale>
                                      <p:cBhvr>
                                        <p:cTn id="55" dur="1500" accel="50000" autoRev="1" fill="hold" tmFilter="0, 0; .33333, 1; 1, 1">
                                          <p:stCondLst>
                                            <p:cond delay="0"/>
                                          </p:stCondLst>
                                        </p:cTn>
                                        <p:tgtEl>
                                          <p:spTgt spid="27"/>
                                        </p:tgtEl>
                                      </p:cBhvr>
                                      <p:from x="100000" y="100000"/>
                                      <p:to x="100000" y="140000"/>
                                    </p:animScale>
                                  </p:childTnLst>
                                </p:cTn>
                              </p:par>
                            </p:childTnLst>
                          </p:cTn>
                        </p:par>
                      </p:childTnLst>
                    </p:cTn>
                  </p:par>
                  <p:par>
                    <p:cTn id="56" fill="hold">
                      <p:stCondLst>
                        <p:cond delay="indefinite"/>
                      </p:stCondLst>
                      <p:childTnLst>
                        <p:par>
                          <p:cTn id="57" fill="hold">
                            <p:stCondLst>
                              <p:cond delay="0"/>
                            </p:stCondLst>
                            <p:childTnLst>
                              <p:par>
                                <p:cTn id="58" presetID="23" presetClass="entr" presetSubtype="16" fill="hold" grpId="0" nodeType="click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childTnLst>
                                </p:cTn>
                              </p:par>
                            </p:childTnLst>
                          </p:cTn>
                        </p:par>
                      </p:childTnLst>
                    </p:cTn>
                  </p:par>
                  <p:par>
                    <p:cTn id="62" fill="hold">
                      <p:stCondLst>
                        <p:cond delay="indefinite"/>
                      </p:stCondLst>
                      <p:childTnLst>
                        <p:par>
                          <p:cTn id="63" fill="hold">
                            <p:stCondLst>
                              <p:cond delay="0"/>
                            </p:stCondLst>
                            <p:childTnLst>
                              <p:par>
                                <p:cTn id="64" presetID="33" presetClass="emph" presetSubtype="0" repeatCount="indefinite" fill="remove" grpId="1" nodeType="clickEffect">
                                  <p:stCondLst>
                                    <p:cond delay="0"/>
                                  </p:stCondLst>
                                  <p:endCondLst>
                                    <p:cond evt="onNext" delay="0">
                                      <p:tgtEl>
                                        <p:sldTgt/>
                                      </p:tgtEl>
                                    </p:cond>
                                  </p:endCondLst>
                                  <p:iterate type="lt">
                                    <p:tmPct val="0"/>
                                  </p:iterate>
                                  <p:childTnLst>
                                    <p:animClr clrSpc="rgb" dir="cw">
                                      <p:cBhvr override="childStyle">
                                        <p:cTn id="65" dur="1500" accel="50000" autoRev="1" fill="hold" tmFilter="0, 0; .33333, 1; 1, 1">
                                          <p:stCondLst>
                                            <p:cond delay="0"/>
                                          </p:stCondLst>
                                        </p:cTn>
                                        <p:tgtEl>
                                          <p:spTgt spid="28"/>
                                        </p:tgtEl>
                                        <p:attrNameLst>
                                          <p:attrName>style.color</p:attrName>
                                        </p:attrNameLst>
                                      </p:cBhvr>
                                      <p:to>
                                        <a:schemeClr val="accent2"/>
                                      </p:to>
                                    </p:animClr>
                                    <p:animClr clrSpc="rgb" dir="cw">
                                      <p:cBhvr>
                                        <p:cTn id="66" dur="1500" accel="50000" autoRev="1" fill="hold" tmFilter="0, 0; .33333, 1; 1, 1">
                                          <p:stCondLst>
                                            <p:cond delay="0"/>
                                          </p:stCondLst>
                                        </p:cTn>
                                        <p:tgtEl>
                                          <p:spTgt spid="28"/>
                                        </p:tgtEl>
                                        <p:attrNameLst>
                                          <p:attrName>fillcolor</p:attrName>
                                        </p:attrNameLst>
                                      </p:cBhvr>
                                      <p:to>
                                        <a:schemeClr val="accent2"/>
                                      </p:to>
                                    </p:animClr>
                                    <p:set>
                                      <p:cBhvr>
                                        <p:cTn id="67" dur="3000" fill="hold"/>
                                        <p:tgtEl>
                                          <p:spTgt spid="28"/>
                                        </p:tgtEl>
                                        <p:attrNameLst>
                                          <p:attrName>fill.type</p:attrName>
                                        </p:attrNameLst>
                                      </p:cBhvr>
                                      <p:to>
                                        <p:strVal val="solid"/>
                                      </p:to>
                                    </p:set>
                                    <p:set>
                                      <p:cBhvr>
                                        <p:cTn id="68" dur="3000" fill="hold"/>
                                        <p:tgtEl>
                                          <p:spTgt spid="28"/>
                                        </p:tgtEl>
                                        <p:attrNameLst>
                                          <p:attrName>fill.on</p:attrName>
                                        </p:attrNameLst>
                                      </p:cBhvr>
                                      <p:to>
                                        <p:strVal val="true"/>
                                      </p:to>
                                    </p:set>
                                    <p:animScale>
                                      <p:cBhvr>
                                        <p:cTn id="69" dur="1500" accel="50000" autoRev="1" fill="hold" tmFilter="0, 0; .33333, 1; 1, 1">
                                          <p:stCondLst>
                                            <p:cond delay="0"/>
                                          </p:stCondLst>
                                        </p:cTn>
                                        <p:tgtEl>
                                          <p:spTgt spid="28"/>
                                        </p:tgtEl>
                                      </p:cBhvr>
                                      <p:from x="100000" y="100000"/>
                                      <p:to x="100000" y="140000"/>
                                    </p:animScale>
                                  </p:childTnLst>
                                </p:cTn>
                              </p:par>
                            </p:childTnLst>
                          </p:cTn>
                        </p:par>
                      </p:childTnLst>
                    </p:cTn>
                  </p:par>
                  <p:par>
                    <p:cTn id="70" fill="hold">
                      <p:stCondLst>
                        <p:cond delay="indefinite"/>
                      </p:stCondLst>
                      <p:childTnLst>
                        <p:par>
                          <p:cTn id="71" fill="hold">
                            <p:stCondLst>
                              <p:cond delay="0"/>
                            </p:stCondLst>
                            <p:childTnLst>
                              <p:par>
                                <p:cTn id="72" presetID="23" presetClass="entr" presetSubtype="16" fill="hold" grpId="0" nodeType="click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500" fill="hold"/>
                                        <p:tgtEl>
                                          <p:spTgt spid="30"/>
                                        </p:tgtEl>
                                        <p:attrNameLst>
                                          <p:attrName>ppt_w</p:attrName>
                                        </p:attrNameLst>
                                      </p:cBhvr>
                                      <p:tavLst>
                                        <p:tav tm="0">
                                          <p:val>
                                            <p:fltVal val="0"/>
                                          </p:val>
                                        </p:tav>
                                        <p:tav tm="100000">
                                          <p:val>
                                            <p:strVal val="#ppt_w"/>
                                          </p:val>
                                        </p:tav>
                                      </p:tavLst>
                                    </p:anim>
                                    <p:anim calcmode="lin" valueType="num">
                                      <p:cBhvr>
                                        <p:cTn id="75" dur="500" fill="hold"/>
                                        <p:tgtEl>
                                          <p:spTgt spid="30"/>
                                        </p:tgtEl>
                                        <p:attrNameLst>
                                          <p:attrName>ppt_h</p:attrName>
                                        </p:attrNameLst>
                                      </p:cBhvr>
                                      <p:tavLst>
                                        <p:tav tm="0">
                                          <p:val>
                                            <p:fltVal val="0"/>
                                          </p:val>
                                        </p:tav>
                                        <p:tav tm="100000">
                                          <p:val>
                                            <p:strVal val="#ppt_h"/>
                                          </p:val>
                                        </p:tav>
                                      </p:tavLst>
                                    </p:anim>
                                  </p:childTnLst>
                                </p:cTn>
                              </p:par>
                            </p:childTnLst>
                          </p:cTn>
                        </p:par>
                      </p:childTnLst>
                    </p:cTn>
                  </p:par>
                  <p:par>
                    <p:cTn id="76" fill="hold">
                      <p:stCondLst>
                        <p:cond delay="indefinite"/>
                      </p:stCondLst>
                      <p:childTnLst>
                        <p:par>
                          <p:cTn id="77" fill="hold">
                            <p:stCondLst>
                              <p:cond delay="0"/>
                            </p:stCondLst>
                            <p:childTnLst>
                              <p:par>
                                <p:cTn id="78" presetID="33" presetClass="emph" presetSubtype="0" repeatCount="indefinite" fill="remove" grpId="1" nodeType="clickEffect">
                                  <p:stCondLst>
                                    <p:cond delay="0"/>
                                  </p:stCondLst>
                                  <p:endCondLst>
                                    <p:cond evt="onNext" delay="0">
                                      <p:tgtEl>
                                        <p:sldTgt/>
                                      </p:tgtEl>
                                    </p:cond>
                                  </p:endCondLst>
                                  <p:iterate type="lt">
                                    <p:tmPct val="0"/>
                                  </p:iterate>
                                  <p:childTnLst>
                                    <p:animClr clrSpc="rgb" dir="cw">
                                      <p:cBhvr override="childStyle">
                                        <p:cTn id="79" dur="1500" accel="50000" autoRev="1" fill="hold" tmFilter="0, 0; .33333, 1; 1, 1">
                                          <p:stCondLst>
                                            <p:cond delay="0"/>
                                          </p:stCondLst>
                                        </p:cTn>
                                        <p:tgtEl>
                                          <p:spTgt spid="29"/>
                                        </p:tgtEl>
                                        <p:attrNameLst>
                                          <p:attrName>style.color</p:attrName>
                                        </p:attrNameLst>
                                      </p:cBhvr>
                                      <p:to>
                                        <a:schemeClr val="accent2"/>
                                      </p:to>
                                    </p:animClr>
                                    <p:animClr clrSpc="rgb" dir="cw">
                                      <p:cBhvr>
                                        <p:cTn id="80" dur="1500" accel="50000" autoRev="1" fill="hold" tmFilter="0, 0; .33333, 1; 1, 1">
                                          <p:stCondLst>
                                            <p:cond delay="0"/>
                                          </p:stCondLst>
                                        </p:cTn>
                                        <p:tgtEl>
                                          <p:spTgt spid="29"/>
                                        </p:tgtEl>
                                        <p:attrNameLst>
                                          <p:attrName>fillcolor</p:attrName>
                                        </p:attrNameLst>
                                      </p:cBhvr>
                                      <p:to>
                                        <a:schemeClr val="accent2"/>
                                      </p:to>
                                    </p:animClr>
                                    <p:set>
                                      <p:cBhvr>
                                        <p:cTn id="81" dur="3000" fill="hold"/>
                                        <p:tgtEl>
                                          <p:spTgt spid="29"/>
                                        </p:tgtEl>
                                        <p:attrNameLst>
                                          <p:attrName>fill.type</p:attrName>
                                        </p:attrNameLst>
                                      </p:cBhvr>
                                      <p:to>
                                        <p:strVal val="solid"/>
                                      </p:to>
                                    </p:set>
                                    <p:set>
                                      <p:cBhvr>
                                        <p:cTn id="82" dur="3000" fill="hold"/>
                                        <p:tgtEl>
                                          <p:spTgt spid="29"/>
                                        </p:tgtEl>
                                        <p:attrNameLst>
                                          <p:attrName>fill.on</p:attrName>
                                        </p:attrNameLst>
                                      </p:cBhvr>
                                      <p:to>
                                        <p:strVal val="true"/>
                                      </p:to>
                                    </p:set>
                                    <p:animScale>
                                      <p:cBhvr>
                                        <p:cTn id="83" dur="1500" accel="50000" autoRev="1" fill="hold" tmFilter="0, 0; .33333, 1; 1, 1">
                                          <p:stCondLst>
                                            <p:cond delay="0"/>
                                          </p:stCondLst>
                                        </p:cTn>
                                        <p:tgtEl>
                                          <p:spTgt spid="29"/>
                                        </p:tgtEl>
                                      </p:cBhvr>
                                      <p:from x="100000" y="100000"/>
                                      <p:to x="100000" y="140000"/>
                                    </p:animScale>
                                  </p:childTnLst>
                                </p:cTn>
                              </p:par>
                            </p:childTnLst>
                          </p:cTn>
                        </p:par>
                      </p:childTnLst>
                    </p:cTn>
                  </p:par>
                  <p:par>
                    <p:cTn id="84" fill="hold">
                      <p:stCondLst>
                        <p:cond delay="indefinite"/>
                      </p:stCondLst>
                      <p:childTnLst>
                        <p:par>
                          <p:cTn id="85" fill="hold">
                            <p:stCondLst>
                              <p:cond delay="0"/>
                            </p:stCondLst>
                            <p:childTnLst>
                              <p:par>
                                <p:cTn id="86" presetID="23" presetClass="entr" presetSubtype="16" fill="hold" grpId="0" nodeType="clickEffect">
                                  <p:stCondLst>
                                    <p:cond delay="0"/>
                                  </p:stCondLst>
                                  <p:childTnLst>
                                    <p:set>
                                      <p:cBhvr>
                                        <p:cTn id="87" dur="1" fill="hold">
                                          <p:stCondLst>
                                            <p:cond delay="0"/>
                                          </p:stCondLst>
                                        </p:cTn>
                                        <p:tgtEl>
                                          <p:spTgt spid="31"/>
                                        </p:tgtEl>
                                        <p:attrNameLst>
                                          <p:attrName>style.visibility</p:attrName>
                                        </p:attrNameLst>
                                      </p:cBhvr>
                                      <p:to>
                                        <p:strVal val="visible"/>
                                      </p:to>
                                    </p:set>
                                    <p:anim calcmode="lin" valueType="num">
                                      <p:cBhvr>
                                        <p:cTn id="88" dur="500" fill="hold"/>
                                        <p:tgtEl>
                                          <p:spTgt spid="31"/>
                                        </p:tgtEl>
                                        <p:attrNameLst>
                                          <p:attrName>ppt_w</p:attrName>
                                        </p:attrNameLst>
                                      </p:cBhvr>
                                      <p:tavLst>
                                        <p:tav tm="0">
                                          <p:val>
                                            <p:fltVal val="0"/>
                                          </p:val>
                                        </p:tav>
                                        <p:tav tm="100000">
                                          <p:val>
                                            <p:strVal val="#ppt_w"/>
                                          </p:val>
                                        </p:tav>
                                      </p:tavLst>
                                    </p:anim>
                                    <p:anim calcmode="lin" valueType="num">
                                      <p:cBhvr>
                                        <p:cTn id="89" dur="500" fill="hold"/>
                                        <p:tgtEl>
                                          <p:spTgt spid="31"/>
                                        </p:tgtEl>
                                        <p:attrNameLst>
                                          <p:attrName>ppt_h</p:attrName>
                                        </p:attrNameLst>
                                      </p:cBhvr>
                                      <p:tavLst>
                                        <p:tav tm="0">
                                          <p:val>
                                            <p:fltVal val="0"/>
                                          </p:val>
                                        </p:tav>
                                        <p:tav tm="100000">
                                          <p:val>
                                            <p:strVal val="#ppt_h"/>
                                          </p:val>
                                        </p:tav>
                                      </p:tavLst>
                                    </p:anim>
                                  </p:childTnLst>
                                </p:cTn>
                              </p:par>
                            </p:childTnLst>
                          </p:cTn>
                        </p:par>
                      </p:childTnLst>
                    </p:cTn>
                  </p:par>
                  <p:par>
                    <p:cTn id="90" fill="hold">
                      <p:stCondLst>
                        <p:cond delay="indefinite"/>
                      </p:stCondLst>
                      <p:childTnLst>
                        <p:par>
                          <p:cTn id="91" fill="hold">
                            <p:stCondLst>
                              <p:cond delay="0"/>
                            </p:stCondLst>
                            <p:childTnLst>
                              <p:par>
                                <p:cTn id="92" presetID="33" presetClass="emph" presetSubtype="0" repeatCount="indefinite" fill="remove" grpId="1" nodeType="clickEffect">
                                  <p:stCondLst>
                                    <p:cond delay="0"/>
                                  </p:stCondLst>
                                  <p:endCondLst>
                                    <p:cond evt="onNext" delay="0">
                                      <p:tgtEl>
                                        <p:sldTgt/>
                                      </p:tgtEl>
                                    </p:cond>
                                  </p:endCondLst>
                                  <p:iterate type="lt">
                                    <p:tmPct val="0"/>
                                  </p:iterate>
                                  <p:childTnLst>
                                    <p:animClr clrSpc="rgb" dir="cw">
                                      <p:cBhvr override="childStyle">
                                        <p:cTn id="93" dur="1500" accel="50000" autoRev="1" fill="hold" tmFilter="0, 0; .33333, 1; 1, 1">
                                          <p:stCondLst>
                                            <p:cond delay="0"/>
                                          </p:stCondLst>
                                        </p:cTn>
                                        <p:tgtEl>
                                          <p:spTgt spid="22"/>
                                        </p:tgtEl>
                                        <p:attrNameLst>
                                          <p:attrName>style.color</p:attrName>
                                        </p:attrNameLst>
                                      </p:cBhvr>
                                      <p:to>
                                        <a:schemeClr val="accent2"/>
                                      </p:to>
                                    </p:animClr>
                                    <p:animClr clrSpc="rgb" dir="cw">
                                      <p:cBhvr>
                                        <p:cTn id="94" dur="1500" accel="50000" autoRev="1" fill="hold" tmFilter="0, 0; .33333, 1; 1, 1">
                                          <p:stCondLst>
                                            <p:cond delay="0"/>
                                          </p:stCondLst>
                                        </p:cTn>
                                        <p:tgtEl>
                                          <p:spTgt spid="22"/>
                                        </p:tgtEl>
                                        <p:attrNameLst>
                                          <p:attrName>fillcolor</p:attrName>
                                        </p:attrNameLst>
                                      </p:cBhvr>
                                      <p:to>
                                        <a:schemeClr val="accent2"/>
                                      </p:to>
                                    </p:animClr>
                                    <p:set>
                                      <p:cBhvr>
                                        <p:cTn id="95" dur="3000" fill="hold"/>
                                        <p:tgtEl>
                                          <p:spTgt spid="22"/>
                                        </p:tgtEl>
                                        <p:attrNameLst>
                                          <p:attrName>fill.type</p:attrName>
                                        </p:attrNameLst>
                                      </p:cBhvr>
                                      <p:to>
                                        <p:strVal val="solid"/>
                                      </p:to>
                                    </p:set>
                                    <p:set>
                                      <p:cBhvr>
                                        <p:cTn id="96" dur="3000" fill="hold"/>
                                        <p:tgtEl>
                                          <p:spTgt spid="22"/>
                                        </p:tgtEl>
                                        <p:attrNameLst>
                                          <p:attrName>fill.on</p:attrName>
                                        </p:attrNameLst>
                                      </p:cBhvr>
                                      <p:to>
                                        <p:strVal val="true"/>
                                      </p:to>
                                    </p:set>
                                    <p:animScale>
                                      <p:cBhvr>
                                        <p:cTn id="97" dur="1500" accel="50000" autoRev="1" fill="hold" tmFilter="0, 0; .33333, 1; 1, 1">
                                          <p:stCondLst>
                                            <p:cond delay="0"/>
                                          </p:stCondLst>
                                        </p:cTn>
                                        <p:tgtEl>
                                          <p:spTgt spid="22"/>
                                        </p:tgtEl>
                                      </p:cBhvr>
                                      <p:from x="100000" y="100000"/>
                                      <p:to x="100000" y="140000"/>
                                    </p:animScale>
                                  </p:childTnLst>
                                </p:cTn>
                              </p:par>
                            </p:childTnLst>
                          </p:cTn>
                        </p:par>
                      </p:childTnLst>
                    </p:cTn>
                  </p:par>
                  <p:par>
                    <p:cTn id="98" fill="hold">
                      <p:stCondLst>
                        <p:cond delay="indefinite"/>
                      </p:stCondLst>
                      <p:childTnLst>
                        <p:par>
                          <p:cTn id="99" fill="hold">
                            <p:stCondLst>
                              <p:cond delay="0"/>
                            </p:stCondLst>
                            <p:childTnLst>
                              <p:par>
                                <p:cTn id="100" presetID="23" presetClass="entr" presetSubtype="16" fill="hold" grpId="0" nodeType="clickEffect">
                                  <p:stCondLst>
                                    <p:cond delay="0"/>
                                  </p:stCondLst>
                                  <p:childTnLst>
                                    <p:set>
                                      <p:cBhvr>
                                        <p:cTn id="101" dur="1" fill="hold">
                                          <p:stCondLst>
                                            <p:cond delay="0"/>
                                          </p:stCondLst>
                                        </p:cTn>
                                        <p:tgtEl>
                                          <p:spTgt spid="32"/>
                                        </p:tgtEl>
                                        <p:attrNameLst>
                                          <p:attrName>style.visibility</p:attrName>
                                        </p:attrNameLst>
                                      </p:cBhvr>
                                      <p:to>
                                        <p:strVal val="visible"/>
                                      </p:to>
                                    </p:set>
                                    <p:anim calcmode="lin" valueType="num">
                                      <p:cBhvr>
                                        <p:cTn id="102" dur="500" fill="hold"/>
                                        <p:tgtEl>
                                          <p:spTgt spid="32"/>
                                        </p:tgtEl>
                                        <p:attrNameLst>
                                          <p:attrName>ppt_w</p:attrName>
                                        </p:attrNameLst>
                                      </p:cBhvr>
                                      <p:tavLst>
                                        <p:tav tm="0">
                                          <p:val>
                                            <p:fltVal val="0"/>
                                          </p:val>
                                        </p:tav>
                                        <p:tav tm="100000">
                                          <p:val>
                                            <p:strVal val="#ppt_w"/>
                                          </p:val>
                                        </p:tav>
                                      </p:tavLst>
                                    </p:anim>
                                    <p:anim calcmode="lin" valueType="num">
                                      <p:cBhvr>
                                        <p:cTn id="103" dur="500" fill="hold"/>
                                        <p:tgtEl>
                                          <p:spTgt spid="32"/>
                                        </p:tgtEl>
                                        <p:attrNameLst>
                                          <p:attrName>ppt_h</p:attrName>
                                        </p:attrNameLst>
                                      </p:cBhvr>
                                      <p:tavLst>
                                        <p:tav tm="0">
                                          <p:val>
                                            <p:fltVal val="0"/>
                                          </p:val>
                                        </p:tav>
                                        <p:tav tm="100000">
                                          <p:val>
                                            <p:strVal val="#ppt_h"/>
                                          </p:val>
                                        </p:tav>
                                      </p:tavLst>
                                    </p:anim>
                                  </p:childTnLst>
                                </p:cTn>
                              </p:par>
                            </p:childTnLst>
                          </p:cTn>
                        </p:par>
                      </p:childTnLst>
                    </p:cTn>
                  </p:par>
                  <p:par>
                    <p:cTn id="104" fill="hold">
                      <p:stCondLst>
                        <p:cond delay="indefinite"/>
                      </p:stCondLst>
                      <p:childTnLst>
                        <p:par>
                          <p:cTn id="105" fill="hold">
                            <p:stCondLst>
                              <p:cond delay="0"/>
                            </p:stCondLst>
                            <p:childTnLst>
                              <p:par>
                                <p:cTn id="106" presetID="33" presetClass="emph" presetSubtype="0" repeatCount="indefinite" fill="remove" grpId="1" nodeType="clickEffect">
                                  <p:stCondLst>
                                    <p:cond delay="0"/>
                                  </p:stCondLst>
                                  <p:endCondLst>
                                    <p:cond evt="onNext" delay="0">
                                      <p:tgtEl>
                                        <p:sldTgt/>
                                      </p:tgtEl>
                                    </p:cond>
                                  </p:endCondLst>
                                  <p:iterate type="lt">
                                    <p:tmPct val="0"/>
                                  </p:iterate>
                                  <p:childTnLst>
                                    <p:animClr clrSpc="rgb" dir="cw">
                                      <p:cBhvr override="childStyle">
                                        <p:cTn id="107" dur="1500" accel="50000" autoRev="1" fill="hold" tmFilter="0, 0; .33333, 1; 1, 1">
                                          <p:stCondLst>
                                            <p:cond delay="0"/>
                                          </p:stCondLst>
                                        </p:cTn>
                                        <p:tgtEl>
                                          <p:spTgt spid="24"/>
                                        </p:tgtEl>
                                        <p:attrNameLst>
                                          <p:attrName>style.color</p:attrName>
                                        </p:attrNameLst>
                                      </p:cBhvr>
                                      <p:to>
                                        <a:schemeClr val="accent2"/>
                                      </p:to>
                                    </p:animClr>
                                    <p:animClr clrSpc="rgb" dir="cw">
                                      <p:cBhvr>
                                        <p:cTn id="108" dur="1500" accel="50000" autoRev="1" fill="hold" tmFilter="0, 0; .33333, 1; 1, 1">
                                          <p:stCondLst>
                                            <p:cond delay="0"/>
                                          </p:stCondLst>
                                        </p:cTn>
                                        <p:tgtEl>
                                          <p:spTgt spid="24"/>
                                        </p:tgtEl>
                                        <p:attrNameLst>
                                          <p:attrName>fillcolor</p:attrName>
                                        </p:attrNameLst>
                                      </p:cBhvr>
                                      <p:to>
                                        <a:schemeClr val="accent2"/>
                                      </p:to>
                                    </p:animClr>
                                    <p:set>
                                      <p:cBhvr>
                                        <p:cTn id="109" dur="3000" fill="hold"/>
                                        <p:tgtEl>
                                          <p:spTgt spid="24"/>
                                        </p:tgtEl>
                                        <p:attrNameLst>
                                          <p:attrName>fill.type</p:attrName>
                                        </p:attrNameLst>
                                      </p:cBhvr>
                                      <p:to>
                                        <p:strVal val="solid"/>
                                      </p:to>
                                    </p:set>
                                    <p:set>
                                      <p:cBhvr>
                                        <p:cTn id="110" dur="3000" fill="hold"/>
                                        <p:tgtEl>
                                          <p:spTgt spid="24"/>
                                        </p:tgtEl>
                                        <p:attrNameLst>
                                          <p:attrName>fill.on</p:attrName>
                                        </p:attrNameLst>
                                      </p:cBhvr>
                                      <p:to>
                                        <p:strVal val="true"/>
                                      </p:to>
                                    </p:set>
                                    <p:animScale>
                                      <p:cBhvr>
                                        <p:cTn id="111" dur="1500" accel="50000" autoRev="1" fill="hold" tmFilter="0, 0; .33333, 1; 1, 1">
                                          <p:stCondLst>
                                            <p:cond delay="0"/>
                                          </p:stCondLst>
                                        </p:cTn>
                                        <p:tgtEl>
                                          <p:spTgt spid="24"/>
                                        </p:tgtEl>
                                      </p:cBhvr>
                                      <p:from x="100000" y="100000"/>
                                      <p:to x="100000" y="140000"/>
                                    </p:animScale>
                                  </p:childTnLst>
                                </p:cTn>
                              </p:par>
                            </p:childTnLst>
                          </p:cTn>
                        </p:par>
                      </p:childTnLst>
                    </p:cTn>
                  </p:par>
                  <p:par>
                    <p:cTn id="112" fill="hold">
                      <p:stCondLst>
                        <p:cond delay="indefinite"/>
                      </p:stCondLst>
                      <p:childTnLst>
                        <p:par>
                          <p:cTn id="113" fill="hold">
                            <p:stCondLst>
                              <p:cond delay="0"/>
                            </p:stCondLst>
                            <p:childTnLst>
                              <p:par>
                                <p:cTn id="114" presetID="23" presetClass="entr" presetSubtype="16" fill="hold" grpId="0" nodeType="clickEffect">
                                  <p:stCondLst>
                                    <p:cond delay="0"/>
                                  </p:stCondLst>
                                  <p:childTnLst>
                                    <p:set>
                                      <p:cBhvr>
                                        <p:cTn id="115" dur="1" fill="hold">
                                          <p:stCondLst>
                                            <p:cond delay="0"/>
                                          </p:stCondLst>
                                        </p:cTn>
                                        <p:tgtEl>
                                          <p:spTgt spid="33"/>
                                        </p:tgtEl>
                                        <p:attrNameLst>
                                          <p:attrName>style.visibility</p:attrName>
                                        </p:attrNameLst>
                                      </p:cBhvr>
                                      <p:to>
                                        <p:strVal val="visible"/>
                                      </p:to>
                                    </p:set>
                                    <p:anim calcmode="lin" valueType="num">
                                      <p:cBhvr>
                                        <p:cTn id="116" dur="500" fill="hold"/>
                                        <p:tgtEl>
                                          <p:spTgt spid="33"/>
                                        </p:tgtEl>
                                        <p:attrNameLst>
                                          <p:attrName>ppt_w</p:attrName>
                                        </p:attrNameLst>
                                      </p:cBhvr>
                                      <p:tavLst>
                                        <p:tav tm="0">
                                          <p:val>
                                            <p:fltVal val="0"/>
                                          </p:val>
                                        </p:tav>
                                        <p:tav tm="100000">
                                          <p:val>
                                            <p:strVal val="#ppt_w"/>
                                          </p:val>
                                        </p:tav>
                                      </p:tavLst>
                                    </p:anim>
                                    <p:anim calcmode="lin" valueType="num">
                                      <p:cBhvr>
                                        <p:cTn id="117" dur="500" fill="hold"/>
                                        <p:tgtEl>
                                          <p:spTgt spid="3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2" grpId="1"/>
      <p:bldP spid="24" grpId="0"/>
      <p:bldP spid="24" grpId="1"/>
      <p:bldP spid="26" grpId="0"/>
      <p:bldP spid="27" grpId="0"/>
      <p:bldP spid="27" grpId="1"/>
      <p:bldP spid="28" grpId="0"/>
      <p:bldP spid="28" grpId="1"/>
      <p:bldP spid="29" grpId="0"/>
      <p:bldP spid="29" grpId="1"/>
      <p:bldP spid="30" grpId="0"/>
      <p:bldP spid="31" grpId="0"/>
      <p:bldP spid="32" grpId="0"/>
      <p:bldP spid="3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2399" y="1146629"/>
            <a:ext cx="9419772" cy="1425647"/>
          </a:xfrm>
          <a:prstGeom prst="rect">
            <a:avLst/>
          </a:prstGeom>
          <a:noFill/>
        </p:spPr>
        <p:txBody>
          <a:bodyPr wrap="square" rtlCol="0">
            <a:spAutoFit/>
          </a:bodyPr>
          <a:lstStyle/>
          <a:p>
            <a:pPr algn="just">
              <a:lnSpc>
                <a:spcPct val="114000"/>
              </a:lnSpc>
            </a:pPr>
            <a:r>
              <a:rPr lang="en-US" sz="2800" smtClean="0">
                <a:latin typeface="Times New Roman" panose="02020603050405020304" pitchFamily="18" charset="0"/>
                <a:cs typeface="Times New Roman" panose="02020603050405020304" pitchFamily="18" charset="0"/>
              </a:rPr>
              <a:t>c. Sầu riêng là loại trái quý của miền Nam. Hương vị nó hết sức đặc biệt, mùi thơm đậm, bay rất xa, lâu tan trong không khí.</a:t>
            </a:r>
          </a:p>
          <a:p>
            <a:pPr algn="r">
              <a:lnSpc>
                <a:spcPct val="114000"/>
              </a:lnSpc>
            </a:pPr>
            <a:r>
              <a:rPr lang="en-US" sz="2000" b="1" smtClean="0">
                <a:latin typeface="Times New Roman" panose="02020603050405020304" pitchFamily="18" charset="0"/>
                <a:cs typeface="Times New Roman" panose="02020603050405020304" pitchFamily="18" charset="0"/>
              </a:rPr>
              <a:t>MAI VĂN TẠO</a:t>
            </a:r>
            <a:endParaRPr lang="en-US" sz="2000" b="1">
              <a:latin typeface="Times New Roman" panose="02020603050405020304" pitchFamily="18" charset="0"/>
              <a:cs typeface="Times New Roman" panose="02020603050405020304" pitchFamily="18" charset="0"/>
            </a:endParaRPr>
          </a:p>
        </p:txBody>
      </p:sp>
      <p:graphicFrame>
        <p:nvGraphicFramePr>
          <p:cNvPr id="3" name="Group 106"/>
          <p:cNvGraphicFramePr>
            <a:graphicFrameLocks/>
          </p:cNvGraphicFramePr>
          <p:nvPr>
            <p:extLst>
              <p:ext uri="{D42A27DB-BD31-4B8C-83A1-F6EECF244321}">
                <p14:modId xmlns:p14="http://schemas.microsoft.com/office/powerpoint/2010/main" val="885480659"/>
              </p:ext>
            </p:extLst>
          </p:nvPr>
        </p:nvGraphicFramePr>
        <p:xfrm>
          <a:off x="1948542" y="2706959"/>
          <a:ext cx="8862786" cy="3042088"/>
        </p:xfrm>
        <a:graphic>
          <a:graphicData uri="http://schemas.openxmlformats.org/drawingml/2006/table">
            <a:tbl>
              <a:tblPr/>
              <a:tblGrid>
                <a:gridCol w="4377872">
                  <a:extLst>
                    <a:ext uri="{9D8B030D-6E8A-4147-A177-3AD203B41FA5}">
                      <a16:colId xmlns:a16="http://schemas.microsoft.com/office/drawing/2014/main" val="20000"/>
                    </a:ext>
                  </a:extLst>
                </a:gridCol>
                <a:gridCol w="4484914">
                  <a:extLst>
                    <a:ext uri="{9D8B030D-6E8A-4147-A177-3AD203B41FA5}">
                      <a16:colId xmlns:a16="http://schemas.microsoft.com/office/drawing/2014/main" val="20001"/>
                    </a:ext>
                  </a:extLst>
                </a:gridCol>
              </a:tblGrid>
              <a:tr h="776537">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altLang="en-US" sz="2800" b="1" i="1" dirty="0" err="1">
                          <a:solidFill>
                            <a:srgbClr val="FF0000"/>
                          </a:solidFill>
                          <a:latin typeface="Times New Roman" panose="02020603050405020304" pitchFamily="18" charset="0"/>
                          <a:cs typeface="Times New Roman" panose="02020603050405020304" pitchFamily="18" charset="0"/>
                        </a:rPr>
                        <a:t>Câu</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kể</a:t>
                      </a:r>
                      <a:r>
                        <a:rPr lang="en-US" altLang="en-US" sz="2800" b="1" i="1" dirty="0">
                          <a:solidFill>
                            <a:srgbClr val="FF0000"/>
                          </a:solidFill>
                          <a:latin typeface="Times New Roman" panose="02020603050405020304" pitchFamily="18" charset="0"/>
                          <a:cs typeface="Times New Roman" panose="02020603050405020304" pitchFamily="18" charset="0"/>
                        </a:rPr>
                        <a:t> Ai </a:t>
                      </a:r>
                      <a:r>
                        <a:rPr lang="en-US" altLang="en-US" sz="2800" b="1" i="1" dirty="0" err="1">
                          <a:solidFill>
                            <a:srgbClr val="FF0000"/>
                          </a:solidFill>
                          <a:latin typeface="Times New Roman" panose="02020603050405020304" pitchFamily="18" charset="0"/>
                          <a:cs typeface="Times New Roman" panose="02020603050405020304" pitchFamily="18" charset="0"/>
                        </a:rPr>
                        <a:t>là</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gì</a:t>
                      </a:r>
                      <a:r>
                        <a:rPr lang="en-US" altLang="en-US" sz="2800" b="1" i="1" dirty="0">
                          <a:solidFill>
                            <a:srgbClr val="FF0000"/>
                          </a:solidFill>
                          <a:latin typeface="Times New Roman" panose="02020603050405020304" pitchFamily="18" charset="0"/>
                          <a:cs typeface="Times New Roman" panose="02020603050405020304" pitchFamily="18" charset="0"/>
                        </a:rPr>
                        <a:t>? </a:t>
                      </a:r>
                      <a:endParaRPr kumimoji="0" lang="en-US" altLang="en-US" sz="2800" b="1" i="0" u="none" strike="noStrike" cap="none" normalizeH="0" baseline="0" dirty="0">
                        <a:ln>
                          <a:noFill/>
                        </a:ln>
                        <a:solidFill>
                          <a:srgbClr val="FF0000"/>
                        </a:solidFill>
                        <a:effectLst/>
                        <a:latin typeface=".VnTime" panose="020B7200000000000000"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altLang="en-US" sz="2800" b="1" i="1" dirty="0" err="1">
                          <a:solidFill>
                            <a:srgbClr val="FF0000"/>
                          </a:solidFill>
                          <a:latin typeface="Times New Roman" panose="02020603050405020304" pitchFamily="18" charset="0"/>
                          <a:cs typeface="Times New Roman" panose="02020603050405020304" pitchFamily="18" charset="0"/>
                        </a:rPr>
                        <a:t>Tác</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dụng</a:t>
                      </a:r>
                      <a:r>
                        <a:rPr lang="en-US" altLang="en-US" sz="2800" b="1" i="1" dirty="0">
                          <a:solidFill>
                            <a:srgbClr val="FF0000"/>
                          </a:solidFill>
                          <a:latin typeface="Times New Roman" panose="02020603050405020304" pitchFamily="18" charset="0"/>
                          <a:cs typeface="Times New Roman" panose="02020603050405020304" pitchFamily="18" charset="0"/>
                        </a:rPr>
                        <a:t> </a:t>
                      </a:r>
                      <a:endParaRPr kumimoji="0" lang="en-US" altLang="en-US" sz="2800" b="0" i="0" u="none" strike="noStrike" cap="none" normalizeH="0" baseline="0" dirty="0">
                        <a:ln>
                          <a:noFill/>
                        </a:ln>
                        <a:solidFill>
                          <a:srgbClr val="FF0000"/>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265551">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4" name="Text Box 86"/>
          <p:cNvSpPr txBox="1">
            <a:spLocks noChangeArrowheads="1"/>
          </p:cNvSpPr>
          <p:nvPr/>
        </p:nvSpPr>
        <p:spPr bwMode="auto">
          <a:xfrm>
            <a:off x="2169885" y="3742419"/>
            <a:ext cx="41148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a:solidFill>
                  <a:srgbClr val="004DE6"/>
                </a:solidFill>
                <a:latin typeface="Times New Roman" panose="02020603050405020304" pitchFamily="18" charset="0"/>
                <a:cs typeface="Times New Roman" panose="02020603050405020304" pitchFamily="18" charset="0"/>
              </a:rPr>
              <a:t>Sầu riêng là loại trái quý của Miền Nam.</a:t>
            </a:r>
          </a:p>
        </p:txBody>
      </p:sp>
      <p:sp>
        <p:nvSpPr>
          <p:cNvPr id="5" name="Text Box 88"/>
          <p:cNvSpPr txBox="1">
            <a:spLocks noChangeArrowheads="1"/>
          </p:cNvSpPr>
          <p:nvPr/>
        </p:nvSpPr>
        <p:spPr bwMode="auto">
          <a:xfrm>
            <a:off x="6364513" y="3407771"/>
            <a:ext cx="4366986"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dirty="0" err="1">
                <a:solidFill>
                  <a:srgbClr val="FF0000"/>
                </a:solidFill>
                <a:latin typeface="Times New Roman" panose="02020603050405020304" pitchFamily="18" charset="0"/>
                <a:cs typeface="Times New Roman" panose="02020603050405020304" pitchFamily="18" charset="0"/>
              </a:rPr>
              <a:t>Nêu</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nhận</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định</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bao</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hàm</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cả</a:t>
            </a:r>
            <a:r>
              <a:rPr lang="en-US" altLang="en-US" sz="2800" dirty="0">
                <a:solidFill>
                  <a:srgbClr val="FF0000"/>
                </a:solidFill>
                <a:latin typeface="Times New Roman" panose="02020603050405020304" pitchFamily="18" charset="0"/>
                <a:cs typeface="Times New Roman" panose="02020603050405020304" pitchFamily="18" charset="0"/>
              </a:rPr>
              <a:t> ý </a:t>
            </a:r>
            <a:r>
              <a:rPr lang="en-US" altLang="en-US" sz="2800" dirty="0" err="1">
                <a:solidFill>
                  <a:srgbClr val="FF0000"/>
                </a:solidFill>
                <a:latin typeface="Times New Roman" panose="02020603050405020304" pitchFamily="18" charset="0"/>
                <a:cs typeface="Times New Roman" panose="02020603050405020304" pitchFamily="18" charset="0"/>
              </a:rPr>
              <a:t>giới</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thiệu</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về</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trái</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sầu</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smtClean="0">
                <a:solidFill>
                  <a:srgbClr val="FF0000"/>
                </a:solidFill>
                <a:latin typeface="Times New Roman" panose="02020603050405020304" pitchFamily="18" charset="0"/>
                <a:cs typeface="Times New Roman" panose="02020603050405020304" pitchFamily="18" charset="0"/>
              </a:rPr>
              <a:t>riêng</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smtClean="0">
                <a:solidFill>
                  <a:srgbClr val="FF0000"/>
                </a:solidFill>
                <a:latin typeface="Times New Roman" panose="02020603050405020304" pitchFamily="18" charset="0"/>
                <a:cs typeface="Times New Roman" panose="02020603050405020304" pitchFamily="18" charset="0"/>
              </a:rPr>
              <a:t>vì</a:t>
            </a:r>
            <a:r>
              <a:rPr lang="en-US" altLang="en-US" sz="2800" dirty="0" smtClean="0">
                <a:solidFill>
                  <a:srgbClr val="FF0000"/>
                </a:solidFill>
                <a:latin typeface="Times New Roman" panose="02020603050405020304" pitchFamily="18" charset="0"/>
                <a:cs typeface="Times New Roman" panose="02020603050405020304" pitchFamily="18" charset="0"/>
              </a:rPr>
              <a:t> </a:t>
            </a:r>
            <a:r>
              <a:rPr lang="en-US" altLang="en-US" sz="2800" dirty="0" err="1" smtClean="0">
                <a:solidFill>
                  <a:srgbClr val="FF0000"/>
                </a:solidFill>
                <a:latin typeface="Times New Roman" panose="02020603050405020304" pitchFamily="18" charset="0"/>
                <a:cs typeface="Times New Roman" panose="02020603050405020304" pitchFamily="18" charset="0"/>
              </a:rPr>
              <a:t>vị</a:t>
            </a:r>
            <a:r>
              <a:rPr lang="en-US" altLang="en-US" sz="2800" dirty="0" smtClean="0">
                <a:solidFill>
                  <a:srgbClr val="FF0000"/>
                </a:solidFill>
                <a:latin typeface="Times New Roman" panose="02020603050405020304" pitchFamily="18" charset="0"/>
                <a:cs typeface="Times New Roman" panose="02020603050405020304" pitchFamily="18" charset="0"/>
              </a:rPr>
              <a:t> </a:t>
            </a:r>
            <a:r>
              <a:rPr lang="en-US" altLang="en-US" sz="2800" dirty="0" err="1" smtClean="0">
                <a:solidFill>
                  <a:srgbClr val="FF0000"/>
                </a:solidFill>
                <a:latin typeface="Times New Roman" panose="02020603050405020304" pitchFamily="18" charset="0"/>
                <a:cs typeface="Times New Roman" panose="02020603050405020304" pitchFamily="18" charset="0"/>
              </a:rPr>
              <a:t>ngữ</a:t>
            </a:r>
            <a:r>
              <a:rPr lang="en-US" altLang="en-US" sz="2800" dirty="0" smtClean="0">
                <a:solidFill>
                  <a:srgbClr val="FF0000"/>
                </a:solidFill>
                <a:latin typeface="Times New Roman" panose="02020603050405020304" pitchFamily="18" charset="0"/>
                <a:cs typeface="Times New Roman" panose="02020603050405020304" pitchFamily="18" charset="0"/>
              </a:rPr>
              <a:t> </a:t>
            </a:r>
            <a:r>
              <a:rPr lang="en-US" altLang="en-US" sz="2800" dirty="0" err="1" smtClean="0">
                <a:solidFill>
                  <a:srgbClr val="FF0000"/>
                </a:solidFill>
                <a:latin typeface="Times New Roman" panose="02020603050405020304" pitchFamily="18" charset="0"/>
                <a:cs typeface="Times New Roman" panose="02020603050405020304" pitchFamily="18" charset="0"/>
              </a:rPr>
              <a:t>có</a:t>
            </a:r>
            <a:r>
              <a:rPr lang="en-US" altLang="en-US" sz="2800" dirty="0" smtClean="0">
                <a:solidFill>
                  <a:srgbClr val="FF0000"/>
                </a:solidFill>
                <a:latin typeface="Times New Roman" panose="02020603050405020304" pitchFamily="18" charset="0"/>
                <a:cs typeface="Times New Roman" panose="02020603050405020304" pitchFamily="18" charset="0"/>
              </a:rPr>
              <a:t> 2 ý (</a:t>
            </a:r>
            <a:r>
              <a:rPr lang="en-US" altLang="en-US" sz="2800" dirty="0" err="1" smtClean="0">
                <a:solidFill>
                  <a:srgbClr val="FF0000"/>
                </a:solidFill>
                <a:latin typeface="Times New Roman" panose="02020603050405020304" pitchFamily="18" charset="0"/>
                <a:cs typeface="Times New Roman" panose="02020603050405020304" pitchFamily="18" charset="0"/>
              </a:rPr>
              <a:t>sầu</a:t>
            </a:r>
            <a:r>
              <a:rPr lang="en-US" altLang="en-US" sz="2800" dirty="0" smtClean="0">
                <a:solidFill>
                  <a:srgbClr val="FF0000"/>
                </a:solidFill>
                <a:latin typeface="Times New Roman" panose="02020603050405020304" pitchFamily="18" charset="0"/>
                <a:cs typeface="Times New Roman" panose="02020603050405020304" pitchFamily="18" charset="0"/>
              </a:rPr>
              <a:t> </a:t>
            </a:r>
            <a:r>
              <a:rPr lang="en-US" altLang="en-US" sz="2800" dirty="0" err="1" smtClean="0">
                <a:solidFill>
                  <a:srgbClr val="FF0000"/>
                </a:solidFill>
                <a:latin typeface="Times New Roman" panose="02020603050405020304" pitchFamily="18" charset="0"/>
                <a:cs typeface="Times New Roman" panose="02020603050405020304" pitchFamily="18" charset="0"/>
              </a:rPr>
              <a:t>riêng</a:t>
            </a:r>
            <a:r>
              <a:rPr lang="en-US" altLang="en-US" sz="2800" dirty="0" smtClean="0">
                <a:solidFill>
                  <a:srgbClr val="FF0000"/>
                </a:solidFill>
                <a:latin typeface="Times New Roman" panose="02020603050405020304" pitchFamily="18" charset="0"/>
                <a:cs typeface="Times New Roman" panose="02020603050405020304" pitchFamily="18" charset="0"/>
              </a:rPr>
              <a:t> </a:t>
            </a:r>
            <a:r>
              <a:rPr lang="en-US" altLang="en-US" sz="2800" dirty="0" err="1" smtClean="0">
                <a:solidFill>
                  <a:srgbClr val="FF0000"/>
                </a:solidFill>
                <a:latin typeface="Times New Roman" panose="02020603050405020304" pitchFamily="18" charset="0"/>
                <a:cs typeface="Times New Roman" panose="02020603050405020304" pitchFamily="18" charset="0"/>
              </a:rPr>
              <a:t>là</a:t>
            </a:r>
            <a:r>
              <a:rPr lang="en-US" altLang="en-US" sz="2800" dirty="0" smtClean="0">
                <a:solidFill>
                  <a:srgbClr val="FF0000"/>
                </a:solidFill>
                <a:latin typeface="Times New Roman" panose="02020603050405020304" pitchFamily="18" charset="0"/>
                <a:cs typeface="Times New Roman" panose="02020603050405020304" pitchFamily="18" charset="0"/>
              </a:rPr>
              <a:t> </a:t>
            </a:r>
            <a:r>
              <a:rPr lang="en-US" altLang="en-US" sz="2800" dirty="0" err="1" smtClean="0">
                <a:solidFill>
                  <a:srgbClr val="FF0000"/>
                </a:solidFill>
                <a:latin typeface="Times New Roman" panose="02020603050405020304" pitchFamily="18" charset="0"/>
                <a:cs typeface="Times New Roman" panose="02020603050405020304" pitchFamily="18" charset="0"/>
              </a:rPr>
              <a:t>loại</a:t>
            </a:r>
            <a:r>
              <a:rPr lang="en-US" altLang="en-US" sz="2800" dirty="0" smtClean="0">
                <a:solidFill>
                  <a:srgbClr val="FF0000"/>
                </a:solidFill>
                <a:latin typeface="Times New Roman" panose="02020603050405020304" pitchFamily="18" charset="0"/>
                <a:cs typeface="Times New Roman" panose="02020603050405020304" pitchFamily="18" charset="0"/>
              </a:rPr>
              <a:t> </a:t>
            </a:r>
            <a:r>
              <a:rPr lang="en-US" altLang="en-US" sz="2800" dirty="0" err="1" smtClean="0">
                <a:solidFill>
                  <a:srgbClr val="FF0000"/>
                </a:solidFill>
                <a:latin typeface="Times New Roman" panose="02020603050405020304" pitchFamily="18" charset="0"/>
                <a:cs typeface="Times New Roman" panose="02020603050405020304" pitchFamily="18" charset="0"/>
              </a:rPr>
              <a:t>trái</a:t>
            </a:r>
            <a:r>
              <a:rPr lang="en-US" altLang="en-US" sz="2800" dirty="0" smtClean="0">
                <a:solidFill>
                  <a:srgbClr val="FF0000"/>
                </a:solidFill>
                <a:latin typeface="Times New Roman" panose="02020603050405020304" pitchFamily="18" charset="0"/>
                <a:cs typeface="Times New Roman" panose="02020603050405020304" pitchFamily="18" charset="0"/>
              </a:rPr>
              <a:t> </a:t>
            </a:r>
            <a:r>
              <a:rPr lang="en-US" altLang="en-US" sz="2800" dirty="0" err="1" smtClean="0">
                <a:solidFill>
                  <a:srgbClr val="FF0000"/>
                </a:solidFill>
                <a:latin typeface="Times New Roman" panose="02020603050405020304" pitchFamily="18" charset="0"/>
                <a:cs typeface="Times New Roman" panose="02020603050405020304" pitchFamily="18" charset="0"/>
              </a:rPr>
              <a:t>cây</a:t>
            </a:r>
            <a:r>
              <a:rPr lang="en-US" altLang="en-US" sz="2800" dirty="0" smtClean="0">
                <a:solidFill>
                  <a:srgbClr val="FF0000"/>
                </a:solidFill>
                <a:latin typeface="Times New Roman" panose="02020603050405020304" pitchFamily="18" charset="0"/>
                <a:cs typeface="Times New Roman" panose="02020603050405020304" pitchFamily="18" charset="0"/>
              </a:rPr>
              <a:t> </a:t>
            </a:r>
            <a:r>
              <a:rPr lang="en-US" altLang="en-US" sz="2800" dirty="0" err="1" smtClean="0">
                <a:solidFill>
                  <a:srgbClr val="FF0000"/>
                </a:solidFill>
                <a:latin typeface="Times New Roman" panose="02020603050405020304" pitchFamily="18" charset="0"/>
                <a:cs typeface="Times New Roman" panose="02020603050405020304" pitchFamily="18" charset="0"/>
              </a:rPr>
              <a:t>và</a:t>
            </a:r>
            <a:r>
              <a:rPr lang="en-US" altLang="en-US" sz="2800" dirty="0" smtClean="0">
                <a:solidFill>
                  <a:srgbClr val="FF0000"/>
                </a:solidFill>
                <a:latin typeface="Times New Roman" panose="02020603050405020304" pitchFamily="18" charset="0"/>
                <a:cs typeface="Times New Roman" panose="02020603050405020304" pitchFamily="18" charset="0"/>
              </a:rPr>
              <a:t> </a:t>
            </a:r>
            <a:r>
              <a:rPr lang="en-US" altLang="en-US" sz="2800" dirty="0" err="1" smtClean="0">
                <a:solidFill>
                  <a:srgbClr val="FF0000"/>
                </a:solidFill>
                <a:latin typeface="Times New Roman" panose="02020603050405020304" pitchFamily="18" charset="0"/>
                <a:cs typeface="Times New Roman" panose="02020603050405020304" pitchFamily="18" charset="0"/>
              </a:rPr>
              <a:t>sầu</a:t>
            </a:r>
            <a:r>
              <a:rPr lang="en-US" altLang="en-US" sz="2800" dirty="0" smtClean="0">
                <a:solidFill>
                  <a:srgbClr val="FF0000"/>
                </a:solidFill>
                <a:latin typeface="Times New Roman" panose="02020603050405020304" pitchFamily="18" charset="0"/>
                <a:cs typeface="Times New Roman" panose="02020603050405020304" pitchFamily="18" charset="0"/>
              </a:rPr>
              <a:t> </a:t>
            </a:r>
            <a:r>
              <a:rPr lang="en-US" altLang="en-US" sz="2800" dirty="0" err="1" smtClean="0">
                <a:solidFill>
                  <a:srgbClr val="FF0000"/>
                </a:solidFill>
                <a:latin typeface="Times New Roman" panose="02020603050405020304" pitchFamily="18" charset="0"/>
                <a:cs typeface="Times New Roman" panose="02020603050405020304" pitchFamily="18" charset="0"/>
              </a:rPr>
              <a:t>riêng</a:t>
            </a:r>
            <a:r>
              <a:rPr lang="en-US" altLang="en-US" sz="2800" dirty="0" smtClean="0">
                <a:solidFill>
                  <a:srgbClr val="FF0000"/>
                </a:solidFill>
                <a:latin typeface="Times New Roman" panose="02020603050405020304" pitchFamily="18" charset="0"/>
                <a:cs typeface="Times New Roman" panose="02020603050405020304" pitchFamily="18" charset="0"/>
              </a:rPr>
              <a:t> </a:t>
            </a:r>
            <a:r>
              <a:rPr lang="en-US" altLang="en-US" sz="2800" dirty="0" err="1" smtClean="0">
                <a:solidFill>
                  <a:srgbClr val="FF0000"/>
                </a:solidFill>
                <a:latin typeface="Times New Roman" panose="02020603050405020304" pitchFamily="18" charset="0"/>
                <a:cs typeface="Times New Roman" panose="02020603050405020304" pitchFamily="18" charset="0"/>
              </a:rPr>
              <a:t>là</a:t>
            </a:r>
            <a:r>
              <a:rPr lang="en-US" altLang="en-US" sz="2800" dirty="0" smtClean="0">
                <a:solidFill>
                  <a:srgbClr val="FF0000"/>
                </a:solidFill>
                <a:latin typeface="Times New Roman" panose="02020603050405020304" pitchFamily="18" charset="0"/>
                <a:cs typeface="Times New Roman" panose="02020603050405020304" pitchFamily="18" charset="0"/>
              </a:rPr>
              <a:t> </a:t>
            </a:r>
            <a:r>
              <a:rPr lang="en-US" altLang="en-US" sz="2800" dirty="0" err="1" smtClean="0">
                <a:solidFill>
                  <a:srgbClr val="FF0000"/>
                </a:solidFill>
                <a:latin typeface="Times New Roman" panose="02020603050405020304" pitchFamily="18" charset="0"/>
                <a:cs typeface="Times New Roman" panose="02020603050405020304" pitchFamily="18" charset="0"/>
              </a:rPr>
              <a:t>loại</a:t>
            </a:r>
            <a:r>
              <a:rPr lang="en-US" altLang="en-US" sz="2800" dirty="0" smtClean="0">
                <a:solidFill>
                  <a:srgbClr val="FF0000"/>
                </a:solidFill>
                <a:latin typeface="Times New Roman" panose="02020603050405020304" pitchFamily="18" charset="0"/>
                <a:cs typeface="Times New Roman" panose="02020603050405020304" pitchFamily="18" charset="0"/>
              </a:rPr>
              <a:t> </a:t>
            </a:r>
            <a:r>
              <a:rPr lang="en-US" altLang="en-US" sz="2800" dirty="0" err="1" smtClean="0">
                <a:solidFill>
                  <a:srgbClr val="FF0000"/>
                </a:solidFill>
                <a:latin typeface="Times New Roman" panose="02020603050405020304" pitchFamily="18" charset="0"/>
                <a:cs typeface="Times New Roman" panose="02020603050405020304" pitchFamily="18" charset="0"/>
              </a:rPr>
              <a:t>trái</a:t>
            </a:r>
            <a:r>
              <a:rPr lang="en-US" altLang="en-US" sz="2800" dirty="0" smtClean="0">
                <a:solidFill>
                  <a:srgbClr val="FF0000"/>
                </a:solidFill>
                <a:latin typeface="Times New Roman" panose="02020603050405020304" pitchFamily="18" charset="0"/>
                <a:cs typeface="Times New Roman" panose="02020603050405020304" pitchFamily="18" charset="0"/>
              </a:rPr>
              <a:t> </a:t>
            </a:r>
            <a:r>
              <a:rPr lang="en-US" altLang="en-US" sz="2800" dirty="0" err="1" smtClean="0">
                <a:solidFill>
                  <a:srgbClr val="FF0000"/>
                </a:solidFill>
                <a:latin typeface="Times New Roman" panose="02020603050405020304" pitchFamily="18" charset="0"/>
                <a:cs typeface="Times New Roman" panose="02020603050405020304" pitchFamily="18" charset="0"/>
              </a:rPr>
              <a:t>cây</a:t>
            </a:r>
            <a:r>
              <a:rPr lang="en-US" altLang="en-US" sz="2800" dirty="0" smtClean="0">
                <a:solidFill>
                  <a:srgbClr val="FF0000"/>
                </a:solidFill>
                <a:latin typeface="Times New Roman" panose="02020603050405020304" pitchFamily="18" charset="0"/>
                <a:cs typeface="Times New Roman" panose="02020603050405020304" pitchFamily="18" charset="0"/>
              </a:rPr>
              <a:t> </a:t>
            </a:r>
            <a:r>
              <a:rPr lang="en-US" altLang="en-US" sz="2800" dirty="0" err="1" smtClean="0">
                <a:solidFill>
                  <a:srgbClr val="FF0000"/>
                </a:solidFill>
                <a:latin typeface="Times New Roman" panose="02020603050405020304" pitchFamily="18" charset="0"/>
                <a:cs typeface="Times New Roman" panose="02020603050405020304" pitchFamily="18" charset="0"/>
              </a:rPr>
              <a:t>quí</a:t>
            </a:r>
            <a:r>
              <a:rPr lang="en-US" altLang="en-US" sz="2800" dirty="0" smtClean="0">
                <a:solidFill>
                  <a:srgbClr val="FF0000"/>
                </a:solidFill>
                <a:latin typeface="Times New Roman" panose="02020603050405020304" pitchFamily="18" charset="0"/>
                <a:cs typeface="Times New Roman" panose="02020603050405020304" pitchFamily="18" charset="0"/>
              </a:rPr>
              <a:t>).</a:t>
            </a:r>
            <a:endParaRPr lang="en-US" alt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5260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1" presetClass="entr" presetSubtype="0" fill="hold" grpId="0" nodeType="clickEffect">
                                  <p:stCondLst>
                                    <p:cond delay="0"/>
                                  </p:stCondLst>
                                  <p:iterate type="lt">
                                    <p:tmPct val="10000"/>
                                  </p:iterate>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
                                        </p:tgtEl>
                                        <p:attrNameLst>
                                          <p:attrName>ppt_y</p:attrName>
                                        </p:attrNameLst>
                                      </p:cBhvr>
                                      <p:tavLst>
                                        <p:tav tm="0">
                                          <p:val>
                                            <p:strVal val="#ppt_y"/>
                                          </p:val>
                                        </p:tav>
                                        <p:tav tm="100000">
                                          <p:val>
                                            <p:strVal val="#ppt_y"/>
                                          </p:val>
                                        </p:tav>
                                      </p:tavLst>
                                    </p:anim>
                                    <p:anim calcmode="lin" valueType="num">
                                      <p:cBhvr>
                                        <p:cTn id="13"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610586" y="1873730"/>
            <a:ext cx="10674076" cy="811413"/>
            <a:chOff x="-12697" y="1699617"/>
            <a:chExt cx="9412922" cy="811879"/>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3" y="1699617"/>
              <a:ext cx="8722162" cy="811879"/>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7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tác dụng và cấu tạo của câu kể </a:t>
              </a:r>
              <a:r>
                <a:rPr lang="en-US" sz="2700" i="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Ai là gì?</a:t>
              </a:r>
              <a:endParaRPr lang="en-US" sz="27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12697" y="1817260"/>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606562" y="3061751"/>
            <a:ext cx="10674076" cy="784534"/>
            <a:chOff x="-26657" y="2060507"/>
            <a:chExt cx="8941551" cy="784984"/>
          </a:xfrm>
        </p:grpSpPr>
        <p:sp>
          <p:nvSpPr>
            <p:cNvPr id="13" name="Rectangle 12">
              <a:extLst>
                <a:ext uri="{FF2B5EF4-FFF2-40B4-BE49-F238E27FC236}">
                  <a16:creationId xmlns:a16="http://schemas.microsoft.com/office/drawing/2014/main" id="{1C59C6FF-16F6-4D4A-8D30-C9647637D21A}"/>
                </a:ext>
              </a:extLst>
            </p:cNvPr>
            <p:cNvSpPr/>
            <p:nvPr/>
          </p:nvSpPr>
          <p:spPr>
            <a:xfrm>
              <a:off x="643705" y="2060507"/>
              <a:ext cx="8271189" cy="784984"/>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Tìm đúng câu kể </a:t>
              </a:r>
              <a:r>
                <a:rPr lang="en-US" sz="2800" i="1" smtClean="0">
                  <a:solidFill>
                    <a:schemeClr val="tx1"/>
                  </a:solidFill>
                  <a:latin typeface="Times New Roman" panose="02020603050405020304" pitchFamily="18" charset="0"/>
                  <a:cs typeface="Times New Roman" panose="02020603050405020304" pitchFamily="18" charset="0"/>
                </a:rPr>
                <a:t>Ai là gì? </a:t>
              </a:r>
              <a:r>
                <a:rPr lang="en-US" sz="2800" smtClean="0">
                  <a:solidFill>
                    <a:schemeClr val="tx1"/>
                  </a:solidFill>
                  <a:latin typeface="Times New Roman" panose="02020603050405020304" pitchFamily="18" charset="0"/>
                  <a:cs typeface="Times New Roman" panose="02020603050405020304" pitchFamily="18" charset="0"/>
                </a:rPr>
                <a:t>trong đoạn văn.</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26657" y="2164702"/>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smtClean="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9" name="Group 8"/>
          <p:cNvGrpSpPr>
            <a:grpSpLocks/>
          </p:cNvGrpSpPr>
          <p:nvPr/>
        </p:nvGrpSpPr>
        <p:grpSpPr bwMode="auto">
          <a:xfrm>
            <a:off x="606562" y="4222893"/>
            <a:ext cx="10674076" cy="900649"/>
            <a:chOff x="-26657" y="2060506"/>
            <a:chExt cx="8941551" cy="901166"/>
          </a:xfrm>
        </p:grpSpPr>
        <p:sp>
          <p:nvSpPr>
            <p:cNvPr id="12" name="Rectangle 11">
              <a:extLst>
                <a:ext uri="{FF2B5EF4-FFF2-40B4-BE49-F238E27FC236}">
                  <a16:creationId xmlns:a16="http://schemas.microsoft.com/office/drawing/2014/main" id="{1C59C6FF-16F6-4D4A-8D30-C9647637D21A}"/>
                </a:ext>
              </a:extLst>
            </p:cNvPr>
            <p:cNvSpPr/>
            <p:nvPr/>
          </p:nvSpPr>
          <p:spPr>
            <a:xfrm>
              <a:off x="643705" y="2060506"/>
              <a:ext cx="8271189" cy="901166"/>
            </a:xfrm>
            <a:prstGeom prst="rect">
              <a:avLst/>
            </a:prstGeom>
            <a:solidFill>
              <a:schemeClr val="accent4">
                <a:lumMod val="40000"/>
                <a:lumOff val="6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dirty="0" err="1" smtClean="0">
                  <a:solidFill>
                    <a:schemeClr val="tx1"/>
                  </a:solidFill>
                  <a:latin typeface="Times New Roman" panose="02020603050405020304" pitchFamily="18" charset="0"/>
                  <a:cs typeface="Times New Roman" panose="02020603050405020304" pitchFamily="18" charset="0"/>
                </a:rPr>
                <a:t>Biết</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đặt</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câu</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kể</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i="1" dirty="0" smtClean="0">
                  <a:solidFill>
                    <a:schemeClr val="tx1"/>
                  </a:solidFill>
                  <a:latin typeface="Times New Roman" panose="02020603050405020304" pitchFamily="18" charset="0"/>
                  <a:cs typeface="Times New Roman" panose="02020603050405020304" pitchFamily="18" charset="0"/>
                </a:rPr>
                <a:t>Ai </a:t>
              </a:r>
              <a:r>
                <a:rPr lang="en-US" sz="2800" i="1" dirty="0" err="1" smtClean="0">
                  <a:solidFill>
                    <a:schemeClr val="tx1"/>
                  </a:solidFill>
                  <a:latin typeface="Times New Roman" panose="02020603050405020304" pitchFamily="18" charset="0"/>
                  <a:cs typeface="Times New Roman" panose="02020603050405020304" pitchFamily="18" charset="0"/>
                </a:rPr>
                <a:t>là</a:t>
              </a:r>
              <a:r>
                <a:rPr lang="en-US" sz="2800" i="1" dirty="0" smtClean="0">
                  <a:solidFill>
                    <a:schemeClr val="tx1"/>
                  </a:solidFill>
                  <a:latin typeface="Times New Roman" panose="02020603050405020304" pitchFamily="18" charset="0"/>
                  <a:cs typeface="Times New Roman" panose="02020603050405020304" pitchFamily="18" charset="0"/>
                </a:rPr>
                <a:t> </a:t>
              </a:r>
              <a:r>
                <a:rPr lang="en-US" sz="2800" i="1" dirty="0" err="1" smtClean="0">
                  <a:solidFill>
                    <a:schemeClr val="tx1"/>
                  </a:solidFill>
                  <a:latin typeface="Times New Roman" panose="02020603050405020304" pitchFamily="18" charset="0"/>
                  <a:cs typeface="Times New Roman" panose="02020603050405020304" pitchFamily="18" charset="0"/>
                </a:rPr>
                <a:t>gì</a:t>
              </a:r>
              <a:r>
                <a:rPr lang="en-US" sz="2800" i="1"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để</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giới</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thiệu</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hoặc</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nhận</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định</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về</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một</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sự</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vật</a:t>
              </a:r>
              <a:r>
                <a:rPr lang="en-US" sz="2800" dirty="0">
                  <a:solidFill>
                    <a:schemeClr val="tx1"/>
                  </a:solidFill>
                  <a:latin typeface="Times New Roman" panose="02020603050405020304" pitchFamily="18" charset="0"/>
                  <a:cs typeface="Times New Roman" panose="02020603050405020304" pitchFamily="18" charset="0"/>
                </a:rPr>
                <a: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5" name="Oval 14">
              <a:extLst>
                <a:ext uri="{FF2B5EF4-FFF2-40B4-BE49-F238E27FC236}">
                  <a16:creationId xmlns:a16="http://schemas.microsoft.com/office/drawing/2014/main" id="{1CC2396C-46DF-4CA0-86ED-4BF9BDDE7B02}"/>
                </a:ext>
              </a:extLst>
            </p:cNvPr>
            <p:cNvSpPr/>
            <p:nvPr/>
          </p:nvSpPr>
          <p:spPr>
            <a:xfrm>
              <a:off x="-26657" y="2164702"/>
              <a:ext cx="576299" cy="576593"/>
            </a:xfrm>
            <a:prstGeom prst="ellipse">
              <a:avLst/>
            </a:prstGeom>
            <a:solidFill>
              <a:schemeClr val="accent5">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6" name="Rounded Rectangle 15">
            <a:extLst>
              <a:ext uri="{FF2B5EF4-FFF2-40B4-BE49-F238E27FC236}">
                <a16:creationId xmlns:a16="http://schemas.microsoft.com/office/drawing/2014/main" id="{FC4AA681-3F36-42B8-9DF9-F59457234ED6}"/>
              </a:ext>
            </a:extLst>
          </p:cNvPr>
          <p:cNvSpPr/>
          <p:nvPr/>
        </p:nvSpPr>
        <p:spPr>
          <a:xfrm>
            <a:off x="3154679" y="606719"/>
            <a:ext cx="5713549"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solidFill>
                <a:latin typeface="Times New Roman" panose="02020603050405020304" pitchFamily="18" charset="0"/>
                <a:cs typeface="Times New Roman" panose="02020603050405020304" pitchFamily="18" charset="0"/>
              </a:rPr>
              <a:t>Bài 1 em đã đạt được yêu cầu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10537832" y="1296109"/>
            <a:ext cx="872647" cy="1869777"/>
          </a:xfrm>
          <a:prstGeom prst="rect">
            <a:avLst/>
          </a:prstGeom>
          <a:noFill/>
        </p:spPr>
        <p:txBody>
          <a:bodyPr wrap="square" rtlCol="0">
            <a:spAutoFit/>
          </a:bodyPr>
          <a:lstStyle/>
          <a:p>
            <a:r>
              <a:rPr lang="en-US" sz="11500" smtClean="0">
                <a:solidFill>
                  <a:srgbClr val="00B050"/>
                </a:solidFill>
                <a:sym typeface="Wingdings 2" panose="05020102010507070707" pitchFamily="18" charset="2"/>
              </a:rPr>
              <a:t></a:t>
            </a:r>
            <a:endParaRPr lang="en-US" sz="11500">
              <a:solidFill>
                <a:srgbClr val="00B050"/>
              </a:solidFill>
            </a:endParaRPr>
          </a:p>
        </p:txBody>
      </p:sp>
      <p:sp>
        <p:nvSpPr>
          <p:cNvPr id="18" name="TextBox 17"/>
          <p:cNvSpPr txBox="1"/>
          <p:nvPr/>
        </p:nvSpPr>
        <p:spPr>
          <a:xfrm>
            <a:off x="10554597" y="2327875"/>
            <a:ext cx="872647" cy="1869777"/>
          </a:xfrm>
          <a:prstGeom prst="rect">
            <a:avLst/>
          </a:prstGeom>
          <a:noFill/>
        </p:spPr>
        <p:txBody>
          <a:bodyPr wrap="square" rtlCol="0">
            <a:spAutoFit/>
          </a:bodyPr>
          <a:lstStyle/>
          <a:p>
            <a:r>
              <a:rPr lang="en-US" sz="11500" smtClean="0">
                <a:solidFill>
                  <a:srgbClr val="00B050"/>
                </a:solidFill>
                <a:sym typeface="Wingdings 2" panose="05020102010507070707" pitchFamily="18" charset="2"/>
              </a:rPr>
              <a:t></a:t>
            </a:r>
            <a:endParaRPr lang="en-US" sz="11500">
              <a:solidFill>
                <a:srgbClr val="00B050"/>
              </a:solidFill>
            </a:endParaRPr>
          </a:p>
        </p:txBody>
      </p:sp>
    </p:spTree>
    <p:extLst>
      <p:ext uri="{BB962C8B-B14F-4D97-AF65-F5344CB8AC3E}">
        <p14:creationId xmlns:p14="http://schemas.microsoft.com/office/powerpoint/2010/main" val="8585451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5"/>
          <p:cNvSpPr txBox="1">
            <a:spLocks noChangeArrowheads="1"/>
          </p:cNvSpPr>
          <p:nvPr/>
        </p:nvSpPr>
        <p:spPr bwMode="auto">
          <a:xfrm>
            <a:off x="1511299" y="820965"/>
            <a:ext cx="9432472" cy="221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vi-VN" altLang="en-US" sz="3200" b="1" dirty="0">
                <a:latin typeface="Times New Roman" panose="02020603050405020304" pitchFamily="18" charset="0"/>
                <a:cs typeface="Times New Roman" panose="02020603050405020304" pitchFamily="18" charset="0"/>
              </a:rPr>
              <a:t>Bài 2: Dùng câu kể </a:t>
            </a:r>
            <a:r>
              <a:rPr lang="vi-VN" altLang="en-US" sz="3200" b="1" i="1" dirty="0">
                <a:latin typeface="Times New Roman" panose="02020603050405020304" pitchFamily="18" charset="0"/>
                <a:cs typeface="Times New Roman" panose="02020603050405020304" pitchFamily="18" charset="0"/>
              </a:rPr>
              <a:t>Ai là gì? </a:t>
            </a:r>
            <a:r>
              <a:rPr lang="vi-VN" altLang="en-US" sz="3200" b="1" dirty="0">
                <a:latin typeface="Times New Roman" panose="02020603050405020304" pitchFamily="18" charset="0"/>
                <a:cs typeface="Times New Roman" panose="02020603050405020304" pitchFamily="18" charset="0"/>
              </a:rPr>
              <a:t>giới thiệu về các bạn trong lớp em (hoặc giới thiệu từng người trong gia đình em</a:t>
            </a:r>
            <a:r>
              <a:rPr lang="vi-VN" altLang="en-US" sz="3200" b="1" dirty="0" smtClean="0">
                <a:latin typeface="Times New Roman" panose="02020603050405020304" pitchFamily="18" charset="0"/>
                <a:cs typeface="Times New Roman" panose="02020603050405020304" pitchFamily="18" charset="0"/>
              </a:rPr>
              <a:t>)</a:t>
            </a:r>
            <a:r>
              <a:rPr lang="en-US" altLang="en-US" sz="3200" b="1" smtClean="0">
                <a:latin typeface="Times New Roman" panose="02020603050405020304" pitchFamily="18" charset="0"/>
                <a:cs typeface="Times New Roman" panose="02020603050405020304" pitchFamily="18" charset="0"/>
              </a:rPr>
              <a:t>.</a:t>
            </a:r>
            <a:endParaRPr lang="vi-VN" altLang="en-US" sz="3200" b="1">
              <a:latin typeface="Times New Roman" panose="02020603050405020304" pitchFamily="18" charset="0"/>
              <a:cs typeface="Times New Roman" panose="02020603050405020304" pitchFamily="18" charset="0"/>
            </a:endParaRPr>
          </a:p>
          <a:p>
            <a:pPr algn="just" eaLnBrk="1" hangingPunct="1">
              <a:spcBef>
                <a:spcPct val="50000"/>
              </a:spcBef>
            </a:pPr>
            <a:endParaRPr lang="en-US" altLang="en-US" sz="2800" b="1" dirty="0">
              <a:latin typeface=".VnArial" panose="020B7200000000000000" pitchFamily="34" charset="0"/>
            </a:endParaRPr>
          </a:p>
        </p:txBody>
      </p:sp>
      <p:sp>
        <p:nvSpPr>
          <p:cNvPr id="2" name="Rectangle 1"/>
          <p:cNvSpPr/>
          <p:nvPr/>
        </p:nvSpPr>
        <p:spPr>
          <a:xfrm>
            <a:off x="1511299" y="2451465"/>
            <a:ext cx="9432472" cy="3108543"/>
          </a:xfrm>
          <a:prstGeom prst="rect">
            <a:avLst/>
          </a:prstGeom>
        </p:spPr>
        <p:txBody>
          <a:bodyPr wrap="square">
            <a:spAutoFit/>
          </a:bodyPr>
          <a:lstStyle/>
          <a:p>
            <a:pPr algn="just">
              <a:spcBef>
                <a:spcPct val="50000"/>
              </a:spcBef>
            </a:pPr>
            <a:r>
              <a:rPr lang="en-US" altLang="en-US" sz="2800" b="1" u="sng" smtClean="0">
                <a:solidFill>
                  <a:srgbClr val="0000FF"/>
                </a:solidFill>
                <a:latin typeface="Times New Roman" panose="02020603050405020304" pitchFamily="18" charset="0"/>
                <a:cs typeface="Times New Roman" panose="02020603050405020304" pitchFamily="18" charset="0"/>
              </a:rPr>
              <a:t>Gợi ý:</a:t>
            </a:r>
          </a:p>
          <a:p>
            <a:pPr marL="514350" indent="-514350" algn="just">
              <a:spcBef>
                <a:spcPct val="50000"/>
              </a:spcBef>
              <a:buAutoNum type="arabicPeriod"/>
            </a:pPr>
            <a:r>
              <a:rPr lang="en-US" altLang="en-US" sz="2800" smtClean="0">
                <a:solidFill>
                  <a:srgbClr val="0000FF"/>
                </a:solidFill>
                <a:latin typeface="Times New Roman" panose="02020603050405020304" pitchFamily="18" charset="0"/>
                <a:cs typeface="Times New Roman" panose="02020603050405020304" pitchFamily="18" charset="0"/>
              </a:rPr>
              <a:t>Chọn người giới thiệu</a:t>
            </a:r>
          </a:p>
          <a:p>
            <a:pPr marL="514350" indent="-514350" algn="just">
              <a:spcBef>
                <a:spcPct val="50000"/>
              </a:spcBef>
              <a:buAutoNum type="arabicPeriod"/>
            </a:pPr>
            <a:r>
              <a:rPr lang="en-US" altLang="en-US" sz="2800" smtClean="0">
                <a:solidFill>
                  <a:srgbClr val="0000FF"/>
                </a:solidFill>
                <a:latin typeface="Times New Roman" panose="02020603050405020304" pitchFamily="18" charset="0"/>
                <a:cs typeface="Times New Roman" panose="02020603050405020304" pitchFamily="18" charset="0"/>
              </a:rPr>
              <a:t>Chọn nội dung giới thiệu:</a:t>
            </a:r>
          </a:p>
          <a:p>
            <a:pPr marL="457200" indent="-457200" algn="just">
              <a:spcBef>
                <a:spcPct val="50000"/>
              </a:spcBef>
              <a:buFontTx/>
              <a:buChar char="-"/>
            </a:pPr>
            <a:r>
              <a:rPr lang="en-US" altLang="en-US" sz="2800" smtClean="0">
                <a:solidFill>
                  <a:srgbClr val="0000FF"/>
                </a:solidFill>
                <a:latin typeface="Times New Roman" panose="02020603050405020304" pitchFamily="18" charset="0"/>
                <a:cs typeface="Times New Roman" panose="02020603050405020304" pitchFamily="18" charset="0"/>
              </a:rPr>
              <a:t>Giới thiệu: </a:t>
            </a:r>
            <a:r>
              <a:rPr lang="en-US" altLang="en-US" sz="2800" i="1" smtClean="0">
                <a:solidFill>
                  <a:srgbClr val="0000FF"/>
                </a:solidFill>
                <a:latin typeface="Times New Roman" panose="02020603050405020304" pitchFamily="18" charset="0"/>
                <a:cs typeface="Times New Roman" panose="02020603050405020304" pitchFamily="18" charset="0"/>
              </a:rPr>
              <a:t>tên, nghề nghiệp, mối quan hệ,…</a:t>
            </a:r>
          </a:p>
          <a:p>
            <a:pPr marL="457200" indent="-457200" algn="just">
              <a:spcBef>
                <a:spcPct val="50000"/>
              </a:spcBef>
              <a:buFontTx/>
              <a:buChar char="-"/>
            </a:pPr>
            <a:r>
              <a:rPr lang="en-US" altLang="en-US" sz="2800" smtClean="0">
                <a:solidFill>
                  <a:srgbClr val="0000FF"/>
                </a:solidFill>
                <a:latin typeface="Times New Roman" panose="02020603050405020304" pitchFamily="18" charset="0"/>
                <a:cs typeface="Times New Roman" panose="02020603050405020304" pitchFamily="18" charset="0"/>
              </a:rPr>
              <a:t>Nhận định: </a:t>
            </a:r>
            <a:r>
              <a:rPr lang="en-US" altLang="en-US" sz="2800" i="1" smtClean="0">
                <a:solidFill>
                  <a:srgbClr val="0000FF"/>
                </a:solidFill>
                <a:latin typeface="Times New Roman" panose="02020603050405020304" pitchFamily="18" charset="0"/>
                <a:cs typeface="Times New Roman" panose="02020603050405020304" pitchFamily="18" charset="0"/>
              </a:rPr>
              <a:t>ngoại hình, tính cách,…</a:t>
            </a:r>
            <a:endParaRPr lang="en-US" altLang="en-US" sz="2800" i="1">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873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55657" y="1303601"/>
            <a:ext cx="9432472" cy="3539430"/>
          </a:xfrm>
          <a:prstGeom prst="rect">
            <a:avLst/>
          </a:prstGeom>
        </p:spPr>
        <p:txBody>
          <a:bodyPr wrap="square">
            <a:spAutoFit/>
          </a:bodyPr>
          <a:lstStyle/>
          <a:p>
            <a:pPr algn="just">
              <a:lnSpc>
                <a:spcPct val="150000"/>
              </a:lnSpc>
              <a:spcBef>
                <a:spcPct val="50000"/>
              </a:spcBef>
            </a:pPr>
            <a:r>
              <a:rPr lang="en-US" altLang="en-US" sz="2800">
                <a:solidFill>
                  <a:srgbClr val="0000FF"/>
                </a:solidFill>
                <a:latin typeface=".VnArial" panose="020B7200000000000000" pitchFamily="34" charset="0"/>
              </a:rPr>
              <a:t> </a:t>
            </a:r>
            <a:r>
              <a:rPr lang="en-US" altLang="en-US" sz="2800" u="sng" smtClean="0">
                <a:solidFill>
                  <a:srgbClr val="0000FF"/>
                </a:solidFill>
                <a:latin typeface="Times New Roman" panose="02020603050405020304" pitchFamily="18" charset="0"/>
                <a:cs typeface="Times New Roman" panose="02020603050405020304" pitchFamily="18" charset="0"/>
              </a:rPr>
              <a:t>Ví dụ 1:</a:t>
            </a:r>
          </a:p>
          <a:p>
            <a:pPr algn="just">
              <a:lnSpc>
                <a:spcPct val="150000"/>
              </a:lnSpc>
              <a:spcBef>
                <a:spcPct val="50000"/>
              </a:spcBef>
            </a:pPr>
            <a:r>
              <a:rPr lang="en-US" altLang="en-US" sz="2800">
                <a:solidFill>
                  <a:srgbClr val="0000FF"/>
                </a:solidFill>
                <a:latin typeface=".VnArial" panose="020B7200000000000000" pitchFamily="34" charset="0"/>
              </a:rPr>
              <a:t>	</a:t>
            </a:r>
            <a:r>
              <a:rPr lang="vi-VN" altLang="en-US" sz="2800" smtClean="0">
                <a:solidFill>
                  <a:srgbClr val="0000FF"/>
                </a:solidFill>
              </a:rPr>
              <a:t>Mình </a:t>
            </a:r>
            <a:r>
              <a:rPr lang="vi-VN" altLang="en-US" sz="2800">
                <a:solidFill>
                  <a:srgbClr val="0000FF"/>
                </a:solidFill>
              </a:rPr>
              <a:t>giới thiệu với Diệu Chi một số thành viên của lớp mình nhé. Đây là bạn Thu Hương. Thu Hương là lớp trưởng lớp ta. Đây là bạn Hưng. Bạn Hưng là học sinh giỏi toán. Còn mình là Thanh Thảo tổ trưởng tổ 1.</a:t>
            </a:r>
            <a:endParaRPr lang="en-US" altLang="en-US" sz="2800">
              <a:solidFill>
                <a:srgbClr val="0000FF"/>
              </a:solidFill>
              <a:latin typeface=".VnArial" panose="020B7200000000000000" pitchFamily="34" charset="0"/>
            </a:endParaRPr>
          </a:p>
        </p:txBody>
      </p:sp>
    </p:spTree>
    <p:extLst>
      <p:ext uri="{BB962C8B-B14F-4D97-AF65-F5344CB8AC3E}">
        <p14:creationId xmlns:p14="http://schemas.microsoft.com/office/powerpoint/2010/main" val="15146800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7"/>
          <p:cNvSpPr>
            <a:spLocks noChangeArrowheads="1"/>
          </p:cNvSpPr>
          <p:nvPr/>
        </p:nvSpPr>
        <p:spPr bwMode="auto">
          <a:xfrm>
            <a:off x="943429" y="1419837"/>
            <a:ext cx="10159999" cy="3246530"/>
          </a:xfrm>
          <a:prstGeom prst="rect">
            <a:avLst/>
          </a:prstGeom>
          <a:noFill/>
          <a:ln>
            <a:noFill/>
          </a:ln>
          <a:effectLst/>
        </p:spPr>
        <p:txBody>
          <a:bodyPr wrap="square">
            <a:spAutoFit/>
          </a:bodyPr>
          <a:lstStyle/>
          <a:p>
            <a:pPr algn="just">
              <a:lnSpc>
                <a:spcPct val="150000"/>
              </a:lnSpc>
              <a:defRPr/>
            </a:pPr>
            <a:r>
              <a:rPr lang="en-US" sz="2800" smtClean="0">
                <a:solidFill>
                  <a:srgbClr val="004DE6"/>
                </a:solidFill>
                <a:latin typeface="Times New Roman" panose="02020603050405020304" pitchFamily="18" charset="0"/>
                <a:cs typeface="Times New Roman" panose="02020603050405020304" pitchFamily="18" charset="0"/>
              </a:rPr>
              <a:t>       </a:t>
            </a:r>
            <a:r>
              <a:rPr lang="en-US" sz="2800" u="sng" smtClean="0">
                <a:solidFill>
                  <a:srgbClr val="004DE6"/>
                </a:solidFill>
                <a:latin typeface="Times New Roman" panose="02020603050405020304" pitchFamily="18" charset="0"/>
                <a:cs typeface="Times New Roman" panose="02020603050405020304" pitchFamily="18" charset="0"/>
              </a:rPr>
              <a:t>Ví dụ 2:</a:t>
            </a:r>
          </a:p>
          <a:p>
            <a:pPr algn="just">
              <a:lnSpc>
                <a:spcPct val="150000"/>
              </a:lnSpc>
              <a:defRPr/>
            </a:pPr>
            <a:r>
              <a:rPr lang="en-US" sz="2800">
                <a:solidFill>
                  <a:srgbClr val="004DE6"/>
                </a:solidFill>
                <a:latin typeface="Times New Roman" panose="02020603050405020304" pitchFamily="18" charset="0"/>
                <a:cs typeface="Times New Roman" panose="02020603050405020304" pitchFamily="18" charset="0"/>
              </a:rPr>
              <a:t>	</a:t>
            </a:r>
            <a:r>
              <a:rPr lang="en-US" sz="2800" smtClean="0">
                <a:solidFill>
                  <a:srgbClr val="004DE6"/>
                </a:solidFill>
                <a:latin typeface="Times New Roman" panose="02020603050405020304" pitchFamily="18" charset="0"/>
                <a:cs typeface="Times New Roman" panose="02020603050405020304" pitchFamily="18" charset="0"/>
              </a:rPr>
              <a:t>Mình xin giới thiệu với các bạn về gia đình mình. Ông mình là sĩ quan quân đội đã về hưu. Bà mình là công nhân cũng đã về hưu. Bố mình là giảng viên đại học. Mẹ mình là giáo viên Tiểu học. Đây là em gái mình. Bé Bi năm nay mới 1 tuổi rưỡi.</a:t>
            </a:r>
            <a:endParaRPr lang="en-US" altLang="en-US" sz="2800" smtClean="0">
              <a:solidFill>
                <a:srgbClr val="004DE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6973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610586" y="1873730"/>
            <a:ext cx="10674076" cy="811413"/>
            <a:chOff x="-12697" y="1699617"/>
            <a:chExt cx="9412922" cy="811879"/>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3" y="1699617"/>
              <a:ext cx="8722162" cy="811879"/>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7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tác dụng và cấu tạo của câu kể </a:t>
              </a:r>
              <a:r>
                <a:rPr lang="en-US" sz="2700" i="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Ai là gì?</a:t>
              </a:r>
              <a:endParaRPr lang="en-US" sz="27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12697" y="1817260"/>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606562" y="3061751"/>
            <a:ext cx="10674076" cy="784534"/>
            <a:chOff x="-26657" y="2060507"/>
            <a:chExt cx="8941551" cy="784984"/>
          </a:xfrm>
        </p:grpSpPr>
        <p:sp>
          <p:nvSpPr>
            <p:cNvPr id="13" name="Rectangle 12">
              <a:extLst>
                <a:ext uri="{FF2B5EF4-FFF2-40B4-BE49-F238E27FC236}">
                  <a16:creationId xmlns:a16="http://schemas.microsoft.com/office/drawing/2014/main" id="{1C59C6FF-16F6-4D4A-8D30-C9647637D21A}"/>
                </a:ext>
              </a:extLst>
            </p:cNvPr>
            <p:cNvSpPr/>
            <p:nvPr/>
          </p:nvSpPr>
          <p:spPr>
            <a:xfrm>
              <a:off x="643705" y="2060507"/>
              <a:ext cx="8271189" cy="784984"/>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Tìm đúng câu kể </a:t>
              </a:r>
              <a:r>
                <a:rPr lang="en-US" sz="2800" i="1" smtClean="0">
                  <a:solidFill>
                    <a:schemeClr val="tx1"/>
                  </a:solidFill>
                  <a:latin typeface="Times New Roman" panose="02020603050405020304" pitchFamily="18" charset="0"/>
                  <a:cs typeface="Times New Roman" panose="02020603050405020304" pitchFamily="18" charset="0"/>
                </a:rPr>
                <a:t>Ai là gì? </a:t>
              </a:r>
              <a:r>
                <a:rPr lang="en-US" sz="2800" smtClean="0">
                  <a:solidFill>
                    <a:schemeClr val="tx1"/>
                  </a:solidFill>
                  <a:latin typeface="Times New Roman" panose="02020603050405020304" pitchFamily="18" charset="0"/>
                  <a:cs typeface="Times New Roman" panose="02020603050405020304" pitchFamily="18" charset="0"/>
                </a:rPr>
                <a:t>trong đoạn văn.</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26657" y="2164702"/>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smtClean="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9" name="Group 8"/>
          <p:cNvGrpSpPr>
            <a:grpSpLocks/>
          </p:cNvGrpSpPr>
          <p:nvPr/>
        </p:nvGrpSpPr>
        <p:grpSpPr bwMode="auto">
          <a:xfrm>
            <a:off x="606562" y="4222893"/>
            <a:ext cx="10674076" cy="900649"/>
            <a:chOff x="-26657" y="2060506"/>
            <a:chExt cx="8941551" cy="901166"/>
          </a:xfrm>
        </p:grpSpPr>
        <p:sp>
          <p:nvSpPr>
            <p:cNvPr id="12" name="Rectangle 11">
              <a:extLst>
                <a:ext uri="{FF2B5EF4-FFF2-40B4-BE49-F238E27FC236}">
                  <a16:creationId xmlns:a16="http://schemas.microsoft.com/office/drawing/2014/main" id="{1C59C6FF-16F6-4D4A-8D30-C9647637D21A}"/>
                </a:ext>
              </a:extLst>
            </p:cNvPr>
            <p:cNvSpPr/>
            <p:nvPr/>
          </p:nvSpPr>
          <p:spPr>
            <a:xfrm>
              <a:off x="643705" y="2060506"/>
              <a:ext cx="8271189" cy="901166"/>
            </a:xfrm>
            <a:prstGeom prst="rect">
              <a:avLst/>
            </a:prstGeom>
            <a:solidFill>
              <a:schemeClr val="accent4">
                <a:lumMod val="40000"/>
                <a:lumOff val="6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dirty="0" err="1" smtClean="0">
                  <a:solidFill>
                    <a:schemeClr val="tx1"/>
                  </a:solidFill>
                  <a:latin typeface="Times New Roman" panose="02020603050405020304" pitchFamily="18" charset="0"/>
                  <a:cs typeface="Times New Roman" panose="02020603050405020304" pitchFamily="18" charset="0"/>
                </a:rPr>
                <a:t>Biết</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đặt</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câu</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kể</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i="1" dirty="0" smtClean="0">
                  <a:solidFill>
                    <a:schemeClr val="tx1"/>
                  </a:solidFill>
                  <a:latin typeface="Times New Roman" panose="02020603050405020304" pitchFamily="18" charset="0"/>
                  <a:cs typeface="Times New Roman" panose="02020603050405020304" pitchFamily="18" charset="0"/>
                </a:rPr>
                <a:t>Ai </a:t>
              </a:r>
              <a:r>
                <a:rPr lang="en-US" sz="2800" i="1" dirty="0" err="1" smtClean="0">
                  <a:solidFill>
                    <a:schemeClr val="tx1"/>
                  </a:solidFill>
                  <a:latin typeface="Times New Roman" panose="02020603050405020304" pitchFamily="18" charset="0"/>
                  <a:cs typeface="Times New Roman" panose="02020603050405020304" pitchFamily="18" charset="0"/>
                </a:rPr>
                <a:t>là</a:t>
              </a:r>
              <a:r>
                <a:rPr lang="en-US" sz="2800" i="1" dirty="0" smtClean="0">
                  <a:solidFill>
                    <a:schemeClr val="tx1"/>
                  </a:solidFill>
                  <a:latin typeface="Times New Roman" panose="02020603050405020304" pitchFamily="18" charset="0"/>
                  <a:cs typeface="Times New Roman" panose="02020603050405020304" pitchFamily="18" charset="0"/>
                </a:rPr>
                <a:t> </a:t>
              </a:r>
              <a:r>
                <a:rPr lang="en-US" sz="2800" i="1" dirty="0" err="1" smtClean="0">
                  <a:solidFill>
                    <a:schemeClr val="tx1"/>
                  </a:solidFill>
                  <a:latin typeface="Times New Roman" panose="02020603050405020304" pitchFamily="18" charset="0"/>
                  <a:cs typeface="Times New Roman" panose="02020603050405020304" pitchFamily="18" charset="0"/>
                </a:rPr>
                <a:t>gì</a:t>
              </a:r>
              <a:r>
                <a:rPr lang="en-US" sz="2800" i="1"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để</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giới</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thiệu</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hoặc</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nhận</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định</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về</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một</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sự</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vật</a:t>
              </a:r>
              <a:r>
                <a:rPr lang="en-US" sz="2800" dirty="0" smtClean="0">
                  <a:solidFill>
                    <a:schemeClr val="tx1"/>
                  </a:solidFill>
                  <a:latin typeface="Times New Roman" panose="02020603050405020304" pitchFamily="18" charset="0"/>
                  <a:cs typeface="Times New Roman" panose="02020603050405020304" pitchFamily="18" charset="0"/>
                </a:rPr>
                <a: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5" name="Oval 14">
              <a:extLst>
                <a:ext uri="{FF2B5EF4-FFF2-40B4-BE49-F238E27FC236}">
                  <a16:creationId xmlns:a16="http://schemas.microsoft.com/office/drawing/2014/main" id="{1CC2396C-46DF-4CA0-86ED-4BF9BDDE7B02}"/>
                </a:ext>
              </a:extLst>
            </p:cNvPr>
            <p:cNvSpPr/>
            <p:nvPr/>
          </p:nvSpPr>
          <p:spPr>
            <a:xfrm>
              <a:off x="-26657" y="2164702"/>
              <a:ext cx="576299" cy="576593"/>
            </a:xfrm>
            <a:prstGeom prst="ellipse">
              <a:avLst/>
            </a:prstGeom>
            <a:solidFill>
              <a:schemeClr val="accent5">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6" name="Rounded Rectangle 15">
            <a:extLst>
              <a:ext uri="{FF2B5EF4-FFF2-40B4-BE49-F238E27FC236}">
                <a16:creationId xmlns:a16="http://schemas.microsoft.com/office/drawing/2014/main" id="{FC4AA681-3F36-42B8-9DF9-F59457234ED6}"/>
              </a:ext>
            </a:extLst>
          </p:cNvPr>
          <p:cNvSpPr/>
          <p:nvPr/>
        </p:nvSpPr>
        <p:spPr>
          <a:xfrm>
            <a:off x="3154679" y="606719"/>
            <a:ext cx="5713549"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solidFill>
                <a:latin typeface="Times New Roman" panose="02020603050405020304" pitchFamily="18" charset="0"/>
                <a:cs typeface="Times New Roman" panose="02020603050405020304" pitchFamily="18" charset="0"/>
              </a:rPr>
              <a:t>Bài 2 em đã đạt được yêu cầu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11026118" y="3742148"/>
            <a:ext cx="872647" cy="1869777"/>
          </a:xfrm>
          <a:prstGeom prst="rect">
            <a:avLst/>
          </a:prstGeom>
          <a:noFill/>
        </p:spPr>
        <p:txBody>
          <a:bodyPr wrap="square" rtlCol="0">
            <a:spAutoFit/>
          </a:bodyPr>
          <a:lstStyle/>
          <a:p>
            <a:r>
              <a:rPr lang="en-US" sz="11500" dirty="0" smtClean="0">
                <a:solidFill>
                  <a:srgbClr val="00B050"/>
                </a:solidFill>
                <a:sym typeface="Wingdings 2" panose="05020102010507070707" pitchFamily="18" charset="2"/>
              </a:rPr>
              <a:t></a:t>
            </a:r>
            <a:endParaRPr lang="en-US" sz="11500" dirty="0">
              <a:solidFill>
                <a:srgbClr val="00B050"/>
              </a:solidFill>
            </a:endParaRPr>
          </a:p>
        </p:txBody>
      </p:sp>
    </p:spTree>
    <p:extLst>
      <p:ext uri="{BB962C8B-B14F-4D97-AF65-F5344CB8AC3E}">
        <p14:creationId xmlns:p14="http://schemas.microsoft.com/office/powerpoint/2010/main" val="25693397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3726" y="1933303"/>
            <a:ext cx="5159828" cy="3513908"/>
          </a:xfrm>
          <a:prstGeom prst="rect">
            <a:avLst/>
          </a:prstGeom>
        </p:spPr>
      </p:pic>
      <p:sp>
        <p:nvSpPr>
          <p:cNvPr id="9" name="Rectangle 8"/>
          <p:cNvSpPr/>
          <p:nvPr/>
        </p:nvSpPr>
        <p:spPr>
          <a:xfrm>
            <a:off x="4699130" y="2167542"/>
            <a:ext cx="3089307" cy="923330"/>
          </a:xfrm>
          <a:prstGeom prst="rect">
            <a:avLst/>
          </a:prstGeom>
          <a:noFill/>
        </p:spPr>
        <p:txBody>
          <a:bodyPr wrap="none" lIns="91440" tIns="45720" rIns="91440" bIns="45720">
            <a:spAutoFit/>
          </a:bodyPr>
          <a:lstStyle/>
          <a:p>
            <a:pPr algn="ct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Vận</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dụng</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64111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2220686" y="2125210"/>
            <a:ext cx="895531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50000"/>
              </a:spcBef>
            </a:pPr>
            <a:r>
              <a:rPr lang="en-US" altLang="en-US" sz="3200" smtClean="0">
                <a:solidFill>
                  <a:srgbClr val="004DE6"/>
                </a:solidFill>
                <a:latin typeface="Times New Roman" panose="02020603050405020304" pitchFamily="18" charset="0"/>
                <a:cs typeface="Times New Roman" panose="02020603050405020304" pitchFamily="18" charset="0"/>
              </a:rPr>
              <a:t>1. Em </a:t>
            </a:r>
            <a:r>
              <a:rPr lang="en-US" altLang="en-US" sz="3200">
                <a:solidFill>
                  <a:srgbClr val="004DE6"/>
                </a:solidFill>
                <a:latin typeface="Times New Roman" panose="02020603050405020304" pitchFamily="18" charset="0"/>
                <a:cs typeface="Times New Roman" panose="02020603050405020304" pitchFamily="18" charset="0"/>
              </a:rPr>
              <a:t>hãy kể tên các kiểu câu kể đã học.</a:t>
            </a:r>
          </a:p>
        </p:txBody>
      </p:sp>
      <p:sp>
        <p:nvSpPr>
          <p:cNvPr id="6" name="Text Box 2"/>
          <p:cNvSpPr txBox="1">
            <a:spLocks noChangeArrowheads="1"/>
          </p:cNvSpPr>
          <p:nvPr/>
        </p:nvSpPr>
        <p:spPr bwMode="auto">
          <a:xfrm>
            <a:off x="2220686" y="2794623"/>
            <a:ext cx="895531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50000"/>
              </a:spcBef>
            </a:pPr>
            <a:r>
              <a:rPr lang="en-US" altLang="en-US" sz="3200">
                <a:solidFill>
                  <a:srgbClr val="004DE6"/>
                </a:solidFill>
                <a:latin typeface="Times New Roman" panose="02020603050405020304" pitchFamily="18" charset="0"/>
                <a:cs typeface="Times New Roman" panose="02020603050405020304" pitchFamily="18" charset="0"/>
              </a:rPr>
              <a:t>2. Em hãy đặt 1 câu kể theo kiểu câu Ai làm gì?</a:t>
            </a:r>
          </a:p>
        </p:txBody>
      </p:sp>
      <p:sp>
        <p:nvSpPr>
          <p:cNvPr id="7" name="Text Box 2"/>
          <p:cNvSpPr txBox="1">
            <a:spLocks noChangeArrowheads="1"/>
          </p:cNvSpPr>
          <p:nvPr/>
        </p:nvSpPr>
        <p:spPr bwMode="auto">
          <a:xfrm>
            <a:off x="2220686" y="3464037"/>
            <a:ext cx="895531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50000"/>
              </a:spcBef>
            </a:pPr>
            <a:r>
              <a:rPr lang="en-US" altLang="en-US" sz="3200">
                <a:solidFill>
                  <a:srgbClr val="004DE6"/>
                </a:solidFill>
                <a:latin typeface="Times New Roman" panose="02020603050405020304" pitchFamily="18" charset="0"/>
                <a:cs typeface="Times New Roman" panose="02020603050405020304" pitchFamily="18" charset="0"/>
              </a:rPr>
              <a:t>3. Em hãy đặt 1 câu kể theo kiểu câu Ai thế nào</a:t>
            </a:r>
            <a:r>
              <a:rPr lang="en-US" altLang="en-US" sz="3200" smtClean="0">
                <a:solidFill>
                  <a:srgbClr val="004DE6"/>
                </a:solidFill>
                <a:latin typeface="Times New Roman" panose="02020603050405020304" pitchFamily="18" charset="0"/>
                <a:cs typeface="Times New Roman" panose="02020603050405020304" pitchFamily="18" charset="0"/>
              </a:rPr>
              <a:t>?</a:t>
            </a:r>
            <a:endParaRPr lang="en-US" altLang="en-US" sz="3200">
              <a:solidFill>
                <a:srgbClr val="004DE6"/>
              </a:solidFill>
              <a:latin typeface="Times New Roman" panose="02020603050405020304" pitchFamily="18" charset="0"/>
              <a:cs typeface="Times New Roman" panose="02020603050405020304" pitchFamily="18" charset="0"/>
            </a:endParaRPr>
          </a:p>
        </p:txBody>
      </p:sp>
      <p:sp>
        <p:nvSpPr>
          <p:cNvPr id="2" name="Cloud 1"/>
          <p:cNvSpPr/>
          <p:nvPr/>
        </p:nvSpPr>
        <p:spPr>
          <a:xfrm>
            <a:off x="1161142" y="1273611"/>
            <a:ext cx="9782629" cy="4211574"/>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37727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ppt_w*0.05"/>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anim calcmode="lin" valueType="num">
                                      <p:cBhvr>
                                        <p:cTn id="9" dur="500" fill="hold"/>
                                        <p:tgtEl>
                                          <p:spTgt spid="3"/>
                                        </p:tgtEl>
                                        <p:attrNameLst>
                                          <p:attrName>ppt_x</p:attrName>
                                        </p:attrNameLst>
                                      </p:cBhvr>
                                      <p:tavLst>
                                        <p:tav tm="0">
                                          <p:val>
                                            <p:strVal val="#ppt_x-.2"/>
                                          </p:val>
                                        </p:tav>
                                        <p:tav tm="100000">
                                          <p:val>
                                            <p:strVal val="#ppt_x"/>
                                          </p:val>
                                        </p:tav>
                                      </p:tavLst>
                                    </p:anim>
                                    <p:anim calcmode="lin" valueType="num">
                                      <p:cBhvr>
                                        <p:cTn id="10" dur="500" fill="hold"/>
                                        <p:tgtEl>
                                          <p:spTgt spid="3"/>
                                        </p:tgtEl>
                                        <p:attrNameLst>
                                          <p:attrName>ppt_y</p:attrName>
                                        </p:attrNameLst>
                                      </p:cBhvr>
                                      <p:tavLst>
                                        <p:tav tm="0">
                                          <p:val>
                                            <p:strVal val="#ppt_y"/>
                                          </p:val>
                                        </p:tav>
                                        <p:tav tm="100000">
                                          <p:val>
                                            <p:strVal val="#ppt_y"/>
                                          </p:val>
                                        </p:tav>
                                      </p:tavLst>
                                    </p:anim>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strVal val="#ppt_w*0.05"/>
                                          </p:val>
                                        </p:tav>
                                        <p:tav tm="100000">
                                          <p:val>
                                            <p:strVal val="#ppt_w"/>
                                          </p:val>
                                        </p:tav>
                                      </p:tavLst>
                                    </p:anim>
                                    <p:anim calcmode="lin" valueType="num">
                                      <p:cBhvr>
                                        <p:cTn id="17" dur="500" fill="hold"/>
                                        <p:tgtEl>
                                          <p:spTgt spid="6"/>
                                        </p:tgtEl>
                                        <p:attrNameLst>
                                          <p:attrName>ppt_h</p:attrName>
                                        </p:attrNameLst>
                                      </p:cBhvr>
                                      <p:tavLst>
                                        <p:tav tm="0">
                                          <p:val>
                                            <p:strVal val="#ppt_h"/>
                                          </p:val>
                                        </p:tav>
                                        <p:tav tm="100000">
                                          <p:val>
                                            <p:strVal val="#ppt_h"/>
                                          </p:val>
                                        </p:tav>
                                      </p:tavLst>
                                    </p:anim>
                                    <p:anim calcmode="lin" valueType="num">
                                      <p:cBhvr>
                                        <p:cTn id="18" dur="500" fill="hold"/>
                                        <p:tgtEl>
                                          <p:spTgt spid="6"/>
                                        </p:tgtEl>
                                        <p:attrNameLst>
                                          <p:attrName>ppt_x</p:attrName>
                                        </p:attrNameLst>
                                      </p:cBhvr>
                                      <p:tavLst>
                                        <p:tav tm="0">
                                          <p:val>
                                            <p:strVal val="#ppt_x-.2"/>
                                          </p:val>
                                        </p:tav>
                                        <p:tav tm="100000">
                                          <p:val>
                                            <p:strVal val="#ppt_x"/>
                                          </p:val>
                                        </p:tav>
                                      </p:tavLst>
                                    </p:anim>
                                    <p:anim calcmode="lin" valueType="num">
                                      <p:cBhvr>
                                        <p:cTn id="19" dur="500" fill="hold"/>
                                        <p:tgtEl>
                                          <p:spTgt spid="6"/>
                                        </p:tgtEl>
                                        <p:attrNameLst>
                                          <p:attrName>ppt_y</p:attrName>
                                        </p:attrNameLst>
                                      </p:cBhvr>
                                      <p:tavLst>
                                        <p:tav tm="0">
                                          <p:val>
                                            <p:strVal val="#ppt_y"/>
                                          </p:val>
                                        </p:tav>
                                        <p:tav tm="100000">
                                          <p:val>
                                            <p:strVal val="#ppt_y"/>
                                          </p:val>
                                        </p:tav>
                                      </p:tavLst>
                                    </p:anim>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strVal val="#ppt_w*0.05"/>
                                          </p:val>
                                        </p:tav>
                                        <p:tav tm="100000">
                                          <p:val>
                                            <p:strVal val="#ppt_w"/>
                                          </p:val>
                                        </p:tav>
                                      </p:tavLst>
                                    </p:anim>
                                    <p:anim calcmode="lin" valueType="num">
                                      <p:cBhvr>
                                        <p:cTn id="26" dur="500" fill="hold"/>
                                        <p:tgtEl>
                                          <p:spTgt spid="7"/>
                                        </p:tgtEl>
                                        <p:attrNameLst>
                                          <p:attrName>ppt_h</p:attrName>
                                        </p:attrNameLst>
                                      </p:cBhvr>
                                      <p:tavLst>
                                        <p:tav tm="0">
                                          <p:val>
                                            <p:strVal val="#ppt_h"/>
                                          </p:val>
                                        </p:tav>
                                        <p:tav tm="100000">
                                          <p:val>
                                            <p:strVal val="#ppt_h"/>
                                          </p:val>
                                        </p:tav>
                                      </p:tavLst>
                                    </p:anim>
                                    <p:anim calcmode="lin" valueType="num">
                                      <p:cBhvr>
                                        <p:cTn id="27" dur="500" fill="hold"/>
                                        <p:tgtEl>
                                          <p:spTgt spid="7"/>
                                        </p:tgtEl>
                                        <p:attrNameLst>
                                          <p:attrName>ppt_x</p:attrName>
                                        </p:attrNameLst>
                                      </p:cBhvr>
                                      <p:tavLst>
                                        <p:tav tm="0">
                                          <p:val>
                                            <p:strVal val="#ppt_x-.2"/>
                                          </p:val>
                                        </p:tav>
                                        <p:tav tm="100000">
                                          <p:val>
                                            <p:strVal val="#ppt_x"/>
                                          </p:val>
                                        </p:tav>
                                      </p:tavLst>
                                    </p:anim>
                                    <p:anim calcmode="lin" valueType="num">
                                      <p:cBhvr>
                                        <p:cTn id="28" dur="500" fill="hold"/>
                                        <p:tgtEl>
                                          <p:spTgt spid="7"/>
                                        </p:tgtEl>
                                        <p:attrNameLst>
                                          <p:attrName>ppt_y</p:attrName>
                                        </p:attrNameLst>
                                      </p:cBhvr>
                                      <p:tavLst>
                                        <p:tav tm="0">
                                          <p:val>
                                            <p:strVal val="#ppt_y"/>
                                          </p:val>
                                        </p:tav>
                                        <p:tav tm="100000">
                                          <p:val>
                                            <p:strVal val="#ppt_y"/>
                                          </p:val>
                                        </p:tav>
                                      </p:tavLst>
                                    </p:anim>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2336800" y="1262376"/>
            <a:ext cx="5863771" cy="3028402"/>
          </a:xfrm>
          <a:prstGeom prst="cloudCallout">
            <a:avLst>
              <a:gd name="adj1" fmla="val -51176"/>
              <a:gd name="adj2" fmla="val 9344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Times New Roman" panose="02020603050405020304" pitchFamily="18" charset="0"/>
                <a:cs typeface="Times New Roman" panose="02020603050405020304" pitchFamily="18" charset="0"/>
              </a:rPr>
              <a:t>Qua bài học hôm nay, em biết thêm kiến thức gì?</a:t>
            </a:r>
            <a:endParaRPr lang="en-US" sz="3200" dirty="0">
              <a:solidFill>
                <a:schemeClr val="tx1"/>
              </a:solidFill>
            </a:endParaRPr>
          </a:p>
        </p:txBody>
      </p:sp>
      <p:sp>
        <p:nvSpPr>
          <p:cNvPr id="6" name="Double Wave 5"/>
          <p:cNvSpPr/>
          <p:nvPr/>
        </p:nvSpPr>
        <p:spPr>
          <a:xfrm>
            <a:off x="1262746" y="1262376"/>
            <a:ext cx="9739086" cy="3931918"/>
          </a:xfrm>
          <a:prstGeom prst="doubleWave">
            <a:avLst>
              <a:gd name="adj1" fmla="val 6250"/>
              <a:gd name="adj2" fmla="val -314"/>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smtClean="0">
              <a:solidFill>
                <a:schemeClr val="tx1"/>
              </a:solidFill>
              <a:latin typeface="Times New Roman" panose="02020603050405020304" pitchFamily="18" charset="0"/>
              <a:cs typeface="Times New Roman" panose="02020603050405020304" pitchFamily="18" charset="0"/>
            </a:endParaRPr>
          </a:p>
          <a:p>
            <a:pPr algn="ctr"/>
            <a:r>
              <a:rPr lang="en-US" sz="3200" b="1" dirty="0" err="1" smtClean="0">
                <a:solidFill>
                  <a:schemeClr val="tx1"/>
                </a:solidFill>
                <a:latin typeface="Times New Roman" panose="02020603050405020304" pitchFamily="18" charset="0"/>
                <a:cs typeface="Times New Roman" panose="02020603050405020304" pitchFamily="18" charset="0"/>
              </a:rPr>
              <a:t>Về</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err="1" smtClean="0">
                <a:solidFill>
                  <a:schemeClr val="tx1"/>
                </a:solidFill>
                <a:latin typeface="Times New Roman" panose="02020603050405020304" pitchFamily="18" charset="0"/>
                <a:cs typeface="Times New Roman" panose="02020603050405020304" pitchFamily="18" charset="0"/>
              </a:rPr>
              <a:t>nhà</a:t>
            </a:r>
            <a:r>
              <a:rPr lang="en-US" sz="3200" b="1" smtClean="0">
                <a:solidFill>
                  <a:schemeClr val="tx1"/>
                </a:solidFill>
                <a:latin typeface="Times New Roman" panose="02020603050405020304" pitchFamily="18" charset="0"/>
                <a:cs typeface="Times New Roman" panose="02020603050405020304" pitchFamily="18" charset="0"/>
              </a:rPr>
              <a:t> em </a:t>
            </a:r>
            <a:r>
              <a:rPr lang="en-US" sz="3200" b="1" dirty="0" err="1" smtClean="0">
                <a:solidFill>
                  <a:schemeClr val="tx1"/>
                </a:solidFill>
                <a:latin typeface="Times New Roman" panose="02020603050405020304" pitchFamily="18" charset="0"/>
                <a:cs typeface="Times New Roman" panose="02020603050405020304" pitchFamily="18" charset="0"/>
              </a:rPr>
              <a:t>cần</a:t>
            </a:r>
            <a:r>
              <a:rPr lang="en-US" sz="3200" b="1" dirty="0" smtClean="0">
                <a:solidFill>
                  <a:schemeClr val="tx1"/>
                </a:solidFill>
                <a:latin typeface="Times New Roman" panose="02020603050405020304" pitchFamily="18" charset="0"/>
                <a:cs typeface="Times New Roman" panose="02020603050405020304" pitchFamily="18" charset="0"/>
              </a:rPr>
              <a:t>:</a:t>
            </a:r>
          </a:p>
          <a:p>
            <a:pPr marL="285750" indent="-285750" algn="just">
              <a:buFontTx/>
              <a:buChar char="-"/>
            </a:pPr>
            <a:r>
              <a:rPr lang="en-US" altLang="en-US" sz="3200" smtClean="0">
                <a:solidFill>
                  <a:schemeClr val="tx1"/>
                </a:solidFill>
                <a:latin typeface="Times New Roman" panose="02020603050405020304" pitchFamily="18" charset="0"/>
                <a:cs typeface="Times New Roman" panose="02020603050405020304" pitchFamily="18" charset="0"/>
              </a:rPr>
              <a:t>Ôn tập kiến thức đã học.</a:t>
            </a:r>
            <a:endParaRPr lang="en-US" altLang="en-US" sz="3200">
              <a:solidFill>
                <a:schemeClr val="tx1"/>
              </a:solidFill>
              <a:latin typeface="Times New Roman" panose="02020603050405020304" pitchFamily="18" charset="0"/>
              <a:cs typeface="Times New Roman" panose="02020603050405020304" pitchFamily="18" charset="0"/>
            </a:endParaRPr>
          </a:p>
          <a:p>
            <a:pPr marL="285750" indent="-285750" algn="just">
              <a:buFontTx/>
              <a:buChar char="-"/>
            </a:pPr>
            <a:r>
              <a:rPr lang="en-US" sz="3200" smtClean="0">
                <a:solidFill>
                  <a:schemeClr val="tx1"/>
                </a:solidFill>
                <a:latin typeface="Times New Roman" panose="02020603050405020304" pitchFamily="18" charset="0"/>
                <a:cs typeface="Times New Roman" panose="02020603050405020304" pitchFamily="18" charset="0"/>
              </a:rPr>
              <a:t>Chuẩn bị bài sau: </a:t>
            </a:r>
            <a:r>
              <a:rPr lang="en-US" sz="3200" b="1" smtClean="0">
                <a:solidFill>
                  <a:schemeClr val="tx1"/>
                </a:solidFill>
                <a:latin typeface="Times New Roman" panose="02020603050405020304" pitchFamily="18" charset="0"/>
                <a:cs typeface="Times New Roman" panose="02020603050405020304" pitchFamily="18" charset="0"/>
              </a:rPr>
              <a:t>Vị ngữ trong câu kể </a:t>
            </a:r>
            <a:r>
              <a:rPr lang="en-US" sz="3200" b="1" i="1" smtClean="0">
                <a:solidFill>
                  <a:schemeClr val="tx1"/>
                </a:solidFill>
                <a:latin typeface="Times New Roman" panose="02020603050405020304" pitchFamily="18" charset="0"/>
                <a:cs typeface="Times New Roman" panose="02020603050405020304" pitchFamily="18" charset="0"/>
              </a:rPr>
              <a:t>Ai là gì?</a:t>
            </a:r>
            <a:endParaRPr lang="en-US" i="1" smtClean="0"/>
          </a:p>
          <a:p>
            <a:pPr marL="285750" indent="-285750" algn="ctr">
              <a:buFontTx/>
              <a:buChar char="-"/>
            </a:pPr>
            <a:endParaRPr lang="en-US" dirty="0"/>
          </a:p>
        </p:txBody>
      </p:sp>
    </p:spTree>
    <p:extLst>
      <p:ext uri="{BB962C8B-B14F-4D97-AF65-F5344CB8AC3E}">
        <p14:creationId xmlns:p14="http://schemas.microsoft.com/office/powerpoint/2010/main" val="30360939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327" y="470263"/>
            <a:ext cx="11181804" cy="5865223"/>
          </a:xfrm>
          <a:prstGeom prst="rect">
            <a:avLst/>
          </a:prstGeom>
        </p:spPr>
      </p:pic>
    </p:spTree>
    <p:extLst>
      <p:ext uri="{BB962C8B-B14F-4D97-AF65-F5344CB8AC3E}">
        <p14:creationId xmlns:p14="http://schemas.microsoft.com/office/powerpoint/2010/main" val="7039225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appy Children | Cartoon posters, Happy kids, Cartoon kids"/>
          <p:cNvPicPr>
            <a:picLocks noChangeAspect="1" noChangeArrowheads="1"/>
          </p:cNvPicPr>
          <p:nvPr/>
        </p:nvPicPr>
        <p:blipFill>
          <a:blip r:embed="rId2">
            <a:extLst>
              <a:ext uri="{28A0092B-C50C-407E-A947-70E740481C1C}">
                <a14:useLocalDpi xmlns:a14="http://schemas.microsoft.com/office/drawing/2010/main" val="0"/>
              </a:ext>
            </a:extLst>
          </a:blip>
          <a:srcRect t="23437" b="30843"/>
          <a:stretch>
            <a:fillRect/>
          </a:stretch>
        </p:blipFill>
        <p:spPr bwMode="auto">
          <a:xfrm>
            <a:off x="2767161" y="3207475"/>
            <a:ext cx="6858000" cy="31354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070043" y="546632"/>
            <a:ext cx="10009762" cy="1754326"/>
          </a:xfrm>
          <a:prstGeom prst="rect">
            <a:avLst/>
          </a:prstGeom>
          <a:solidFill>
            <a:srgbClr val="66FFFF"/>
          </a:solidFill>
          <a:ln>
            <a:noFill/>
          </a:ln>
          <a:effectLst>
            <a:glow rad="63500">
              <a:schemeClr val="accent1">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91440" tIns="45720" rIns="91440" bIns="45720">
            <a:spAutoFit/>
          </a:bodyPr>
          <a:lstStyle/>
          <a:p>
            <a:pPr algn="ctr"/>
            <a:r>
              <a:rPr lang="en-US" sz="3600" b="1" dirty="0" err="1"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Thứ</a:t>
            </a:r>
            <a:r>
              <a:rPr lang="en-US" sz="3600" b="1"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3600" b="1" dirty="0" err="1"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ngày</a:t>
            </a:r>
            <a:r>
              <a:rPr lang="en-US" sz="3600" b="1"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3600" b="1" dirty="0" err="1"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tháng</a:t>
            </a:r>
            <a:r>
              <a:rPr lang="en-US" sz="3600" b="1"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3600" b="1" dirty="0" err="1"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năm</a:t>
            </a:r>
            <a:r>
              <a:rPr lang="en-US" sz="3600" b="1"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2022</a:t>
            </a:r>
          </a:p>
          <a:p>
            <a:pPr algn="ctr"/>
            <a:r>
              <a:rPr lang="en-US" sz="3600" b="1" dirty="0" err="1"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Luyện</a:t>
            </a:r>
            <a:r>
              <a:rPr lang="en-US" sz="3600" b="1"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3600" b="1" dirty="0" err="1"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từ</a:t>
            </a:r>
            <a:r>
              <a:rPr lang="en-US" sz="3600" b="1"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3600" b="1" dirty="0" err="1"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và</a:t>
            </a:r>
            <a:r>
              <a:rPr lang="en-US" sz="3600" b="1"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3600" b="1" dirty="0" err="1"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câu</a:t>
            </a:r>
            <a:endParaRPr lang="en-US" sz="3600" b="1"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a:p>
            <a:pPr algn="ctr"/>
            <a:r>
              <a:rPr lang="en-US" sz="3600" b="1" dirty="0" err="1"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Câu</a:t>
            </a:r>
            <a:r>
              <a:rPr lang="en-US" sz="3600" b="1"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3600" b="1" dirty="0" err="1"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kể</a:t>
            </a:r>
            <a:r>
              <a:rPr lang="en-US" sz="3600" b="1"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Ai </a:t>
            </a:r>
            <a:r>
              <a:rPr lang="en-US" sz="3600" b="1" dirty="0" err="1"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là</a:t>
            </a:r>
            <a:r>
              <a:rPr lang="en-US" sz="3600" b="1"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3600" b="1" dirty="0" err="1"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gì</a:t>
            </a:r>
            <a:r>
              <a:rPr lang="en-US" sz="3600" b="1"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a:t>
            </a:r>
            <a:endParaRPr lang="en-US" sz="36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548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FC4AA681-3F36-42B8-9DF9-F59457234ED6}"/>
              </a:ext>
            </a:extLst>
          </p:cNvPr>
          <p:cNvSpPr/>
          <p:nvPr/>
        </p:nvSpPr>
        <p:spPr>
          <a:xfrm>
            <a:off x="3415937" y="519356"/>
            <a:ext cx="5055326"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err="1">
                <a:solidFill>
                  <a:schemeClr val="tx1"/>
                </a:solidFill>
                <a:latin typeface="Times New Roman" panose="02020603050405020304" pitchFamily="18" charset="0"/>
                <a:cs typeface="Times New Roman" panose="02020603050405020304" pitchFamily="18" charset="0"/>
              </a:rPr>
              <a:t>Yêu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cần</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đạt</a:t>
            </a:r>
            <a:endParaRPr lang="en-US" sz="3000" b="1" dirty="0">
              <a:solidFill>
                <a:schemeClr val="tx1"/>
              </a:solidFill>
              <a:latin typeface="Times New Roman" panose="02020603050405020304" pitchFamily="18" charset="0"/>
              <a:cs typeface="Times New Roman" panose="02020603050405020304" pitchFamily="18" charset="0"/>
            </a:endParaRPr>
          </a:p>
        </p:txBody>
      </p:sp>
      <p:grpSp>
        <p:nvGrpSpPr>
          <p:cNvPr id="11" name="Group 10"/>
          <p:cNvGrpSpPr>
            <a:grpSpLocks/>
          </p:cNvGrpSpPr>
          <p:nvPr/>
        </p:nvGrpSpPr>
        <p:grpSpPr bwMode="auto">
          <a:xfrm>
            <a:off x="610586" y="1873730"/>
            <a:ext cx="10674076" cy="811413"/>
            <a:chOff x="-12697" y="1699617"/>
            <a:chExt cx="9412922" cy="811879"/>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3" y="1699617"/>
              <a:ext cx="8722162" cy="811879"/>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7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tác dụng và cấu tạo của câu kể </a:t>
              </a:r>
              <a:r>
                <a:rPr lang="en-US" sz="2700" i="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Ai là gì?</a:t>
              </a:r>
              <a:endParaRPr lang="en-US" sz="27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12697" y="1817260"/>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606562" y="3061751"/>
            <a:ext cx="10674076" cy="784534"/>
            <a:chOff x="-26657" y="2060507"/>
            <a:chExt cx="8941551" cy="784984"/>
          </a:xfrm>
        </p:grpSpPr>
        <p:sp>
          <p:nvSpPr>
            <p:cNvPr id="13" name="Rectangle 12">
              <a:extLst>
                <a:ext uri="{FF2B5EF4-FFF2-40B4-BE49-F238E27FC236}">
                  <a16:creationId xmlns:a16="http://schemas.microsoft.com/office/drawing/2014/main" id="{1C59C6FF-16F6-4D4A-8D30-C9647637D21A}"/>
                </a:ext>
              </a:extLst>
            </p:cNvPr>
            <p:cNvSpPr/>
            <p:nvPr/>
          </p:nvSpPr>
          <p:spPr>
            <a:xfrm>
              <a:off x="643705" y="2060507"/>
              <a:ext cx="8271189" cy="784984"/>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Tìm đúng câu kể </a:t>
              </a:r>
              <a:r>
                <a:rPr lang="en-US" sz="2800" i="1" smtClean="0">
                  <a:solidFill>
                    <a:schemeClr val="tx1"/>
                  </a:solidFill>
                  <a:latin typeface="Times New Roman" panose="02020603050405020304" pitchFamily="18" charset="0"/>
                  <a:cs typeface="Times New Roman" panose="02020603050405020304" pitchFamily="18" charset="0"/>
                </a:rPr>
                <a:t>Ai là gì? </a:t>
              </a:r>
              <a:r>
                <a:rPr lang="en-US" sz="2800" smtClean="0">
                  <a:solidFill>
                    <a:schemeClr val="tx1"/>
                  </a:solidFill>
                  <a:latin typeface="Times New Roman" panose="02020603050405020304" pitchFamily="18" charset="0"/>
                  <a:cs typeface="Times New Roman" panose="02020603050405020304" pitchFamily="18" charset="0"/>
                </a:rPr>
                <a:t>trong đoạn văn.</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26657" y="2164702"/>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smtClean="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9" name="Group 8"/>
          <p:cNvGrpSpPr>
            <a:grpSpLocks/>
          </p:cNvGrpSpPr>
          <p:nvPr/>
        </p:nvGrpSpPr>
        <p:grpSpPr bwMode="auto">
          <a:xfrm>
            <a:off x="606562" y="4222893"/>
            <a:ext cx="10674076" cy="900649"/>
            <a:chOff x="-26657" y="2060506"/>
            <a:chExt cx="8941551" cy="901166"/>
          </a:xfrm>
        </p:grpSpPr>
        <p:sp>
          <p:nvSpPr>
            <p:cNvPr id="12" name="Rectangle 11">
              <a:extLst>
                <a:ext uri="{FF2B5EF4-FFF2-40B4-BE49-F238E27FC236}">
                  <a16:creationId xmlns:a16="http://schemas.microsoft.com/office/drawing/2014/main" id="{1C59C6FF-16F6-4D4A-8D30-C9647637D21A}"/>
                </a:ext>
              </a:extLst>
            </p:cNvPr>
            <p:cNvSpPr/>
            <p:nvPr/>
          </p:nvSpPr>
          <p:spPr>
            <a:xfrm>
              <a:off x="643705" y="2060506"/>
              <a:ext cx="8271189" cy="901166"/>
            </a:xfrm>
            <a:prstGeom prst="rect">
              <a:avLst/>
            </a:prstGeom>
            <a:solidFill>
              <a:schemeClr val="accent4">
                <a:lumMod val="40000"/>
                <a:lumOff val="6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dirty="0" err="1" smtClean="0">
                  <a:solidFill>
                    <a:schemeClr val="tx1"/>
                  </a:solidFill>
                  <a:latin typeface="Times New Roman" panose="02020603050405020304" pitchFamily="18" charset="0"/>
                  <a:cs typeface="Times New Roman" panose="02020603050405020304" pitchFamily="18" charset="0"/>
                </a:rPr>
                <a:t>Biết</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đặt</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câu</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kể</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i="1" dirty="0" smtClean="0">
                  <a:solidFill>
                    <a:schemeClr val="tx1"/>
                  </a:solidFill>
                  <a:latin typeface="Times New Roman" panose="02020603050405020304" pitchFamily="18" charset="0"/>
                  <a:cs typeface="Times New Roman" panose="02020603050405020304" pitchFamily="18" charset="0"/>
                </a:rPr>
                <a:t>Ai </a:t>
              </a:r>
              <a:r>
                <a:rPr lang="en-US" sz="2800" i="1" dirty="0" err="1" smtClean="0">
                  <a:solidFill>
                    <a:schemeClr val="tx1"/>
                  </a:solidFill>
                  <a:latin typeface="Times New Roman" panose="02020603050405020304" pitchFamily="18" charset="0"/>
                  <a:cs typeface="Times New Roman" panose="02020603050405020304" pitchFamily="18" charset="0"/>
                </a:rPr>
                <a:t>là</a:t>
              </a:r>
              <a:r>
                <a:rPr lang="en-US" sz="2800" i="1" dirty="0" smtClean="0">
                  <a:solidFill>
                    <a:schemeClr val="tx1"/>
                  </a:solidFill>
                  <a:latin typeface="Times New Roman" panose="02020603050405020304" pitchFamily="18" charset="0"/>
                  <a:cs typeface="Times New Roman" panose="02020603050405020304" pitchFamily="18" charset="0"/>
                </a:rPr>
                <a:t> </a:t>
              </a:r>
              <a:r>
                <a:rPr lang="en-US" sz="2800" i="1" dirty="0" err="1" smtClean="0">
                  <a:solidFill>
                    <a:schemeClr val="tx1"/>
                  </a:solidFill>
                  <a:latin typeface="Times New Roman" panose="02020603050405020304" pitchFamily="18" charset="0"/>
                  <a:cs typeface="Times New Roman" panose="02020603050405020304" pitchFamily="18" charset="0"/>
                </a:rPr>
                <a:t>gì</a:t>
              </a:r>
              <a:r>
                <a:rPr lang="en-US" sz="2800" i="1"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để</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giới</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thiệu</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hoặc</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nhận</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định</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về</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một</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sự</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vật</a:t>
              </a:r>
              <a:r>
                <a:rPr lang="en-US" sz="2800" dirty="0" smtClean="0">
                  <a:solidFill>
                    <a:schemeClr val="tx1"/>
                  </a:solidFill>
                  <a:latin typeface="Times New Roman" panose="02020603050405020304" pitchFamily="18" charset="0"/>
                  <a:cs typeface="Times New Roman" panose="02020603050405020304" pitchFamily="18" charset="0"/>
                </a:rPr>
                <a: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5" name="Oval 14">
              <a:extLst>
                <a:ext uri="{FF2B5EF4-FFF2-40B4-BE49-F238E27FC236}">
                  <a16:creationId xmlns:a16="http://schemas.microsoft.com/office/drawing/2014/main" id="{1CC2396C-46DF-4CA0-86ED-4BF9BDDE7B02}"/>
                </a:ext>
              </a:extLst>
            </p:cNvPr>
            <p:cNvSpPr/>
            <p:nvPr/>
          </p:nvSpPr>
          <p:spPr>
            <a:xfrm>
              <a:off x="-26657" y="2164702"/>
              <a:ext cx="576299" cy="576593"/>
            </a:xfrm>
            <a:prstGeom prst="ellipse">
              <a:avLst/>
            </a:prstGeom>
            <a:solidFill>
              <a:schemeClr val="accent5">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4371597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589" y="1933303"/>
            <a:ext cx="8282381" cy="3513908"/>
          </a:xfrm>
          <a:prstGeom prst="rect">
            <a:avLst/>
          </a:prstGeom>
        </p:spPr>
      </p:pic>
      <p:sp>
        <p:nvSpPr>
          <p:cNvPr id="9" name="Rectangle 8"/>
          <p:cNvSpPr/>
          <p:nvPr/>
        </p:nvSpPr>
        <p:spPr>
          <a:xfrm>
            <a:off x="2309056" y="2167542"/>
            <a:ext cx="7869463" cy="923330"/>
          </a:xfrm>
          <a:prstGeom prst="rect">
            <a:avLst/>
          </a:prstGeom>
          <a:noFill/>
        </p:spPr>
        <p:txBody>
          <a:bodyPr wrap="none" lIns="91440" tIns="45720" rIns="91440" bIns="45720">
            <a:spAutoFit/>
          </a:bodyPr>
          <a:lstStyle/>
          <a:p>
            <a:pPr algn="ctr"/>
            <a:r>
              <a:rPr lang="en-US" sz="5400" b="1" cap="none" spc="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Hình thành kiến thức mới</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32986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2259874" y="1604140"/>
            <a:ext cx="7014755" cy="3529563"/>
            <a:chOff x="501963" y="593139"/>
            <a:chExt cx="4692591" cy="3155143"/>
          </a:xfrm>
        </p:grpSpPr>
        <p:grpSp>
          <p:nvGrpSpPr>
            <p:cNvPr id="17" name="Group 16"/>
            <p:cNvGrpSpPr/>
            <p:nvPr/>
          </p:nvGrpSpPr>
          <p:grpSpPr>
            <a:xfrm rot="779021">
              <a:off x="1906329" y="593139"/>
              <a:ext cx="3288225" cy="2133473"/>
              <a:chOff x="1214333" y="5025712"/>
              <a:chExt cx="1133475" cy="1571625"/>
            </a:xfrm>
          </p:grpSpPr>
          <p:grpSp>
            <p:nvGrpSpPr>
              <p:cNvPr id="18" name="Group 17"/>
              <p:cNvGrpSpPr/>
              <p:nvPr/>
            </p:nvGrpSpPr>
            <p:grpSpPr>
              <a:xfrm>
                <a:off x="1214333" y="5025712"/>
                <a:ext cx="1133475" cy="1571625"/>
                <a:chOff x="1214333" y="5025712"/>
                <a:chExt cx="1133475" cy="1571625"/>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594517">
                  <a:off x="1214333" y="5025712"/>
                  <a:ext cx="1133475" cy="1571625"/>
                </a:xfrm>
                <a:prstGeom prst="rect">
                  <a:avLst/>
                </a:prstGeom>
              </p:spPr>
            </p:pic>
            <p:sp>
              <p:nvSpPr>
                <p:cNvPr id="21" name="Rectangle 20"/>
                <p:cNvSpPr/>
                <p:nvPr/>
              </p:nvSpPr>
              <p:spPr>
                <a:xfrm rot="20628557">
                  <a:off x="1260343" y="5126751"/>
                  <a:ext cx="971554" cy="1358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p:cNvSpPr/>
              <p:nvPr/>
            </p:nvSpPr>
            <p:spPr>
              <a:xfrm rot="20665241">
                <a:off x="1233129" y="5205224"/>
                <a:ext cx="1025979" cy="974913"/>
              </a:xfrm>
              <a:prstGeom prst="rect">
                <a:avLst/>
              </a:prstGeom>
              <a:noFill/>
            </p:spPr>
            <p:txBody>
              <a:bodyPr wrap="square" lIns="91440" tIns="45720" rIns="91440" bIns="45720">
                <a:spAutoFit/>
              </a:bodyPr>
              <a:lstStyle/>
              <a:p>
                <a:pPr algn="ct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Hoạt</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a:t>
                </a: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động</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1. </a:t>
                </a:r>
              </a:p>
              <a:p>
                <a:pPr algn="ct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Nhận</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a:t>
                </a: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xét</a:t>
                </a:r>
                <a:endPar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endParaRPr>
              </a:p>
            </p:txBody>
          </p:sp>
        </p:grpSp>
        <p:grpSp>
          <p:nvGrpSpPr>
            <p:cNvPr id="23" name="Group 22"/>
            <p:cNvGrpSpPr/>
            <p:nvPr/>
          </p:nvGrpSpPr>
          <p:grpSpPr>
            <a:xfrm>
              <a:off x="501963" y="891735"/>
              <a:ext cx="2127132" cy="2856547"/>
              <a:chOff x="1086331" y="3256870"/>
              <a:chExt cx="1539304" cy="1628775"/>
            </a:xfrm>
          </p:grpSpPr>
          <p:pic>
            <p:nvPicPr>
              <p:cNvPr id="13" name="Picture 12"/>
              <p:cNvPicPr>
                <a:picLocks noChangeAspect="1"/>
              </p:cNvPicPr>
              <p:nvPr/>
            </p:nvPicPr>
            <p:blipFill rotWithShape="1">
              <a:blip r:embed="rId3">
                <a:extLst>
                  <a:ext uri="{BEBA8EAE-BF5A-486C-A8C5-ECC9F3942E4B}">
                    <a14:imgProps xmlns:a14="http://schemas.microsoft.com/office/drawing/2010/main">
                      <a14:imgLayer r:embed="rId4">
                        <a14:imgEffect>
                          <a14:backgroundRemoval t="4094" b="100000" l="0" r="59322"/>
                        </a14:imgEffect>
                      </a14:imgLayer>
                    </a14:imgProps>
                  </a:ext>
                  <a:ext uri="{28A0092B-C50C-407E-A947-70E740481C1C}">
                    <a14:useLocalDpi xmlns:a14="http://schemas.microsoft.com/office/drawing/2010/main" val="0"/>
                  </a:ext>
                </a:extLst>
              </a:blip>
              <a:srcRect r="45218"/>
              <a:stretch/>
            </p:blipFill>
            <p:spPr>
              <a:xfrm>
                <a:off x="1086331" y="3256870"/>
                <a:ext cx="1539304" cy="1628775"/>
              </a:xfrm>
              <a:prstGeom prst="rect">
                <a:avLst/>
              </a:prstGeom>
            </p:spPr>
          </p:pic>
          <p:sp>
            <p:nvSpPr>
              <p:cNvPr id="22" name="Oval 21"/>
              <p:cNvSpPr/>
              <p:nvPr/>
            </p:nvSpPr>
            <p:spPr>
              <a:xfrm>
                <a:off x="1489166" y="3791352"/>
                <a:ext cx="127506" cy="1275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Oval 27"/>
              <p:cNvSpPr/>
              <p:nvPr/>
            </p:nvSpPr>
            <p:spPr>
              <a:xfrm>
                <a:off x="1908200" y="3727599"/>
                <a:ext cx="127506" cy="1275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9042883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4"/>
          <p:cNvSpPr txBox="1">
            <a:spLocks noChangeArrowheads="1"/>
          </p:cNvSpPr>
          <p:nvPr/>
        </p:nvSpPr>
        <p:spPr bwMode="auto">
          <a:xfrm>
            <a:off x="1092200" y="1695450"/>
            <a:ext cx="9967686" cy="250979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14000"/>
              </a:lnSpc>
              <a:spcBef>
                <a:spcPct val="50000"/>
              </a:spcBef>
            </a:pPr>
            <a:r>
              <a:rPr lang="en-US" altLang="en-US" sz="2800">
                <a:solidFill>
                  <a:srgbClr val="0000FF"/>
                </a:solidFill>
                <a:latin typeface="Times New Roman" panose="02020603050405020304" pitchFamily="18" charset="0"/>
                <a:cs typeface="Times New Roman" panose="02020603050405020304" pitchFamily="18" charset="0"/>
              </a:rPr>
              <a:t> </a:t>
            </a:r>
            <a:r>
              <a:rPr lang="en-US" altLang="en-US" sz="2800" smtClean="0">
                <a:solidFill>
                  <a:srgbClr val="0000FF"/>
                </a:solidFill>
                <a:latin typeface="Times New Roman" panose="02020603050405020304" pitchFamily="18" charset="0"/>
                <a:cs typeface="Times New Roman" panose="02020603050405020304" pitchFamily="18" charset="0"/>
              </a:rPr>
              <a:t>       </a:t>
            </a:r>
            <a:r>
              <a:rPr lang="vi-VN" altLang="en-US" sz="2800" smtClean="0">
                <a:latin typeface="Times New Roman" panose="02020603050405020304" pitchFamily="18" charset="0"/>
                <a:cs typeface="Times New Roman" panose="02020603050405020304" pitchFamily="18" charset="0"/>
              </a:rPr>
              <a:t>Hôm </a:t>
            </a:r>
            <a:r>
              <a:rPr lang="vi-VN" altLang="en-US" sz="2800">
                <a:latin typeface="Times New Roman" panose="02020603050405020304" pitchFamily="18" charset="0"/>
                <a:cs typeface="Times New Roman" panose="02020603050405020304" pitchFamily="18" charset="0"/>
              </a:rPr>
              <a:t>ấy, cô giáo dẫn một bạn gái vào lớp và nói với chúng tôi:  “</a:t>
            </a:r>
            <a:r>
              <a:rPr lang="vi-VN" altLang="en-US" sz="2800" i="1">
                <a:latin typeface="Times New Roman" panose="02020603050405020304" pitchFamily="18" charset="0"/>
                <a:cs typeface="Times New Roman" panose="02020603050405020304" pitchFamily="18" charset="0"/>
              </a:rPr>
              <a:t>Đây là Diệu Chi, bạn mới của lớp ta. Bạn Diệu Chi là học sinh cũ của trường tiểu học Thành Công. Bạn ấy là một hoạ sĩ nhỏ đấy</a:t>
            </a:r>
            <a:r>
              <a:rPr lang="vi-VN" altLang="en-US" sz="2800">
                <a:latin typeface="Times New Roman" panose="02020603050405020304" pitchFamily="18" charset="0"/>
                <a:cs typeface="Times New Roman" panose="02020603050405020304" pitchFamily="18" charset="0"/>
              </a:rPr>
              <a:t>. Các em hãy làm quen với nhau đi.” Cả lớp tôi vỗ tay rào rào, đón chào người bạn mới. Diệu Chi bẽn lẽn gật đầu chào lại.</a:t>
            </a:r>
            <a:endParaRPr lang="en-US" altLang="en-US" sz="2800">
              <a:solidFill>
                <a:srgbClr val="0000FF"/>
              </a:solidFill>
              <a:latin typeface="Times New Roman" panose="02020603050405020304" pitchFamily="18" charset="0"/>
              <a:cs typeface="Times New Roman" panose="02020603050405020304" pitchFamily="18" charset="0"/>
            </a:endParaRPr>
          </a:p>
        </p:txBody>
      </p:sp>
      <p:sp>
        <p:nvSpPr>
          <p:cNvPr id="17" name="Text Box 5"/>
          <p:cNvSpPr txBox="1">
            <a:spLocks noChangeArrowheads="1"/>
          </p:cNvSpPr>
          <p:nvPr/>
        </p:nvSpPr>
        <p:spPr bwMode="auto">
          <a:xfrm>
            <a:off x="1092200" y="4621138"/>
            <a:ext cx="1009128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a:solidFill>
                  <a:srgbClr val="FF0000"/>
                </a:solidFill>
                <a:latin typeface="Times New Roman" panose="02020603050405020304" pitchFamily="18" charset="0"/>
              </a:rPr>
              <a:t>- Trong đoạn văn, có mấy câu được </a:t>
            </a:r>
            <a:r>
              <a:rPr lang="en-US" altLang="en-US" sz="2800" i="1">
                <a:solidFill>
                  <a:srgbClr val="FF0000"/>
                </a:solidFill>
                <a:latin typeface="Times New Roman" panose="02020603050405020304" pitchFamily="18" charset="0"/>
              </a:rPr>
              <a:t>in nghiêng</a:t>
            </a:r>
            <a:r>
              <a:rPr lang="en-US" altLang="en-US" sz="2800">
                <a:solidFill>
                  <a:srgbClr val="FF0000"/>
                </a:solidFill>
                <a:latin typeface="Times New Roman" panose="02020603050405020304" pitchFamily="18" charset="0"/>
              </a:rPr>
              <a:t>, đó là những câu nào?</a:t>
            </a:r>
          </a:p>
        </p:txBody>
      </p:sp>
      <p:sp>
        <p:nvSpPr>
          <p:cNvPr id="18" name="Text Box 12"/>
          <p:cNvSpPr txBox="1">
            <a:spLocks noChangeArrowheads="1"/>
          </p:cNvSpPr>
          <p:nvPr/>
        </p:nvSpPr>
        <p:spPr bwMode="auto">
          <a:xfrm>
            <a:off x="1016000" y="903288"/>
            <a:ext cx="3505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b="1">
                <a:latin typeface="Times New Roman" panose="02020603050405020304" pitchFamily="18" charset="0"/>
              </a:rPr>
              <a:t>1. Đọc đoạn văn sau:</a:t>
            </a:r>
          </a:p>
        </p:txBody>
      </p:sp>
      <p:sp>
        <p:nvSpPr>
          <p:cNvPr id="23" name="Line 15"/>
          <p:cNvSpPr>
            <a:spLocks noChangeShapeType="1"/>
          </p:cNvSpPr>
          <p:nvPr/>
        </p:nvSpPr>
        <p:spPr bwMode="auto">
          <a:xfrm flipV="1">
            <a:off x="1379311" y="2634568"/>
            <a:ext cx="5326289"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endParaRPr lang="en-US" sz="2800"/>
          </a:p>
        </p:txBody>
      </p:sp>
      <p:sp>
        <p:nvSpPr>
          <p:cNvPr id="24" name="Line 16"/>
          <p:cNvSpPr>
            <a:spLocks noChangeShapeType="1"/>
          </p:cNvSpPr>
          <p:nvPr/>
        </p:nvSpPr>
        <p:spPr bwMode="auto">
          <a:xfrm flipV="1">
            <a:off x="6901543" y="2634568"/>
            <a:ext cx="4042228" cy="0"/>
          </a:xfrm>
          <a:prstGeom prst="line">
            <a:avLst/>
          </a:prstGeom>
          <a:noFill/>
          <a:ln w="28575">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endParaRPr lang="en-US" sz="2800"/>
          </a:p>
        </p:txBody>
      </p:sp>
      <p:sp>
        <p:nvSpPr>
          <p:cNvPr id="25" name="Line 17"/>
          <p:cNvSpPr>
            <a:spLocks noChangeShapeType="1"/>
          </p:cNvSpPr>
          <p:nvPr/>
        </p:nvSpPr>
        <p:spPr bwMode="auto">
          <a:xfrm flipV="1">
            <a:off x="1268413" y="3100386"/>
            <a:ext cx="4609873" cy="0"/>
          </a:xfrm>
          <a:prstGeom prst="line">
            <a:avLst/>
          </a:prstGeom>
          <a:noFill/>
          <a:ln w="28575">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endParaRPr lang="en-US" sz="2800"/>
          </a:p>
        </p:txBody>
      </p:sp>
      <p:sp>
        <p:nvSpPr>
          <p:cNvPr id="26" name="Line 18"/>
          <p:cNvSpPr>
            <a:spLocks noChangeShapeType="1"/>
          </p:cNvSpPr>
          <p:nvPr/>
        </p:nvSpPr>
        <p:spPr bwMode="auto">
          <a:xfrm>
            <a:off x="6045200" y="3100386"/>
            <a:ext cx="4230914" cy="0"/>
          </a:xfrm>
          <a:prstGeom prst="line">
            <a:avLst/>
          </a:prstGeom>
          <a:noFill/>
          <a:ln w="2857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endParaRPr lang="en-US" sz="2800"/>
          </a:p>
        </p:txBody>
      </p:sp>
    </p:spTree>
    <p:extLst>
      <p:ext uri="{BB962C8B-B14F-4D97-AF65-F5344CB8AC3E}">
        <p14:creationId xmlns:p14="http://schemas.microsoft.com/office/powerpoint/2010/main" val="1394213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10" dur="1000" fill="hold"/>
                                        <p:tgtEl>
                                          <p:spTgt spid="1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diamond(in)">
                                      <p:cBhvr>
                                        <p:cTn id="19" dur="20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slide(fromBottom)">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6"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strips(downRight)">
                                      <p:cBhvr>
                                        <p:cTn id="29" dur="2000"/>
                                        <p:tgtEl>
                                          <p:spTgt spid="23"/>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ntr" presetSubtype="6" fill="hold"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strips(downRight)">
                                      <p:cBhvr>
                                        <p:cTn id="34" dur="20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6" fill="hold"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strips(downRight)">
                                      <p:cBhvr>
                                        <p:cTn id="39" dur="20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ntr" presetSubtype="6" fill="hold" nodeType="click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strips(downRight)">
                                      <p:cBhvr>
                                        <p:cTn id="44" dur="2000"/>
                                        <p:tgtEl>
                                          <p:spTgt spid="26"/>
                                        </p:tgtEl>
                                      </p:cBhvr>
                                    </p:animEffect>
                                  </p:childTnLst>
                                </p:cTn>
                              </p:par>
                            </p:childTnLst>
                          </p:cTn>
                        </p:par>
                      </p:childTnLst>
                    </p:cTn>
                  </p:par>
                  <p:par>
                    <p:cTn id="45" fill="hold">
                      <p:stCondLst>
                        <p:cond delay="indefinite"/>
                      </p:stCondLst>
                      <p:childTnLst>
                        <p:par>
                          <p:cTn id="46" fill="hold">
                            <p:stCondLst>
                              <p:cond delay="0"/>
                            </p:stCondLst>
                            <p:childTnLst>
                              <p:par>
                                <p:cTn id="47" presetID="7" presetClass="exit" presetSubtype="4" fill="hold" grpId="1" nodeType="clickEffect">
                                  <p:stCondLst>
                                    <p:cond delay="0"/>
                                  </p:stCondLst>
                                  <p:childTnLst>
                                    <p:anim calcmode="lin" valueType="num">
                                      <p:cBhvr additive="base">
                                        <p:cTn id="48" dur="1000"/>
                                        <p:tgtEl>
                                          <p:spTgt spid="12"/>
                                        </p:tgtEl>
                                        <p:attrNameLst>
                                          <p:attrName>ppt_x</p:attrName>
                                        </p:attrNameLst>
                                      </p:cBhvr>
                                      <p:tavLst>
                                        <p:tav tm="0">
                                          <p:val>
                                            <p:strVal val="ppt_x"/>
                                          </p:val>
                                        </p:tav>
                                        <p:tav tm="100000">
                                          <p:val>
                                            <p:strVal val="ppt_x"/>
                                          </p:val>
                                        </p:tav>
                                      </p:tavLst>
                                    </p:anim>
                                    <p:anim calcmode="lin" valueType="num">
                                      <p:cBhvr additive="base">
                                        <p:cTn id="49" dur="1000"/>
                                        <p:tgtEl>
                                          <p:spTgt spid="12"/>
                                        </p:tgtEl>
                                        <p:attrNameLst>
                                          <p:attrName>ppt_y</p:attrName>
                                        </p:attrNameLst>
                                      </p:cBhvr>
                                      <p:tavLst>
                                        <p:tav tm="0">
                                          <p:val>
                                            <p:strVal val="ppt_y"/>
                                          </p:val>
                                        </p:tav>
                                        <p:tav tm="100000">
                                          <p:val>
                                            <p:strVal val="1+ppt_h/2"/>
                                          </p:val>
                                        </p:tav>
                                      </p:tavLst>
                                    </p:anim>
                                    <p:set>
                                      <p:cBhvr>
                                        <p:cTn id="50" dur="1" fill="hold">
                                          <p:stCondLst>
                                            <p:cond delay="999"/>
                                          </p:stCondLst>
                                        </p:cTn>
                                        <p:tgtEl>
                                          <p:spTgt spid="12"/>
                                        </p:tgtEl>
                                        <p:attrNameLst>
                                          <p:attrName>style.visibility</p:attrName>
                                        </p:attrNameLst>
                                      </p:cBhvr>
                                      <p:to>
                                        <p:strVal val="hidden"/>
                                      </p:to>
                                    </p:set>
                                  </p:childTnLst>
                                </p:cTn>
                              </p:par>
                              <p:par>
                                <p:cTn id="51" presetID="7" presetClass="exit" presetSubtype="4" fill="hold" grpId="1" nodeType="withEffect">
                                  <p:stCondLst>
                                    <p:cond delay="0"/>
                                  </p:stCondLst>
                                  <p:childTnLst>
                                    <p:anim calcmode="lin" valueType="num">
                                      <p:cBhvr additive="base">
                                        <p:cTn id="52" dur="1000"/>
                                        <p:tgtEl>
                                          <p:spTgt spid="17"/>
                                        </p:tgtEl>
                                        <p:attrNameLst>
                                          <p:attrName>ppt_x</p:attrName>
                                        </p:attrNameLst>
                                      </p:cBhvr>
                                      <p:tavLst>
                                        <p:tav tm="0">
                                          <p:val>
                                            <p:strVal val="ppt_x"/>
                                          </p:val>
                                        </p:tav>
                                        <p:tav tm="100000">
                                          <p:val>
                                            <p:strVal val="ppt_x"/>
                                          </p:val>
                                        </p:tav>
                                      </p:tavLst>
                                    </p:anim>
                                    <p:anim calcmode="lin" valueType="num">
                                      <p:cBhvr additive="base">
                                        <p:cTn id="53" dur="1000"/>
                                        <p:tgtEl>
                                          <p:spTgt spid="17"/>
                                        </p:tgtEl>
                                        <p:attrNameLst>
                                          <p:attrName>ppt_y</p:attrName>
                                        </p:attrNameLst>
                                      </p:cBhvr>
                                      <p:tavLst>
                                        <p:tav tm="0">
                                          <p:val>
                                            <p:strVal val="ppt_y"/>
                                          </p:val>
                                        </p:tav>
                                        <p:tav tm="100000">
                                          <p:val>
                                            <p:strVal val="1+ppt_h/2"/>
                                          </p:val>
                                        </p:tav>
                                      </p:tavLst>
                                    </p:anim>
                                    <p:set>
                                      <p:cBhvr>
                                        <p:cTn id="54" dur="1" fill="hold">
                                          <p:stCondLst>
                                            <p:cond delay="999"/>
                                          </p:stCondLst>
                                        </p:cTn>
                                        <p:tgtEl>
                                          <p:spTgt spid="17"/>
                                        </p:tgtEl>
                                        <p:attrNameLst>
                                          <p:attrName>style.visibility</p:attrName>
                                        </p:attrNameLst>
                                      </p:cBhvr>
                                      <p:to>
                                        <p:strVal val="hidden"/>
                                      </p:to>
                                    </p:set>
                                  </p:childTnLst>
                                </p:cTn>
                              </p:par>
                              <p:par>
                                <p:cTn id="55" presetID="7" presetClass="exit" presetSubtype="4" fill="hold" grpId="1" nodeType="withEffect">
                                  <p:stCondLst>
                                    <p:cond delay="0"/>
                                  </p:stCondLst>
                                  <p:childTnLst>
                                    <p:anim calcmode="lin" valueType="num">
                                      <p:cBhvr additive="base">
                                        <p:cTn id="56" dur="1000"/>
                                        <p:tgtEl>
                                          <p:spTgt spid="18"/>
                                        </p:tgtEl>
                                        <p:attrNameLst>
                                          <p:attrName>ppt_x</p:attrName>
                                        </p:attrNameLst>
                                      </p:cBhvr>
                                      <p:tavLst>
                                        <p:tav tm="0">
                                          <p:val>
                                            <p:strVal val="ppt_x"/>
                                          </p:val>
                                        </p:tav>
                                        <p:tav tm="100000">
                                          <p:val>
                                            <p:strVal val="ppt_x"/>
                                          </p:val>
                                        </p:tav>
                                      </p:tavLst>
                                    </p:anim>
                                    <p:anim calcmode="lin" valueType="num">
                                      <p:cBhvr additive="base">
                                        <p:cTn id="57" dur="1000"/>
                                        <p:tgtEl>
                                          <p:spTgt spid="18"/>
                                        </p:tgtEl>
                                        <p:attrNameLst>
                                          <p:attrName>ppt_y</p:attrName>
                                        </p:attrNameLst>
                                      </p:cBhvr>
                                      <p:tavLst>
                                        <p:tav tm="0">
                                          <p:val>
                                            <p:strVal val="ppt_y"/>
                                          </p:val>
                                        </p:tav>
                                        <p:tav tm="100000">
                                          <p:val>
                                            <p:strVal val="1+ppt_h/2"/>
                                          </p:val>
                                        </p:tav>
                                      </p:tavLst>
                                    </p:anim>
                                    <p:set>
                                      <p:cBhvr>
                                        <p:cTn id="58" dur="1" fill="hold">
                                          <p:stCondLst>
                                            <p:cond delay="999"/>
                                          </p:stCondLst>
                                        </p:cTn>
                                        <p:tgtEl>
                                          <p:spTgt spid="18"/>
                                        </p:tgtEl>
                                        <p:attrNameLst>
                                          <p:attrName>style.visibility</p:attrName>
                                        </p:attrNameLst>
                                      </p:cBhvr>
                                      <p:to>
                                        <p:strVal val="hidden"/>
                                      </p:to>
                                    </p:set>
                                  </p:childTnLst>
                                </p:cTn>
                              </p:par>
                              <p:par>
                                <p:cTn id="59" presetID="7" presetClass="exit" presetSubtype="4" fill="hold" nodeType="withEffect">
                                  <p:stCondLst>
                                    <p:cond delay="0"/>
                                  </p:stCondLst>
                                  <p:childTnLst>
                                    <p:anim calcmode="lin" valueType="num">
                                      <p:cBhvr additive="base">
                                        <p:cTn id="60" dur="1000"/>
                                        <p:tgtEl>
                                          <p:spTgt spid="23"/>
                                        </p:tgtEl>
                                        <p:attrNameLst>
                                          <p:attrName>ppt_x</p:attrName>
                                        </p:attrNameLst>
                                      </p:cBhvr>
                                      <p:tavLst>
                                        <p:tav tm="0">
                                          <p:val>
                                            <p:strVal val="ppt_x"/>
                                          </p:val>
                                        </p:tav>
                                        <p:tav tm="100000">
                                          <p:val>
                                            <p:strVal val="ppt_x"/>
                                          </p:val>
                                        </p:tav>
                                      </p:tavLst>
                                    </p:anim>
                                    <p:anim calcmode="lin" valueType="num">
                                      <p:cBhvr additive="base">
                                        <p:cTn id="61" dur="1000"/>
                                        <p:tgtEl>
                                          <p:spTgt spid="23"/>
                                        </p:tgtEl>
                                        <p:attrNameLst>
                                          <p:attrName>ppt_y</p:attrName>
                                        </p:attrNameLst>
                                      </p:cBhvr>
                                      <p:tavLst>
                                        <p:tav tm="0">
                                          <p:val>
                                            <p:strVal val="ppt_y"/>
                                          </p:val>
                                        </p:tav>
                                        <p:tav tm="100000">
                                          <p:val>
                                            <p:strVal val="1+ppt_h/2"/>
                                          </p:val>
                                        </p:tav>
                                      </p:tavLst>
                                    </p:anim>
                                    <p:set>
                                      <p:cBhvr>
                                        <p:cTn id="62" dur="1" fill="hold">
                                          <p:stCondLst>
                                            <p:cond delay="999"/>
                                          </p:stCondLst>
                                        </p:cTn>
                                        <p:tgtEl>
                                          <p:spTgt spid="23"/>
                                        </p:tgtEl>
                                        <p:attrNameLst>
                                          <p:attrName>style.visibility</p:attrName>
                                        </p:attrNameLst>
                                      </p:cBhvr>
                                      <p:to>
                                        <p:strVal val="hidden"/>
                                      </p:to>
                                    </p:set>
                                  </p:childTnLst>
                                </p:cTn>
                              </p:par>
                              <p:par>
                                <p:cTn id="63" presetID="7" presetClass="exit" presetSubtype="4" fill="hold" nodeType="withEffect">
                                  <p:stCondLst>
                                    <p:cond delay="0"/>
                                  </p:stCondLst>
                                  <p:childTnLst>
                                    <p:anim calcmode="lin" valueType="num">
                                      <p:cBhvr additive="base">
                                        <p:cTn id="64" dur="1000"/>
                                        <p:tgtEl>
                                          <p:spTgt spid="24"/>
                                        </p:tgtEl>
                                        <p:attrNameLst>
                                          <p:attrName>ppt_x</p:attrName>
                                        </p:attrNameLst>
                                      </p:cBhvr>
                                      <p:tavLst>
                                        <p:tav tm="0">
                                          <p:val>
                                            <p:strVal val="ppt_x"/>
                                          </p:val>
                                        </p:tav>
                                        <p:tav tm="100000">
                                          <p:val>
                                            <p:strVal val="ppt_x"/>
                                          </p:val>
                                        </p:tav>
                                      </p:tavLst>
                                    </p:anim>
                                    <p:anim calcmode="lin" valueType="num">
                                      <p:cBhvr additive="base">
                                        <p:cTn id="65" dur="1000"/>
                                        <p:tgtEl>
                                          <p:spTgt spid="24"/>
                                        </p:tgtEl>
                                        <p:attrNameLst>
                                          <p:attrName>ppt_y</p:attrName>
                                        </p:attrNameLst>
                                      </p:cBhvr>
                                      <p:tavLst>
                                        <p:tav tm="0">
                                          <p:val>
                                            <p:strVal val="ppt_y"/>
                                          </p:val>
                                        </p:tav>
                                        <p:tav tm="100000">
                                          <p:val>
                                            <p:strVal val="1+ppt_h/2"/>
                                          </p:val>
                                        </p:tav>
                                      </p:tavLst>
                                    </p:anim>
                                    <p:set>
                                      <p:cBhvr>
                                        <p:cTn id="66" dur="1" fill="hold">
                                          <p:stCondLst>
                                            <p:cond delay="999"/>
                                          </p:stCondLst>
                                        </p:cTn>
                                        <p:tgtEl>
                                          <p:spTgt spid="24"/>
                                        </p:tgtEl>
                                        <p:attrNameLst>
                                          <p:attrName>style.visibility</p:attrName>
                                        </p:attrNameLst>
                                      </p:cBhvr>
                                      <p:to>
                                        <p:strVal val="hidden"/>
                                      </p:to>
                                    </p:set>
                                  </p:childTnLst>
                                </p:cTn>
                              </p:par>
                              <p:par>
                                <p:cTn id="67" presetID="7" presetClass="exit" presetSubtype="4" fill="hold" nodeType="withEffect">
                                  <p:stCondLst>
                                    <p:cond delay="0"/>
                                  </p:stCondLst>
                                  <p:childTnLst>
                                    <p:anim calcmode="lin" valueType="num">
                                      <p:cBhvr additive="base">
                                        <p:cTn id="68" dur="1000"/>
                                        <p:tgtEl>
                                          <p:spTgt spid="25"/>
                                        </p:tgtEl>
                                        <p:attrNameLst>
                                          <p:attrName>ppt_x</p:attrName>
                                        </p:attrNameLst>
                                      </p:cBhvr>
                                      <p:tavLst>
                                        <p:tav tm="0">
                                          <p:val>
                                            <p:strVal val="ppt_x"/>
                                          </p:val>
                                        </p:tav>
                                        <p:tav tm="100000">
                                          <p:val>
                                            <p:strVal val="ppt_x"/>
                                          </p:val>
                                        </p:tav>
                                      </p:tavLst>
                                    </p:anim>
                                    <p:anim calcmode="lin" valueType="num">
                                      <p:cBhvr additive="base">
                                        <p:cTn id="69" dur="1000"/>
                                        <p:tgtEl>
                                          <p:spTgt spid="25"/>
                                        </p:tgtEl>
                                        <p:attrNameLst>
                                          <p:attrName>ppt_y</p:attrName>
                                        </p:attrNameLst>
                                      </p:cBhvr>
                                      <p:tavLst>
                                        <p:tav tm="0">
                                          <p:val>
                                            <p:strVal val="ppt_y"/>
                                          </p:val>
                                        </p:tav>
                                        <p:tav tm="100000">
                                          <p:val>
                                            <p:strVal val="1+ppt_h/2"/>
                                          </p:val>
                                        </p:tav>
                                      </p:tavLst>
                                    </p:anim>
                                    <p:set>
                                      <p:cBhvr>
                                        <p:cTn id="70" dur="1" fill="hold">
                                          <p:stCondLst>
                                            <p:cond delay="999"/>
                                          </p:stCondLst>
                                        </p:cTn>
                                        <p:tgtEl>
                                          <p:spTgt spid="25"/>
                                        </p:tgtEl>
                                        <p:attrNameLst>
                                          <p:attrName>style.visibility</p:attrName>
                                        </p:attrNameLst>
                                      </p:cBhvr>
                                      <p:to>
                                        <p:strVal val="hidden"/>
                                      </p:to>
                                    </p:set>
                                  </p:childTnLst>
                                </p:cTn>
                              </p:par>
                              <p:par>
                                <p:cTn id="71" presetID="7" presetClass="exit" presetSubtype="4" fill="hold" nodeType="withEffect">
                                  <p:stCondLst>
                                    <p:cond delay="0"/>
                                  </p:stCondLst>
                                  <p:childTnLst>
                                    <p:anim calcmode="lin" valueType="num">
                                      <p:cBhvr additive="base">
                                        <p:cTn id="72" dur="1000"/>
                                        <p:tgtEl>
                                          <p:spTgt spid="26"/>
                                        </p:tgtEl>
                                        <p:attrNameLst>
                                          <p:attrName>ppt_x</p:attrName>
                                        </p:attrNameLst>
                                      </p:cBhvr>
                                      <p:tavLst>
                                        <p:tav tm="0">
                                          <p:val>
                                            <p:strVal val="ppt_x"/>
                                          </p:val>
                                        </p:tav>
                                        <p:tav tm="100000">
                                          <p:val>
                                            <p:strVal val="ppt_x"/>
                                          </p:val>
                                        </p:tav>
                                      </p:tavLst>
                                    </p:anim>
                                    <p:anim calcmode="lin" valueType="num">
                                      <p:cBhvr additive="base">
                                        <p:cTn id="73" dur="1000"/>
                                        <p:tgtEl>
                                          <p:spTgt spid="26"/>
                                        </p:tgtEl>
                                        <p:attrNameLst>
                                          <p:attrName>ppt_y</p:attrName>
                                        </p:attrNameLst>
                                      </p:cBhvr>
                                      <p:tavLst>
                                        <p:tav tm="0">
                                          <p:val>
                                            <p:strVal val="ppt_y"/>
                                          </p:val>
                                        </p:tav>
                                        <p:tav tm="100000">
                                          <p:val>
                                            <p:strVal val="1+ppt_h/2"/>
                                          </p:val>
                                        </p:tav>
                                      </p:tavLst>
                                    </p:anim>
                                    <p:set>
                                      <p:cBhvr>
                                        <p:cTn id="74" dur="1" fill="hold">
                                          <p:stCondLst>
                                            <p:cond delay="9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7" grpId="0"/>
      <p:bldP spid="17" grpId="1"/>
      <p:bldP spid="18" grpId="0"/>
      <p:bldP spid="18"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 Box 2"/>
          <p:cNvSpPr txBox="1">
            <a:spLocks noChangeArrowheads="1"/>
          </p:cNvSpPr>
          <p:nvPr/>
        </p:nvSpPr>
        <p:spPr bwMode="auto">
          <a:xfrm>
            <a:off x="1582738" y="1462968"/>
            <a:ext cx="6858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00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rgbClr val="0000FF"/>
                </a:solidFill>
                <a:latin typeface="Times New Roman" panose="02020603050405020304" pitchFamily="18" charset="0"/>
                <a:cs typeface="Times New Roman" panose="02020603050405020304" pitchFamily="18" charset="0"/>
              </a:rPr>
              <a:t>- Đây là Diệu Chi, bạn mới của lớp  ta.</a:t>
            </a:r>
          </a:p>
        </p:txBody>
      </p:sp>
      <p:sp>
        <p:nvSpPr>
          <p:cNvPr id="38" name="Text Box 3"/>
          <p:cNvSpPr txBox="1">
            <a:spLocks noChangeArrowheads="1"/>
          </p:cNvSpPr>
          <p:nvPr/>
        </p:nvSpPr>
        <p:spPr bwMode="auto">
          <a:xfrm>
            <a:off x="1400175" y="827995"/>
            <a:ext cx="4648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latin typeface="Times New Roman" panose="02020603050405020304" pitchFamily="18" charset="0"/>
                <a:cs typeface="Times New Roman" panose="02020603050405020304" pitchFamily="18" charset="0"/>
              </a:rPr>
              <a:t>2. Trong ba câu:</a:t>
            </a:r>
          </a:p>
        </p:txBody>
      </p:sp>
      <p:sp>
        <p:nvSpPr>
          <p:cNvPr id="41" name="Text Box 14"/>
          <p:cNvSpPr txBox="1">
            <a:spLocks noChangeArrowheads="1"/>
          </p:cNvSpPr>
          <p:nvPr/>
        </p:nvSpPr>
        <p:spPr bwMode="auto">
          <a:xfrm>
            <a:off x="1582737" y="3219635"/>
            <a:ext cx="920727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b="1">
                <a:latin typeface="Times New Roman" panose="02020603050405020304" pitchFamily="18" charset="0"/>
                <a:cs typeface="Times New Roman" panose="02020603050405020304" pitchFamily="18" charset="0"/>
              </a:rPr>
              <a:t>Câu nào dùng để giới thiệu, câu nào dùng nêu nhận định về bạn Diệu Chi</a:t>
            </a:r>
            <a:r>
              <a:rPr lang="en-US" altLang="en-US" sz="2800" b="1" smtClean="0">
                <a:latin typeface="Times New Roman" panose="02020603050405020304" pitchFamily="18" charset="0"/>
                <a:cs typeface="Times New Roman" panose="02020603050405020304" pitchFamily="18" charset="0"/>
              </a:rPr>
              <a:t>?</a:t>
            </a:r>
            <a:endParaRPr lang="en-US" altLang="en-US" sz="2800" b="1">
              <a:latin typeface="Times New Roman" panose="02020603050405020304" pitchFamily="18" charset="0"/>
              <a:cs typeface="Times New Roman" panose="02020603050405020304" pitchFamily="18" charset="0"/>
            </a:endParaRPr>
          </a:p>
        </p:txBody>
      </p:sp>
      <p:sp>
        <p:nvSpPr>
          <p:cNvPr id="42" name="Text Box 17"/>
          <p:cNvSpPr txBox="1">
            <a:spLocks noChangeArrowheads="1"/>
          </p:cNvSpPr>
          <p:nvPr/>
        </p:nvSpPr>
        <p:spPr bwMode="auto">
          <a:xfrm>
            <a:off x="1582737" y="2023815"/>
            <a:ext cx="936103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00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rgbClr val="0000FF"/>
                </a:solidFill>
                <a:latin typeface="Times New Roman" panose="02020603050405020304" pitchFamily="18" charset="0"/>
                <a:cs typeface="Times New Roman" panose="02020603050405020304" pitchFamily="18" charset="0"/>
              </a:rPr>
              <a:t>- </a:t>
            </a:r>
            <a:r>
              <a:rPr lang="vi-VN" altLang="en-US" sz="2800">
                <a:solidFill>
                  <a:srgbClr val="0000FF"/>
                </a:solidFill>
                <a:latin typeface="Times New Roman" panose="02020603050405020304" pitchFamily="18" charset="0"/>
                <a:cs typeface="Times New Roman" panose="02020603050405020304" pitchFamily="18" charset="0"/>
              </a:rPr>
              <a:t>Bạn Diệu Chi là học sinh cũ của trường tiểu học Thành Công</a:t>
            </a:r>
            <a:r>
              <a:rPr lang="en-US" altLang="en-US" sz="2800">
                <a:solidFill>
                  <a:srgbClr val="0000FF"/>
                </a:solidFill>
                <a:latin typeface="Times New Roman" panose="02020603050405020304" pitchFamily="18" charset="0"/>
                <a:cs typeface="Times New Roman" panose="02020603050405020304" pitchFamily="18" charset="0"/>
              </a:rPr>
              <a:t>.</a:t>
            </a:r>
          </a:p>
        </p:txBody>
      </p:sp>
      <p:sp>
        <p:nvSpPr>
          <p:cNvPr id="43" name="Text Box 18"/>
          <p:cNvSpPr txBox="1">
            <a:spLocks noChangeArrowheads="1"/>
          </p:cNvSpPr>
          <p:nvPr/>
        </p:nvSpPr>
        <p:spPr bwMode="auto">
          <a:xfrm>
            <a:off x="1582737" y="2605968"/>
            <a:ext cx="6477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00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rgbClr val="0000FF"/>
                </a:solidFill>
                <a:latin typeface="Times New Roman" panose="02020603050405020304" pitchFamily="18" charset="0"/>
                <a:cs typeface="Times New Roman" panose="02020603050405020304" pitchFamily="18" charset="0"/>
              </a:rPr>
              <a:t>- </a:t>
            </a:r>
            <a:r>
              <a:rPr lang="vi-VN" altLang="en-US" sz="2800">
                <a:solidFill>
                  <a:srgbClr val="0000FF"/>
                </a:solidFill>
                <a:latin typeface="Times New Roman" panose="02020603050405020304" pitchFamily="18" charset="0"/>
                <a:cs typeface="Times New Roman" panose="02020603050405020304" pitchFamily="18" charset="0"/>
              </a:rPr>
              <a:t>Bạn ấy là một hoạ sĩ nhỏ đấy</a:t>
            </a:r>
            <a:r>
              <a:rPr lang="en-US" altLang="en-US" sz="2800">
                <a:solidFill>
                  <a:srgbClr val="0000FF"/>
                </a:solidFill>
                <a:latin typeface="Times New Roman" panose="02020603050405020304" pitchFamily="18" charset="0"/>
                <a:cs typeface="Times New Roman" panose="02020603050405020304" pitchFamily="18" charset="0"/>
              </a:rPr>
              <a:t>.</a:t>
            </a:r>
            <a:endParaRPr lang="en-US" altLang="en-US" sz="2800">
              <a:solidFill>
                <a:srgbClr val="0000FF"/>
              </a:solidFill>
              <a:latin typeface=".VnArial" panose="020B7200000000000000" pitchFamily="34" charset="0"/>
            </a:endParaRPr>
          </a:p>
        </p:txBody>
      </p:sp>
    </p:spTree>
    <p:extLst>
      <p:ext uri="{BB962C8B-B14F-4D97-AF65-F5344CB8AC3E}">
        <p14:creationId xmlns:p14="http://schemas.microsoft.com/office/powerpoint/2010/main" val="1023196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up)">
                                      <p:cBhvr>
                                        <p:cTn id="7" dur="1000"/>
                                        <p:tgtEl>
                                          <p:spTgt spid="38"/>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up)">
                                      <p:cBhvr>
                                        <p:cTn id="10" dur="1000"/>
                                        <p:tgtEl>
                                          <p:spTgt spid="37"/>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wipe(up)">
                                      <p:cBhvr>
                                        <p:cTn id="13" dur="1000"/>
                                        <p:tgtEl>
                                          <p:spTgt spid="42"/>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wipe(up)">
                                      <p:cBhvr>
                                        <p:cTn id="19" dur="1000"/>
                                        <p:tgtEl>
                                          <p:spTgt spid="41"/>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xit" presetSubtype="26" fill="hold" grpId="1" nodeType="clickEffect">
                                  <p:stCondLst>
                                    <p:cond delay="0"/>
                                  </p:stCondLst>
                                  <p:childTnLst>
                                    <p:animEffect transition="out" filter="barn(inHorizontal)">
                                      <p:cBhvr>
                                        <p:cTn id="23" dur="500"/>
                                        <p:tgtEl>
                                          <p:spTgt spid="38"/>
                                        </p:tgtEl>
                                      </p:cBhvr>
                                    </p:animEffect>
                                    <p:set>
                                      <p:cBhvr>
                                        <p:cTn id="24" dur="1" fill="hold">
                                          <p:stCondLst>
                                            <p:cond delay="499"/>
                                          </p:stCondLst>
                                        </p:cTn>
                                        <p:tgtEl>
                                          <p:spTgt spid="38"/>
                                        </p:tgtEl>
                                        <p:attrNameLst>
                                          <p:attrName>style.visibility</p:attrName>
                                        </p:attrNameLst>
                                      </p:cBhvr>
                                      <p:to>
                                        <p:strVal val="hidden"/>
                                      </p:to>
                                    </p:set>
                                  </p:childTnLst>
                                </p:cTn>
                              </p:par>
                              <p:par>
                                <p:cTn id="25" presetID="16" presetClass="exit" presetSubtype="26" fill="hold" grpId="1" nodeType="withEffect">
                                  <p:stCondLst>
                                    <p:cond delay="0"/>
                                  </p:stCondLst>
                                  <p:childTnLst>
                                    <p:animEffect transition="out" filter="barn(inHorizontal)">
                                      <p:cBhvr>
                                        <p:cTn id="26" dur="500"/>
                                        <p:tgtEl>
                                          <p:spTgt spid="41"/>
                                        </p:tgtEl>
                                      </p:cBhvr>
                                    </p:animEffect>
                                    <p:set>
                                      <p:cBhvr>
                                        <p:cTn id="27" dur="1" fill="hold">
                                          <p:stCondLst>
                                            <p:cond delay="499"/>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8" grpId="1"/>
      <p:bldP spid="41" grpId="0"/>
      <p:bldP spid="41" grpId="1"/>
      <p:bldP spid="42" grpId="0"/>
      <p:bldP spid="43" grpId="0"/>
    </p:bld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2322</TotalTime>
  <Words>1391</Words>
  <Application>Microsoft Office PowerPoint</Application>
  <PresentationFormat>Widescreen</PresentationFormat>
  <Paragraphs>164</Paragraphs>
  <Slides>31</Slides>
  <Notes>5</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31</vt:i4>
      </vt:variant>
    </vt:vector>
  </HeadingPairs>
  <TitlesOfParts>
    <vt:vector size="42" baseType="lpstr">
      <vt:lpstr>.VnArial</vt:lpstr>
      <vt:lpstr>.VnTime</vt:lpstr>
      <vt:lpstr>Arial</vt:lpstr>
      <vt:lpstr>Calibri</vt:lpstr>
      <vt:lpstr>Calibri Light</vt:lpstr>
      <vt:lpstr>Garamond</vt:lpstr>
      <vt:lpstr>Tahoma</vt:lpstr>
      <vt:lpstr>Times New Roman</vt:lpstr>
      <vt:lpstr>Wingdings 2</vt:lpstr>
      <vt:lpstr>1_Office Theme</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KHAI BINH</dc:creator>
  <cp:lastModifiedBy>pc</cp:lastModifiedBy>
  <cp:revision>341</cp:revision>
  <dcterms:created xsi:type="dcterms:W3CDTF">2021-08-04T18:52:07Z</dcterms:created>
  <dcterms:modified xsi:type="dcterms:W3CDTF">2022-02-26T04:10:26Z</dcterms:modified>
</cp:coreProperties>
</file>