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5"/>
  </p:notesMasterIdLst>
  <p:sldIdLst>
    <p:sldId id="445" r:id="rId3"/>
    <p:sldId id="282" r:id="rId4"/>
    <p:sldId id="280" r:id="rId5"/>
    <p:sldId id="464" r:id="rId6"/>
    <p:sldId id="283" r:id="rId7"/>
    <p:sldId id="278" r:id="rId8"/>
    <p:sldId id="416" r:id="rId9"/>
    <p:sldId id="545" r:id="rId10"/>
    <p:sldId id="538" r:id="rId11"/>
    <p:sldId id="544" r:id="rId12"/>
    <p:sldId id="540" r:id="rId13"/>
    <p:sldId id="568" r:id="rId14"/>
    <p:sldId id="546" r:id="rId15"/>
    <p:sldId id="547" r:id="rId16"/>
    <p:sldId id="564" r:id="rId17"/>
    <p:sldId id="548" r:id="rId18"/>
    <p:sldId id="561" r:id="rId19"/>
    <p:sldId id="562" r:id="rId20"/>
    <p:sldId id="565" r:id="rId21"/>
    <p:sldId id="563" r:id="rId22"/>
    <p:sldId id="553" r:id="rId23"/>
    <p:sldId id="554" r:id="rId24"/>
    <p:sldId id="555" r:id="rId25"/>
    <p:sldId id="556" r:id="rId26"/>
    <p:sldId id="557" r:id="rId27"/>
    <p:sldId id="558" r:id="rId28"/>
    <p:sldId id="559" r:id="rId29"/>
    <p:sldId id="560" r:id="rId30"/>
    <p:sldId id="567" r:id="rId31"/>
    <p:sldId id="292" r:id="rId32"/>
    <p:sldId id="29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79" d="100"/>
          <a:sy n="79" d="100"/>
        </p:scale>
        <p:origin x="283"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2/17/2022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905000" y="1662114"/>
            <a:ext cx="8534400" cy="954107"/>
          </a:xfrm>
          <a:prstGeom prst="rect">
            <a:avLst/>
          </a:prstGeom>
          <a:solidFill>
            <a:srgbClr val="C00000"/>
          </a:solidFill>
          <a:ln>
            <a:noFill/>
          </a:ln>
          <a:effectLst>
            <a:outerShdw dist="107763" dir="18900000" algn="ctr" rotWithShape="0">
              <a:schemeClr val="bg2">
                <a:alpha val="50000"/>
              </a:schemeClr>
            </a:outerShdw>
          </a:effectLst>
          <a:extLst/>
        </p:spPr>
        <p:txBody>
          <a:bodyPr wrap="square">
            <a:spAutoFit/>
          </a:bodyPr>
          <a:lstStyle/>
          <a:p>
            <a:pPr algn="just">
              <a:defRPr/>
            </a:pPr>
            <a:r>
              <a:rPr kumimoji="1"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Em hiểu câu phẩm chất </a:t>
            </a:r>
            <a:r>
              <a:rPr kumimoji="1" lang="en-US" sz="2800" b="1"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quý </a:t>
            </a:r>
            <a:r>
              <a:rPr kumimoji="1"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hơn vẻ đẹp bên ngoài </a:t>
            </a:r>
            <a:r>
              <a:rPr kumimoji="1" lang="en-US" sz="2800" b="1"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như </a:t>
            </a:r>
            <a:r>
              <a:rPr kumimoji="1"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thế nào?</a:t>
            </a:r>
          </a:p>
        </p:txBody>
      </p:sp>
      <p:sp>
        <p:nvSpPr>
          <p:cNvPr id="3" name="Rectangle 12"/>
          <p:cNvSpPr>
            <a:spLocks noChangeArrowheads="1"/>
          </p:cNvSpPr>
          <p:nvPr/>
        </p:nvSpPr>
        <p:spPr bwMode="auto">
          <a:xfrm>
            <a:off x="1905000" y="3048001"/>
            <a:ext cx="853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20000"/>
              </a:spcBef>
              <a:buClr>
                <a:schemeClr val="accent2"/>
              </a:buClr>
              <a:buSzPct val="75000"/>
              <a:buFont typeface="Wingdings" pitchFamily="2" charset="2"/>
              <a:buNone/>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Giá trị đạo đức tốt đẹp bên trong của mỗi con người quý hơn vẻ đẹp về hình thức bên ngoài.</a:t>
            </a:r>
            <a:r>
              <a:rPr kumimoji="1"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7880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752600" y="876300"/>
            <a:ext cx="9010650" cy="1447800"/>
          </a:xfrm>
          <a:solidFill>
            <a:srgbClr val="C00000"/>
          </a:solidFill>
          <a:effectLst>
            <a:outerShdw dist="107763" dir="18900000" algn="ctr" rotWithShape="0">
              <a:schemeClr val="bg2">
                <a:alpha val="50000"/>
              </a:schemeClr>
            </a:outerShdw>
          </a:effectLst>
        </p:spPr>
        <p:txBody>
          <a:bodyPr>
            <a:normAutofit/>
          </a:bodyPr>
          <a:lstStyle/>
          <a:p>
            <a:pPr algn="just" eaLnBrk="1" hangingPunct="1">
              <a:defRPr/>
            </a:pPr>
            <a:r>
              <a:rPr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Em nghĩ gì khi có người nói </a:t>
            </a:r>
            <a:r>
              <a:rPr lang="en-US" sz="2800" b="1"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hình </a:t>
            </a:r>
            <a:r>
              <a:rPr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thức thường thống nhất với nội dung?</a:t>
            </a:r>
          </a:p>
        </p:txBody>
      </p:sp>
      <p:sp>
        <p:nvSpPr>
          <p:cNvPr id="2" name="Rectangle 1"/>
          <p:cNvSpPr/>
          <p:nvPr/>
        </p:nvSpPr>
        <p:spPr>
          <a:xfrm>
            <a:off x="1752600" y="2953435"/>
            <a:ext cx="9010650" cy="954107"/>
          </a:xfrm>
          <a:prstGeom prst="rect">
            <a:avLst/>
          </a:prstGeom>
        </p:spPr>
        <p:txBody>
          <a:bodyPr wrap="square">
            <a:spAutoFit/>
          </a:bodyPr>
          <a:lstStyle/>
          <a:p>
            <a:pPr algn="just">
              <a:spcBef>
                <a:spcPct val="20000"/>
              </a:spcBef>
            </a:pPr>
            <a:r>
              <a:rPr lang="en-US" altLang="en-US" sz="2800" b="1">
                <a:latin typeface="Times New Roman" panose="02020603050405020304" pitchFamily="18" charset="0"/>
                <a:cs typeface="Times New Roman" panose="02020603050405020304" pitchFamily="18" charset="0"/>
              </a:rPr>
              <a:t>Nhìn vẻ bề ngoài của mỗi người ta có thể hiểu (đánh giá) được bản chất bên trong của họ.</a:t>
            </a:r>
            <a:r>
              <a:rPr lang="en-US" alt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82666894"/>
      </p:ext>
    </p:extLst>
  </p:cSld>
  <p:clrMapOvr>
    <a:masterClrMapping/>
  </p:clrMapOvr>
  <p:transition spd="slow">
    <p:cover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286000" y="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endParaRPr lang="vi-VN" altLang="en-US">
              <a:latin typeface="+mn-lt"/>
            </a:endParaRPr>
          </a:p>
        </p:txBody>
      </p:sp>
      <p:sp>
        <p:nvSpPr>
          <p:cNvPr id="3" name="Rectangle 3"/>
          <p:cNvSpPr>
            <a:spLocks noChangeArrowheads="1"/>
          </p:cNvSpPr>
          <p:nvPr/>
        </p:nvSpPr>
        <p:spPr bwMode="auto">
          <a:xfrm>
            <a:off x="2286000" y="595314"/>
            <a:ext cx="8001000" cy="457200"/>
          </a:xfrm>
          <a:prstGeom prst="rect">
            <a:avLst/>
          </a:prstGeom>
          <a:gradFill rotWithShape="1">
            <a:gsLst>
              <a:gs pos="0">
                <a:srgbClr val="F6FCA2"/>
              </a:gs>
              <a:gs pos="100000">
                <a:srgbClr val="00FF00"/>
              </a:gs>
            </a:gsLst>
            <a:path path="shape">
              <a:fillToRect l="50000" t="50000" r="50000" b="50000"/>
            </a:path>
          </a:gradFill>
          <a:ln w="28575">
            <a:solidFill>
              <a:schemeClr val="tx1"/>
            </a:solidFill>
            <a:miter lim="800000"/>
            <a:headEnd/>
            <a:tailEnd/>
          </a:ln>
        </p:spPr>
        <p:txBody>
          <a:bodyPr lIns="0" tIns="0" bIns="1828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a:t>
            </a:r>
            <a:r>
              <a:rPr lang="en-US" altLang="en-US" b="1">
                <a:solidFill>
                  <a:srgbClr val="FF0066"/>
                </a:solidFill>
                <a:cs typeface="Times New Roman" panose="02020603050405020304" pitchFamily="18" charset="0"/>
              </a:rPr>
              <a:t>Chọn nghĩa thích hợp để nối với mỗi câu tục ngữ</a:t>
            </a:r>
          </a:p>
        </p:txBody>
      </p:sp>
      <p:sp>
        <p:nvSpPr>
          <p:cNvPr id="4" name="Rectangle 3"/>
          <p:cNvSpPr>
            <a:spLocks noChangeArrowheads="1"/>
          </p:cNvSpPr>
          <p:nvPr/>
        </p:nvSpPr>
        <p:spPr bwMode="auto">
          <a:xfrm>
            <a:off x="838200" y="1859757"/>
            <a:ext cx="33274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4114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Phẩm chất </a:t>
            </a:r>
            <a:r>
              <a:rPr lang="en-US" altLang="en-US" b="1" smtClean="0">
                <a:cs typeface="Times New Roman" panose="02020603050405020304" pitchFamily="18" charset="0"/>
              </a:rPr>
              <a:t>quý </a:t>
            </a:r>
            <a:r>
              <a:rPr lang="en-US" altLang="en-US" b="1">
                <a:cs typeface="Times New Roman" panose="02020603050405020304" pitchFamily="18" charset="0"/>
              </a:rPr>
              <a:t>hơn vẻ đẹp bên ngoài</a:t>
            </a:r>
            <a:endParaRPr lang="en-US" altLang="en-US">
              <a:cs typeface="Times New Roman" panose="02020603050405020304" pitchFamily="18" charset="0"/>
            </a:endParaRPr>
          </a:p>
        </p:txBody>
      </p:sp>
      <p:sp>
        <p:nvSpPr>
          <p:cNvPr id="5" name="Rectangle 3"/>
          <p:cNvSpPr>
            <a:spLocks noChangeArrowheads="1"/>
          </p:cNvSpPr>
          <p:nvPr/>
        </p:nvSpPr>
        <p:spPr bwMode="auto">
          <a:xfrm>
            <a:off x="642026" y="3612357"/>
            <a:ext cx="3871608" cy="1771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36576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a:t>
            </a:r>
            <a:r>
              <a:rPr lang="en-US" altLang="en-US" b="1" dirty="0" err="1">
                <a:cs typeface="Times New Roman" panose="02020603050405020304" pitchFamily="18" charset="0"/>
              </a:rPr>
              <a:t>Hình</a:t>
            </a:r>
            <a:r>
              <a:rPr lang="en-US" altLang="en-US" b="1" dirty="0">
                <a:cs typeface="Times New Roman" panose="02020603050405020304" pitchFamily="18" charset="0"/>
              </a:rPr>
              <a:t> </a:t>
            </a:r>
            <a:r>
              <a:rPr lang="en-US" altLang="en-US" b="1" dirty="0" err="1">
                <a:cs typeface="Times New Roman" panose="02020603050405020304" pitchFamily="18" charset="0"/>
              </a:rPr>
              <a:t>thức</a:t>
            </a:r>
            <a:r>
              <a:rPr lang="en-US" altLang="en-US" b="1" dirty="0">
                <a:cs typeface="Times New Roman" panose="02020603050405020304" pitchFamily="18" charset="0"/>
              </a:rPr>
              <a:t> </a:t>
            </a:r>
            <a:r>
              <a:rPr lang="en-US" altLang="en-US" b="1" dirty="0" err="1">
                <a:cs typeface="Times New Roman" panose="02020603050405020304" pitchFamily="18" charset="0"/>
              </a:rPr>
              <a:t>thường</a:t>
            </a:r>
            <a:r>
              <a:rPr lang="en-US" altLang="en-US" b="1" dirty="0">
                <a:cs typeface="Times New Roman" panose="02020603050405020304" pitchFamily="18" charset="0"/>
              </a:rPr>
              <a:t> </a:t>
            </a:r>
            <a:r>
              <a:rPr lang="en-US" altLang="en-US" b="1" dirty="0" err="1">
                <a:cs typeface="Times New Roman" panose="02020603050405020304" pitchFamily="18" charset="0"/>
              </a:rPr>
              <a:t>thống</a:t>
            </a:r>
            <a:r>
              <a:rPr lang="en-US" altLang="en-US" b="1" dirty="0">
                <a:cs typeface="Times New Roman" panose="02020603050405020304" pitchFamily="18" charset="0"/>
              </a:rPr>
              <a:t> </a:t>
            </a:r>
            <a:r>
              <a:rPr lang="en-US" altLang="en-US" b="1" dirty="0" err="1">
                <a:cs typeface="Times New Roman" panose="02020603050405020304" pitchFamily="18" charset="0"/>
              </a:rPr>
              <a:t>nhất</a:t>
            </a:r>
            <a:r>
              <a:rPr lang="en-US" altLang="en-US" b="1" dirty="0">
                <a:cs typeface="Times New Roman" panose="02020603050405020304" pitchFamily="18" charset="0"/>
              </a:rPr>
              <a:t> </a:t>
            </a:r>
            <a:r>
              <a:rPr lang="en-US" altLang="en-US" b="1" dirty="0" err="1">
                <a:cs typeface="Times New Roman" panose="02020603050405020304" pitchFamily="18" charset="0"/>
              </a:rPr>
              <a:t>với</a:t>
            </a:r>
            <a:r>
              <a:rPr lang="en-US" altLang="en-US" b="1" dirty="0">
                <a:cs typeface="Times New Roman" panose="02020603050405020304" pitchFamily="18" charset="0"/>
              </a:rPr>
              <a:t> </a:t>
            </a:r>
            <a:r>
              <a:rPr lang="en-US" altLang="en-US" b="1" dirty="0" err="1">
                <a:cs typeface="Times New Roman" panose="02020603050405020304" pitchFamily="18" charset="0"/>
              </a:rPr>
              <a:t>nội</a:t>
            </a:r>
            <a:r>
              <a:rPr lang="en-US" altLang="en-US" b="1" dirty="0">
                <a:cs typeface="Times New Roman" panose="02020603050405020304" pitchFamily="18" charset="0"/>
              </a:rPr>
              <a:t> dung</a:t>
            </a:r>
          </a:p>
        </p:txBody>
      </p:sp>
      <p:sp>
        <p:nvSpPr>
          <p:cNvPr id="6" name="Rectangle 5"/>
          <p:cNvSpPr>
            <a:spLocks noChangeArrowheads="1"/>
          </p:cNvSpPr>
          <p:nvPr/>
        </p:nvSpPr>
        <p:spPr bwMode="auto">
          <a:xfrm>
            <a:off x="4800600" y="1364457"/>
            <a:ext cx="65913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Tốt</a:t>
            </a:r>
            <a:r>
              <a:rPr lang="en-US" altLang="en-US" b="1" dirty="0">
                <a:cs typeface="Times New Roman" panose="02020603050405020304" pitchFamily="18" charset="0"/>
              </a:rPr>
              <a:t> </a:t>
            </a:r>
            <a:r>
              <a:rPr lang="en-US" altLang="en-US" b="1" dirty="0" err="1">
                <a:cs typeface="Times New Roman" panose="02020603050405020304" pitchFamily="18" charset="0"/>
              </a:rPr>
              <a:t>gỗ</a:t>
            </a:r>
            <a:r>
              <a:rPr lang="en-US" altLang="en-US" b="1" dirty="0">
                <a:cs typeface="Times New Roman" panose="02020603050405020304" pitchFamily="18" charset="0"/>
              </a:rPr>
              <a:t> </a:t>
            </a:r>
            <a:r>
              <a:rPr lang="en-US" altLang="en-US" b="1" dirty="0" err="1">
                <a:cs typeface="Times New Roman" panose="02020603050405020304" pitchFamily="18" charset="0"/>
              </a:rPr>
              <a:t>hơn</a:t>
            </a:r>
            <a:r>
              <a:rPr lang="en-US" altLang="en-US" b="1" dirty="0">
                <a:cs typeface="Times New Roman" panose="02020603050405020304" pitchFamily="18" charset="0"/>
              </a:rPr>
              <a:t> </a:t>
            </a:r>
            <a:r>
              <a:rPr lang="en-US" altLang="en-US" b="1" dirty="0" err="1">
                <a:cs typeface="Times New Roman" panose="02020603050405020304" pitchFamily="18" charset="0"/>
              </a:rPr>
              <a:t>tốt</a:t>
            </a:r>
            <a:r>
              <a:rPr lang="en-US" altLang="en-US" b="1" dirty="0">
                <a:cs typeface="Times New Roman" panose="02020603050405020304" pitchFamily="18" charset="0"/>
              </a:rPr>
              <a:t> </a:t>
            </a:r>
            <a:r>
              <a:rPr lang="en-US" altLang="en-US" b="1" dirty="0" err="1">
                <a:cs typeface="Times New Roman" panose="02020603050405020304" pitchFamily="18" charset="0"/>
              </a:rPr>
              <a:t>nước</a:t>
            </a:r>
            <a:r>
              <a:rPr lang="en-US" altLang="en-US" b="1" dirty="0">
                <a:cs typeface="Times New Roman" panose="02020603050405020304" pitchFamily="18" charset="0"/>
              </a:rPr>
              <a:t> </a:t>
            </a:r>
            <a:r>
              <a:rPr lang="en-US" altLang="en-US" b="1" dirty="0" err="1" smtClean="0">
                <a:cs typeface="Times New Roman" panose="02020603050405020304" pitchFamily="18" charset="0"/>
              </a:rPr>
              <a:t>sơn</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7" name="Rectangle 3"/>
          <p:cNvSpPr>
            <a:spLocks noChangeArrowheads="1"/>
          </p:cNvSpPr>
          <p:nvPr/>
        </p:nvSpPr>
        <p:spPr bwMode="auto">
          <a:xfrm>
            <a:off x="4800599" y="2133600"/>
            <a:ext cx="6716949" cy="1028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Người</a:t>
            </a:r>
            <a:r>
              <a:rPr lang="en-US" altLang="en-US" b="1" dirty="0">
                <a:cs typeface="Times New Roman" panose="02020603050405020304" pitchFamily="18" charset="0"/>
              </a:rPr>
              <a:t> </a:t>
            </a:r>
            <a:r>
              <a:rPr lang="en-US" altLang="en-US" b="1" dirty="0" err="1">
                <a:cs typeface="Times New Roman" panose="02020603050405020304" pitchFamily="18" charset="0"/>
              </a:rPr>
              <a:t>thanh</a:t>
            </a:r>
            <a:r>
              <a:rPr lang="en-US" altLang="en-US" b="1" dirty="0">
                <a:cs typeface="Times New Roman" panose="02020603050405020304" pitchFamily="18" charset="0"/>
              </a:rPr>
              <a:t> </a:t>
            </a:r>
            <a:r>
              <a:rPr lang="en-US" altLang="en-US" b="1" dirty="0" err="1">
                <a:cs typeface="Times New Roman" panose="02020603050405020304" pitchFamily="18" charset="0"/>
              </a:rPr>
              <a:t>tiếng</a:t>
            </a:r>
            <a:r>
              <a:rPr lang="en-US" altLang="en-US" b="1" dirty="0">
                <a:cs typeface="Times New Roman" panose="02020603050405020304" pitchFamily="18" charset="0"/>
              </a:rPr>
              <a:t> </a:t>
            </a:r>
            <a:r>
              <a:rPr lang="en-US" altLang="en-US" b="1" dirty="0" err="1">
                <a:cs typeface="Times New Roman" panose="02020603050405020304" pitchFamily="18" charset="0"/>
              </a:rPr>
              <a:t>nói</a:t>
            </a:r>
            <a:r>
              <a:rPr lang="en-US" altLang="en-US" b="1" dirty="0">
                <a:cs typeface="Times New Roman" panose="02020603050405020304" pitchFamily="18" charset="0"/>
              </a:rPr>
              <a:t> </a:t>
            </a:r>
            <a:r>
              <a:rPr lang="en-US" altLang="en-US" b="1" dirty="0" err="1">
                <a:cs typeface="Times New Roman" panose="02020603050405020304" pitchFamily="18" charset="0"/>
              </a:rPr>
              <a:t>cũng</a:t>
            </a:r>
            <a:r>
              <a:rPr lang="en-US" altLang="en-US" b="1" dirty="0">
                <a:cs typeface="Times New Roman" panose="02020603050405020304" pitchFamily="18" charset="0"/>
              </a:rPr>
              <a:t> </a:t>
            </a:r>
            <a:r>
              <a:rPr lang="en-US" altLang="en-US" b="1" dirty="0" err="1">
                <a:cs typeface="Times New Roman" panose="02020603050405020304" pitchFamily="18" charset="0"/>
              </a:rPr>
              <a:t>thanh</a:t>
            </a:r>
            <a:endParaRPr lang="en-US" altLang="en-US" b="1" dirty="0">
              <a:cs typeface="Times New Roman" panose="02020603050405020304" pitchFamily="18" charset="0"/>
            </a:endParaRPr>
          </a:p>
          <a:p>
            <a:pPr algn="ctr" eaLnBrk="1" hangingPunct="1">
              <a:spcBef>
                <a:spcPct val="20000"/>
              </a:spcBef>
            </a:pPr>
            <a:r>
              <a:rPr lang="en-US" altLang="en-US" b="1" dirty="0" err="1">
                <a:cs typeface="Times New Roman" panose="02020603050405020304" pitchFamily="18" charset="0"/>
              </a:rPr>
              <a:t>Chuông</a:t>
            </a:r>
            <a:r>
              <a:rPr lang="en-US" altLang="en-US" b="1" dirty="0">
                <a:cs typeface="Times New Roman" panose="02020603050405020304" pitchFamily="18" charset="0"/>
              </a:rPr>
              <a:t> </a:t>
            </a:r>
            <a:r>
              <a:rPr lang="en-US" altLang="en-US" b="1" dirty="0" err="1">
                <a:cs typeface="Times New Roman" panose="02020603050405020304" pitchFamily="18" charset="0"/>
              </a:rPr>
              <a:t>kêu</a:t>
            </a:r>
            <a:r>
              <a:rPr lang="en-US" altLang="en-US" b="1" dirty="0">
                <a:cs typeface="Times New Roman" panose="02020603050405020304" pitchFamily="18" charset="0"/>
              </a:rPr>
              <a:t> </a:t>
            </a:r>
            <a:r>
              <a:rPr lang="en-US" altLang="en-US" b="1" dirty="0" err="1">
                <a:cs typeface="Times New Roman" panose="02020603050405020304" pitchFamily="18" charset="0"/>
              </a:rPr>
              <a:t>khẽ</a:t>
            </a:r>
            <a:r>
              <a:rPr lang="en-US" altLang="en-US" b="1" dirty="0">
                <a:cs typeface="Times New Roman" panose="02020603050405020304" pitchFamily="18" charset="0"/>
              </a:rPr>
              <a:t> </a:t>
            </a:r>
            <a:r>
              <a:rPr lang="en-US" altLang="en-US" b="1" dirty="0" err="1">
                <a:cs typeface="Times New Roman" panose="02020603050405020304" pitchFamily="18" charset="0"/>
              </a:rPr>
              <a:t>đánh</a:t>
            </a:r>
            <a:r>
              <a:rPr lang="en-US" altLang="en-US" b="1" dirty="0">
                <a:cs typeface="Times New Roman" panose="02020603050405020304" pitchFamily="18" charset="0"/>
              </a:rPr>
              <a:t> </a:t>
            </a:r>
            <a:r>
              <a:rPr lang="en-US" altLang="en-US" b="1" dirty="0" err="1">
                <a:cs typeface="Times New Roman" panose="02020603050405020304" pitchFamily="18" charset="0"/>
              </a:rPr>
              <a:t>bên</a:t>
            </a:r>
            <a:r>
              <a:rPr lang="en-US" altLang="en-US" b="1" dirty="0">
                <a:cs typeface="Times New Roman" panose="02020603050405020304" pitchFamily="18" charset="0"/>
              </a:rPr>
              <a:t> </a:t>
            </a:r>
            <a:r>
              <a:rPr lang="en-US" altLang="en-US" b="1" dirty="0" err="1">
                <a:cs typeface="Times New Roman" panose="02020603050405020304" pitchFamily="18" charset="0"/>
              </a:rPr>
              <a:t>thành</a:t>
            </a:r>
            <a:r>
              <a:rPr lang="en-US" altLang="en-US" b="1" dirty="0">
                <a:cs typeface="Times New Roman" panose="02020603050405020304" pitchFamily="18" charset="0"/>
              </a:rPr>
              <a:t> </a:t>
            </a:r>
            <a:r>
              <a:rPr lang="en-US" altLang="en-US" b="1" dirty="0" err="1">
                <a:cs typeface="Times New Roman" panose="02020603050405020304" pitchFamily="18" charset="0"/>
              </a:rPr>
              <a:t>cũng</a:t>
            </a:r>
            <a:r>
              <a:rPr lang="en-US" altLang="en-US" b="1" dirty="0">
                <a:cs typeface="Times New Roman" panose="02020603050405020304" pitchFamily="18" charset="0"/>
              </a:rPr>
              <a:t> </a:t>
            </a:r>
            <a:r>
              <a:rPr lang="en-US" altLang="en-US" b="1" dirty="0" err="1" smtClean="0">
                <a:cs typeface="Times New Roman" panose="02020603050405020304" pitchFamily="18" charset="0"/>
              </a:rPr>
              <a:t>kêu</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8" name="Rectangle 3"/>
          <p:cNvSpPr>
            <a:spLocks noChangeArrowheads="1"/>
          </p:cNvSpPr>
          <p:nvPr/>
        </p:nvSpPr>
        <p:spPr bwMode="auto">
          <a:xfrm>
            <a:off x="4800600" y="3409950"/>
            <a:ext cx="65913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Cái</a:t>
            </a:r>
            <a:r>
              <a:rPr lang="en-US" altLang="en-US" b="1" dirty="0">
                <a:cs typeface="Times New Roman" panose="02020603050405020304" pitchFamily="18" charset="0"/>
              </a:rPr>
              <a:t> </a:t>
            </a:r>
            <a:r>
              <a:rPr lang="en-US" altLang="en-US" b="1" dirty="0" err="1">
                <a:cs typeface="Times New Roman" panose="02020603050405020304" pitchFamily="18" charset="0"/>
              </a:rPr>
              <a:t>nết</a:t>
            </a:r>
            <a:r>
              <a:rPr lang="en-US" altLang="en-US" b="1" dirty="0">
                <a:cs typeface="Times New Roman" panose="02020603050405020304" pitchFamily="18" charset="0"/>
              </a:rPr>
              <a:t> </a:t>
            </a:r>
            <a:r>
              <a:rPr lang="en-US" altLang="en-US" b="1" dirty="0" err="1">
                <a:cs typeface="Times New Roman" panose="02020603050405020304" pitchFamily="18" charset="0"/>
              </a:rPr>
              <a:t>đánh</a:t>
            </a:r>
            <a:r>
              <a:rPr lang="en-US" altLang="en-US" b="1" dirty="0">
                <a:cs typeface="Times New Roman" panose="02020603050405020304" pitchFamily="18" charset="0"/>
              </a:rPr>
              <a:t> </a:t>
            </a:r>
            <a:r>
              <a:rPr lang="en-US" altLang="en-US" b="1" dirty="0" err="1">
                <a:cs typeface="Times New Roman" panose="02020603050405020304" pitchFamily="18" charset="0"/>
              </a:rPr>
              <a:t>chết</a:t>
            </a:r>
            <a:r>
              <a:rPr lang="en-US" altLang="en-US" b="1" dirty="0">
                <a:cs typeface="Times New Roman" panose="02020603050405020304" pitchFamily="18" charset="0"/>
              </a:rPr>
              <a:t> </a:t>
            </a:r>
            <a:r>
              <a:rPr lang="en-US" altLang="en-US" b="1" dirty="0" err="1">
                <a:cs typeface="Times New Roman" panose="02020603050405020304" pitchFamily="18" charset="0"/>
              </a:rPr>
              <a:t>cái</a:t>
            </a:r>
            <a:r>
              <a:rPr lang="en-US" altLang="en-US" b="1" dirty="0">
                <a:cs typeface="Times New Roman" panose="02020603050405020304" pitchFamily="18" charset="0"/>
              </a:rPr>
              <a:t> </a:t>
            </a:r>
            <a:r>
              <a:rPr lang="en-US" altLang="en-US" b="1" dirty="0" err="1" smtClean="0">
                <a:cs typeface="Times New Roman" panose="02020603050405020304" pitchFamily="18" charset="0"/>
              </a:rPr>
              <a:t>đẹp</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9" name="Rectangle 3"/>
          <p:cNvSpPr>
            <a:spLocks noChangeArrowheads="1"/>
          </p:cNvSpPr>
          <p:nvPr/>
        </p:nvSpPr>
        <p:spPr bwMode="auto">
          <a:xfrm>
            <a:off x="4800600" y="4267200"/>
            <a:ext cx="6591300" cy="1466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27432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Trông</a:t>
            </a:r>
            <a:r>
              <a:rPr lang="en-US" altLang="en-US" b="1" dirty="0">
                <a:cs typeface="Times New Roman" panose="02020603050405020304" pitchFamily="18" charset="0"/>
              </a:rPr>
              <a:t> </a:t>
            </a:r>
            <a:r>
              <a:rPr lang="en-US" altLang="en-US" b="1" dirty="0" err="1">
                <a:cs typeface="Times New Roman" panose="02020603050405020304" pitchFamily="18" charset="0"/>
              </a:rPr>
              <a:t>mặt</a:t>
            </a:r>
            <a:r>
              <a:rPr lang="en-US" altLang="en-US" b="1" dirty="0">
                <a:cs typeface="Times New Roman" panose="02020603050405020304" pitchFamily="18" charset="0"/>
              </a:rPr>
              <a:t> </a:t>
            </a:r>
            <a:r>
              <a:rPr lang="en-US" altLang="en-US" b="1" dirty="0" err="1">
                <a:cs typeface="Times New Roman" panose="02020603050405020304" pitchFamily="18" charset="0"/>
              </a:rPr>
              <a:t>mà</a:t>
            </a:r>
            <a:r>
              <a:rPr lang="en-US" altLang="en-US" b="1" dirty="0">
                <a:cs typeface="Times New Roman" panose="02020603050405020304" pitchFamily="18" charset="0"/>
              </a:rPr>
              <a:t> </a:t>
            </a:r>
            <a:r>
              <a:rPr lang="en-US" altLang="en-US" b="1" dirty="0" err="1">
                <a:cs typeface="Times New Roman" panose="02020603050405020304" pitchFamily="18" charset="0"/>
              </a:rPr>
              <a:t>bắt</a:t>
            </a:r>
            <a:r>
              <a:rPr lang="en-US" altLang="en-US" b="1" dirty="0">
                <a:cs typeface="Times New Roman" panose="02020603050405020304" pitchFamily="18" charset="0"/>
              </a:rPr>
              <a:t> </a:t>
            </a:r>
            <a:r>
              <a:rPr lang="en-US" altLang="en-US" b="1" dirty="0" err="1">
                <a:cs typeface="Times New Roman" panose="02020603050405020304" pitchFamily="18" charset="0"/>
              </a:rPr>
              <a:t>hình</a:t>
            </a:r>
            <a:r>
              <a:rPr lang="en-US" altLang="en-US" b="1" dirty="0">
                <a:cs typeface="Times New Roman" panose="02020603050405020304" pitchFamily="18" charset="0"/>
              </a:rPr>
              <a:t> dong</a:t>
            </a:r>
          </a:p>
          <a:p>
            <a:pPr algn="ctr" eaLnBrk="1" hangingPunct="1">
              <a:spcBef>
                <a:spcPct val="20000"/>
              </a:spcBef>
            </a:pPr>
            <a:r>
              <a:rPr lang="en-US" altLang="en-US" b="1" dirty="0">
                <a:cs typeface="Times New Roman" panose="02020603050405020304" pitchFamily="18" charset="0"/>
              </a:rPr>
              <a:t>Con </a:t>
            </a:r>
            <a:r>
              <a:rPr lang="en-US" altLang="en-US" b="1" dirty="0" err="1">
                <a:cs typeface="Times New Roman" panose="02020603050405020304" pitchFamily="18" charset="0"/>
              </a:rPr>
              <a:t>lợn</a:t>
            </a:r>
            <a:r>
              <a:rPr lang="en-US" altLang="en-US" b="1" dirty="0">
                <a:cs typeface="Times New Roman" panose="02020603050405020304" pitchFamily="18" charset="0"/>
              </a:rPr>
              <a:t> </a:t>
            </a:r>
            <a:r>
              <a:rPr lang="en-US" altLang="en-US" b="1" dirty="0" err="1">
                <a:cs typeface="Times New Roman" panose="02020603050405020304" pitchFamily="18" charset="0"/>
              </a:rPr>
              <a:t>có</a:t>
            </a:r>
            <a:r>
              <a:rPr lang="en-US" altLang="en-US" b="1" dirty="0">
                <a:cs typeface="Times New Roman" panose="02020603050405020304" pitchFamily="18" charset="0"/>
              </a:rPr>
              <a:t> </a:t>
            </a:r>
            <a:r>
              <a:rPr lang="en-US" altLang="en-US" b="1" dirty="0" err="1">
                <a:cs typeface="Times New Roman" panose="02020603050405020304" pitchFamily="18" charset="0"/>
              </a:rPr>
              <a:t>béo</a:t>
            </a:r>
            <a:r>
              <a:rPr lang="en-US" altLang="en-US" b="1" dirty="0">
                <a:cs typeface="Times New Roman" panose="02020603050405020304" pitchFamily="18" charset="0"/>
              </a:rPr>
              <a:t> </a:t>
            </a:r>
            <a:r>
              <a:rPr lang="en-US" altLang="en-US" b="1" dirty="0" err="1">
                <a:cs typeface="Times New Roman" panose="02020603050405020304" pitchFamily="18" charset="0"/>
              </a:rPr>
              <a:t>thì</a:t>
            </a:r>
            <a:r>
              <a:rPr lang="en-US" altLang="en-US" b="1" dirty="0">
                <a:cs typeface="Times New Roman" panose="02020603050405020304" pitchFamily="18" charset="0"/>
              </a:rPr>
              <a:t> </a:t>
            </a:r>
            <a:r>
              <a:rPr lang="en-US" altLang="en-US" b="1" dirty="0" err="1">
                <a:cs typeface="Times New Roman" panose="02020603050405020304" pitchFamily="18" charset="0"/>
              </a:rPr>
              <a:t>lòng</a:t>
            </a:r>
            <a:r>
              <a:rPr lang="en-US" altLang="en-US" b="1" dirty="0">
                <a:cs typeface="Times New Roman" panose="02020603050405020304" pitchFamily="18" charset="0"/>
              </a:rPr>
              <a:t> </a:t>
            </a:r>
            <a:r>
              <a:rPr lang="en-US" altLang="en-US" b="1" dirty="0" err="1">
                <a:cs typeface="Times New Roman" panose="02020603050405020304" pitchFamily="18" charset="0"/>
              </a:rPr>
              <a:t>mới</a:t>
            </a:r>
            <a:r>
              <a:rPr lang="en-US" altLang="en-US" b="1" dirty="0">
                <a:cs typeface="Times New Roman" panose="02020603050405020304" pitchFamily="18" charset="0"/>
              </a:rPr>
              <a:t> </a:t>
            </a:r>
            <a:r>
              <a:rPr lang="en-US" altLang="en-US" b="1" dirty="0" err="1" smtClean="0">
                <a:cs typeface="Times New Roman" panose="02020603050405020304" pitchFamily="18" charset="0"/>
              </a:rPr>
              <a:t>ngon</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10" name="Rectangle 2"/>
          <p:cNvSpPr txBox="1">
            <a:spLocks noChangeArrowheads="1"/>
          </p:cNvSpPr>
          <p:nvPr/>
        </p:nvSpPr>
        <p:spPr>
          <a:xfrm>
            <a:off x="466117" y="54771"/>
            <a:ext cx="2133600" cy="457200"/>
          </a:xfrm>
          <a:prstGeom prst="rect">
            <a:avLst/>
          </a:prstGeom>
          <a:solidFill>
            <a:srgbClr val="C00000"/>
          </a:solidFill>
          <a:effectLst>
            <a:outerShdw dist="107763" dir="18900000" algn="ctr" rotWithShape="0">
              <a:schemeClr val="bg2">
                <a:alpha val="50000"/>
              </a:schemeClr>
            </a:outerShdw>
          </a:effectLst>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b="1" u="sng"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Bài tập 1</a:t>
            </a:r>
            <a:endParaRPr lang="en-US" sz="3600" b="1" u="sng" dirty="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endParaRPr>
          </a:p>
        </p:txBody>
      </p:sp>
    </p:spTree>
    <p:extLst>
      <p:ext uri="{BB962C8B-B14F-4D97-AF65-F5344CB8AC3E}">
        <p14:creationId xmlns:p14="http://schemas.microsoft.com/office/powerpoint/2010/main" val="39458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2000"/>
                                        <p:tgtEl>
                                          <p:spTgt spid="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2000"/>
                                        <p:tgtEl>
                                          <p:spTgt spid="7"/>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2000"/>
                                        <p:tgtEl>
                                          <p:spTgt spid="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286000" y="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endParaRPr lang="vi-VN" altLang="en-US">
              <a:latin typeface="+mn-lt"/>
            </a:endParaRPr>
          </a:p>
        </p:txBody>
      </p:sp>
      <p:sp>
        <p:nvSpPr>
          <p:cNvPr id="4" name="Rectangle 3"/>
          <p:cNvSpPr>
            <a:spLocks noChangeArrowheads="1"/>
          </p:cNvSpPr>
          <p:nvPr/>
        </p:nvSpPr>
        <p:spPr bwMode="auto">
          <a:xfrm>
            <a:off x="711200" y="1859757"/>
            <a:ext cx="33274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4114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Phẩm chất </a:t>
            </a:r>
            <a:r>
              <a:rPr lang="en-US" altLang="en-US" b="1" smtClean="0">
                <a:cs typeface="Times New Roman" panose="02020603050405020304" pitchFamily="18" charset="0"/>
              </a:rPr>
              <a:t>quý </a:t>
            </a:r>
            <a:r>
              <a:rPr lang="en-US" altLang="en-US" b="1">
                <a:cs typeface="Times New Roman" panose="02020603050405020304" pitchFamily="18" charset="0"/>
              </a:rPr>
              <a:t>hơn vẻ đẹp bên ngoài</a:t>
            </a:r>
            <a:endParaRPr lang="en-US" altLang="en-US">
              <a:cs typeface="Times New Roman" panose="02020603050405020304" pitchFamily="18" charset="0"/>
            </a:endParaRPr>
          </a:p>
        </p:txBody>
      </p:sp>
      <p:sp>
        <p:nvSpPr>
          <p:cNvPr id="5" name="Rectangle 3"/>
          <p:cNvSpPr>
            <a:spLocks noChangeArrowheads="1"/>
          </p:cNvSpPr>
          <p:nvPr/>
        </p:nvSpPr>
        <p:spPr bwMode="auto">
          <a:xfrm>
            <a:off x="711200" y="3612357"/>
            <a:ext cx="3327400" cy="1771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36576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Hình thức thường thống nhất với nội dung</a:t>
            </a:r>
          </a:p>
        </p:txBody>
      </p:sp>
      <p:sp>
        <p:nvSpPr>
          <p:cNvPr id="6" name="Rectangle 5"/>
          <p:cNvSpPr>
            <a:spLocks noChangeArrowheads="1"/>
          </p:cNvSpPr>
          <p:nvPr/>
        </p:nvSpPr>
        <p:spPr bwMode="auto">
          <a:xfrm>
            <a:off x="4800600" y="1364457"/>
            <a:ext cx="65913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Tốt</a:t>
            </a:r>
            <a:r>
              <a:rPr lang="en-US" altLang="en-US" b="1" dirty="0">
                <a:cs typeface="Times New Roman" panose="02020603050405020304" pitchFamily="18" charset="0"/>
              </a:rPr>
              <a:t> </a:t>
            </a:r>
            <a:r>
              <a:rPr lang="en-US" altLang="en-US" b="1" dirty="0" err="1">
                <a:cs typeface="Times New Roman" panose="02020603050405020304" pitchFamily="18" charset="0"/>
              </a:rPr>
              <a:t>gỗ</a:t>
            </a:r>
            <a:r>
              <a:rPr lang="en-US" altLang="en-US" b="1" dirty="0">
                <a:cs typeface="Times New Roman" panose="02020603050405020304" pitchFamily="18" charset="0"/>
              </a:rPr>
              <a:t> </a:t>
            </a:r>
            <a:r>
              <a:rPr lang="en-US" altLang="en-US" b="1" dirty="0" err="1">
                <a:cs typeface="Times New Roman" panose="02020603050405020304" pitchFamily="18" charset="0"/>
              </a:rPr>
              <a:t>hơn</a:t>
            </a:r>
            <a:r>
              <a:rPr lang="en-US" altLang="en-US" b="1" dirty="0">
                <a:cs typeface="Times New Roman" panose="02020603050405020304" pitchFamily="18" charset="0"/>
              </a:rPr>
              <a:t> </a:t>
            </a:r>
            <a:r>
              <a:rPr lang="en-US" altLang="en-US" b="1" dirty="0" err="1">
                <a:cs typeface="Times New Roman" panose="02020603050405020304" pitchFamily="18" charset="0"/>
              </a:rPr>
              <a:t>tốt</a:t>
            </a:r>
            <a:r>
              <a:rPr lang="en-US" altLang="en-US" b="1" dirty="0">
                <a:cs typeface="Times New Roman" panose="02020603050405020304" pitchFamily="18" charset="0"/>
              </a:rPr>
              <a:t> </a:t>
            </a:r>
            <a:r>
              <a:rPr lang="en-US" altLang="en-US" b="1" dirty="0" err="1">
                <a:cs typeface="Times New Roman" panose="02020603050405020304" pitchFamily="18" charset="0"/>
              </a:rPr>
              <a:t>nước</a:t>
            </a:r>
            <a:r>
              <a:rPr lang="en-US" altLang="en-US" b="1" dirty="0">
                <a:cs typeface="Times New Roman" panose="02020603050405020304" pitchFamily="18" charset="0"/>
              </a:rPr>
              <a:t> </a:t>
            </a:r>
            <a:r>
              <a:rPr lang="en-US" altLang="en-US" b="1" dirty="0" err="1" smtClean="0">
                <a:cs typeface="Times New Roman" panose="02020603050405020304" pitchFamily="18" charset="0"/>
              </a:rPr>
              <a:t>sơn</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7" name="Rectangle 3"/>
          <p:cNvSpPr>
            <a:spLocks noChangeArrowheads="1"/>
          </p:cNvSpPr>
          <p:nvPr/>
        </p:nvSpPr>
        <p:spPr bwMode="auto">
          <a:xfrm>
            <a:off x="4800599" y="2133600"/>
            <a:ext cx="6726677" cy="1028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Người</a:t>
            </a:r>
            <a:r>
              <a:rPr lang="en-US" altLang="en-US" b="1" dirty="0">
                <a:cs typeface="Times New Roman" panose="02020603050405020304" pitchFamily="18" charset="0"/>
              </a:rPr>
              <a:t> </a:t>
            </a:r>
            <a:r>
              <a:rPr lang="en-US" altLang="en-US" b="1" dirty="0" err="1">
                <a:cs typeface="Times New Roman" panose="02020603050405020304" pitchFamily="18" charset="0"/>
              </a:rPr>
              <a:t>thanh</a:t>
            </a:r>
            <a:r>
              <a:rPr lang="en-US" altLang="en-US" b="1" dirty="0">
                <a:cs typeface="Times New Roman" panose="02020603050405020304" pitchFamily="18" charset="0"/>
              </a:rPr>
              <a:t> </a:t>
            </a:r>
            <a:r>
              <a:rPr lang="en-US" altLang="en-US" b="1" dirty="0" err="1">
                <a:cs typeface="Times New Roman" panose="02020603050405020304" pitchFamily="18" charset="0"/>
              </a:rPr>
              <a:t>tiếng</a:t>
            </a:r>
            <a:r>
              <a:rPr lang="en-US" altLang="en-US" b="1" dirty="0">
                <a:cs typeface="Times New Roman" panose="02020603050405020304" pitchFamily="18" charset="0"/>
              </a:rPr>
              <a:t> </a:t>
            </a:r>
            <a:r>
              <a:rPr lang="en-US" altLang="en-US" b="1" dirty="0" err="1">
                <a:cs typeface="Times New Roman" panose="02020603050405020304" pitchFamily="18" charset="0"/>
              </a:rPr>
              <a:t>nói</a:t>
            </a:r>
            <a:r>
              <a:rPr lang="en-US" altLang="en-US" b="1" dirty="0">
                <a:cs typeface="Times New Roman" panose="02020603050405020304" pitchFamily="18" charset="0"/>
              </a:rPr>
              <a:t> </a:t>
            </a:r>
            <a:r>
              <a:rPr lang="en-US" altLang="en-US" b="1" dirty="0" err="1">
                <a:cs typeface="Times New Roman" panose="02020603050405020304" pitchFamily="18" charset="0"/>
              </a:rPr>
              <a:t>cũng</a:t>
            </a:r>
            <a:r>
              <a:rPr lang="en-US" altLang="en-US" b="1" dirty="0">
                <a:cs typeface="Times New Roman" panose="02020603050405020304" pitchFamily="18" charset="0"/>
              </a:rPr>
              <a:t> </a:t>
            </a:r>
            <a:r>
              <a:rPr lang="en-US" altLang="en-US" b="1" dirty="0" err="1">
                <a:cs typeface="Times New Roman" panose="02020603050405020304" pitchFamily="18" charset="0"/>
              </a:rPr>
              <a:t>thanh</a:t>
            </a:r>
            <a:endParaRPr lang="en-US" altLang="en-US" b="1" dirty="0">
              <a:cs typeface="Times New Roman" panose="02020603050405020304" pitchFamily="18" charset="0"/>
            </a:endParaRPr>
          </a:p>
          <a:p>
            <a:pPr algn="ctr" eaLnBrk="1" hangingPunct="1">
              <a:spcBef>
                <a:spcPct val="20000"/>
              </a:spcBef>
            </a:pPr>
            <a:r>
              <a:rPr lang="en-US" altLang="en-US" b="1" dirty="0" err="1">
                <a:cs typeface="Times New Roman" panose="02020603050405020304" pitchFamily="18" charset="0"/>
              </a:rPr>
              <a:t>Chuông</a:t>
            </a:r>
            <a:r>
              <a:rPr lang="en-US" altLang="en-US" b="1" dirty="0">
                <a:cs typeface="Times New Roman" panose="02020603050405020304" pitchFamily="18" charset="0"/>
              </a:rPr>
              <a:t> </a:t>
            </a:r>
            <a:r>
              <a:rPr lang="en-US" altLang="en-US" b="1" dirty="0" err="1">
                <a:cs typeface="Times New Roman" panose="02020603050405020304" pitchFamily="18" charset="0"/>
              </a:rPr>
              <a:t>kêu</a:t>
            </a:r>
            <a:r>
              <a:rPr lang="en-US" altLang="en-US" b="1" dirty="0">
                <a:cs typeface="Times New Roman" panose="02020603050405020304" pitchFamily="18" charset="0"/>
              </a:rPr>
              <a:t> </a:t>
            </a:r>
            <a:r>
              <a:rPr lang="en-US" altLang="en-US" b="1" dirty="0" err="1">
                <a:cs typeface="Times New Roman" panose="02020603050405020304" pitchFamily="18" charset="0"/>
              </a:rPr>
              <a:t>khẽ</a:t>
            </a:r>
            <a:r>
              <a:rPr lang="en-US" altLang="en-US" b="1" dirty="0">
                <a:cs typeface="Times New Roman" panose="02020603050405020304" pitchFamily="18" charset="0"/>
              </a:rPr>
              <a:t> </a:t>
            </a:r>
            <a:r>
              <a:rPr lang="en-US" altLang="en-US" b="1" dirty="0" err="1">
                <a:cs typeface="Times New Roman" panose="02020603050405020304" pitchFamily="18" charset="0"/>
              </a:rPr>
              <a:t>đánh</a:t>
            </a:r>
            <a:r>
              <a:rPr lang="en-US" altLang="en-US" b="1" dirty="0">
                <a:cs typeface="Times New Roman" panose="02020603050405020304" pitchFamily="18" charset="0"/>
              </a:rPr>
              <a:t> </a:t>
            </a:r>
            <a:r>
              <a:rPr lang="en-US" altLang="en-US" b="1" dirty="0" err="1">
                <a:cs typeface="Times New Roman" panose="02020603050405020304" pitchFamily="18" charset="0"/>
              </a:rPr>
              <a:t>bên</a:t>
            </a:r>
            <a:r>
              <a:rPr lang="en-US" altLang="en-US" b="1" dirty="0">
                <a:cs typeface="Times New Roman" panose="02020603050405020304" pitchFamily="18" charset="0"/>
              </a:rPr>
              <a:t> </a:t>
            </a:r>
            <a:r>
              <a:rPr lang="en-US" altLang="en-US" b="1" dirty="0" err="1">
                <a:cs typeface="Times New Roman" panose="02020603050405020304" pitchFamily="18" charset="0"/>
              </a:rPr>
              <a:t>thành</a:t>
            </a:r>
            <a:r>
              <a:rPr lang="en-US" altLang="en-US" b="1" dirty="0">
                <a:cs typeface="Times New Roman" panose="02020603050405020304" pitchFamily="18" charset="0"/>
              </a:rPr>
              <a:t> </a:t>
            </a:r>
            <a:r>
              <a:rPr lang="en-US" altLang="en-US" b="1" dirty="0" err="1">
                <a:cs typeface="Times New Roman" panose="02020603050405020304" pitchFamily="18" charset="0"/>
              </a:rPr>
              <a:t>cũng</a:t>
            </a:r>
            <a:r>
              <a:rPr lang="en-US" altLang="en-US" b="1" dirty="0">
                <a:cs typeface="Times New Roman" panose="02020603050405020304" pitchFamily="18" charset="0"/>
              </a:rPr>
              <a:t> </a:t>
            </a:r>
            <a:r>
              <a:rPr lang="en-US" altLang="en-US" b="1" dirty="0" err="1" smtClean="0">
                <a:cs typeface="Times New Roman" panose="02020603050405020304" pitchFamily="18" charset="0"/>
              </a:rPr>
              <a:t>kêu</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8" name="Rectangle 3"/>
          <p:cNvSpPr>
            <a:spLocks noChangeArrowheads="1"/>
          </p:cNvSpPr>
          <p:nvPr/>
        </p:nvSpPr>
        <p:spPr bwMode="auto">
          <a:xfrm>
            <a:off x="4800600" y="3409950"/>
            <a:ext cx="65913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Cái</a:t>
            </a:r>
            <a:r>
              <a:rPr lang="en-US" altLang="en-US" b="1" dirty="0">
                <a:cs typeface="Times New Roman" panose="02020603050405020304" pitchFamily="18" charset="0"/>
              </a:rPr>
              <a:t> </a:t>
            </a:r>
            <a:r>
              <a:rPr lang="en-US" altLang="en-US" b="1" dirty="0" err="1">
                <a:cs typeface="Times New Roman" panose="02020603050405020304" pitchFamily="18" charset="0"/>
              </a:rPr>
              <a:t>nết</a:t>
            </a:r>
            <a:r>
              <a:rPr lang="en-US" altLang="en-US" b="1" dirty="0">
                <a:cs typeface="Times New Roman" panose="02020603050405020304" pitchFamily="18" charset="0"/>
              </a:rPr>
              <a:t> </a:t>
            </a:r>
            <a:r>
              <a:rPr lang="en-US" altLang="en-US" b="1" dirty="0" err="1">
                <a:cs typeface="Times New Roman" panose="02020603050405020304" pitchFamily="18" charset="0"/>
              </a:rPr>
              <a:t>đánh</a:t>
            </a:r>
            <a:r>
              <a:rPr lang="en-US" altLang="en-US" b="1" dirty="0">
                <a:cs typeface="Times New Roman" panose="02020603050405020304" pitchFamily="18" charset="0"/>
              </a:rPr>
              <a:t> </a:t>
            </a:r>
            <a:r>
              <a:rPr lang="en-US" altLang="en-US" b="1" dirty="0" err="1">
                <a:cs typeface="Times New Roman" panose="02020603050405020304" pitchFamily="18" charset="0"/>
              </a:rPr>
              <a:t>chết</a:t>
            </a:r>
            <a:r>
              <a:rPr lang="en-US" altLang="en-US" b="1" dirty="0">
                <a:cs typeface="Times New Roman" panose="02020603050405020304" pitchFamily="18" charset="0"/>
              </a:rPr>
              <a:t> </a:t>
            </a:r>
            <a:r>
              <a:rPr lang="en-US" altLang="en-US" b="1" dirty="0" err="1">
                <a:cs typeface="Times New Roman" panose="02020603050405020304" pitchFamily="18" charset="0"/>
              </a:rPr>
              <a:t>cái</a:t>
            </a:r>
            <a:r>
              <a:rPr lang="en-US" altLang="en-US" b="1" dirty="0">
                <a:cs typeface="Times New Roman" panose="02020603050405020304" pitchFamily="18" charset="0"/>
              </a:rPr>
              <a:t> </a:t>
            </a:r>
            <a:r>
              <a:rPr lang="en-US" altLang="en-US" b="1" dirty="0" err="1" smtClean="0">
                <a:cs typeface="Times New Roman" panose="02020603050405020304" pitchFamily="18" charset="0"/>
              </a:rPr>
              <a:t>đẹp</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9" name="Rectangle 3"/>
          <p:cNvSpPr>
            <a:spLocks noChangeArrowheads="1"/>
          </p:cNvSpPr>
          <p:nvPr/>
        </p:nvSpPr>
        <p:spPr bwMode="auto">
          <a:xfrm>
            <a:off x="4800600" y="4236243"/>
            <a:ext cx="6591300" cy="1466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27432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Trông</a:t>
            </a:r>
            <a:r>
              <a:rPr lang="en-US" altLang="en-US" b="1" dirty="0">
                <a:cs typeface="Times New Roman" panose="02020603050405020304" pitchFamily="18" charset="0"/>
              </a:rPr>
              <a:t> </a:t>
            </a:r>
            <a:r>
              <a:rPr lang="en-US" altLang="en-US" b="1" dirty="0" err="1">
                <a:cs typeface="Times New Roman" panose="02020603050405020304" pitchFamily="18" charset="0"/>
              </a:rPr>
              <a:t>mặt</a:t>
            </a:r>
            <a:r>
              <a:rPr lang="en-US" altLang="en-US" b="1" dirty="0">
                <a:cs typeface="Times New Roman" panose="02020603050405020304" pitchFamily="18" charset="0"/>
              </a:rPr>
              <a:t> </a:t>
            </a:r>
            <a:r>
              <a:rPr lang="en-US" altLang="en-US" b="1" dirty="0" err="1">
                <a:cs typeface="Times New Roman" panose="02020603050405020304" pitchFamily="18" charset="0"/>
              </a:rPr>
              <a:t>mà</a:t>
            </a:r>
            <a:r>
              <a:rPr lang="en-US" altLang="en-US" b="1" dirty="0">
                <a:cs typeface="Times New Roman" panose="02020603050405020304" pitchFamily="18" charset="0"/>
              </a:rPr>
              <a:t> </a:t>
            </a:r>
            <a:r>
              <a:rPr lang="en-US" altLang="en-US" b="1" dirty="0" err="1">
                <a:cs typeface="Times New Roman" panose="02020603050405020304" pitchFamily="18" charset="0"/>
              </a:rPr>
              <a:t>bắt</a:t>
            </a:r>
            <a:r>
              <a:rPr lang="en-US" altLang="en-US" b="1" dirty="0">
                <a:cs typeface="Times New Roman" panose="02020603050405020304" pitchFamily="18" charset="0"/>
              </a:rPr>
              <a:t> </a:t>
            </a:r>
            <a:r>
              <a:rPr lang="en-US" altLang="en-US" b="1" dirty="0" err="1">
                <a:cs typeface="Times New Roman" panose="02020603050405020304" pitchFamily="18" charset="0"/>
              </a:rPr>
              <a:t>hình</a:t>
            </a:r>
            <a:r>
              <a:rPr lang="en-US" altLang="en-US" b="1" dirty="0">
                <a:cs typeface="Times New Roman" panose="02020603050405020304" pitchFamily="18" charset="0"/>
              </a:rPr>
              <a:t> dong</a:t>
            </a:r>
          </a:p>
          <a:p>
            <a:pPr algn="ctr" eaLnBrk="1" hangingPunct="1">
              <a:spcBef>
                <a:spcPct val="20000"/>
              </a:spcBef>
            </a:pPr>
            <a:r>
              <a:rPr lang="en-US" altLang="en-US" b="1" dirty="0">
                <a:cs typeface="Times New Roman" panose="02020603050405020304" pitchFamily="18" charset="0"/>
              </a:rPr>
              <a:t>Con </a:t>
            </a:r>
            <a:r>
              <a:rPr lang="en-US" altLang="en-US" b="1" dirty="0" err="1">
                <a:cs typeface="Times New Roman" panose="02020603050405020304" pitchFamily="18" charset="0"/>
              </a:rPr>
              <a:t>lợn</a:t>
            </a:r>
            <a:r>
              <a:rPr lang="en-US" altLang="en-US" b="1" dirty="0">
                <a:cs typeface="Times New Roman" panose="02020603050405020304" pitchFamily="18" charset="0"/>
              </a:rPr>
              <a:t> </a:t>
            </a:r>
            <a:r>
              <a:rPr lang="en-US" altLang="en-US" b="1" dirty="0" err="1">
                <a:cs typeface="Times New Roman" panose="02020603050405020304" pitchFamily="18" charset="0"/>
              </a:rPr>
              <a:t>có</a:t>
            </a:r>
            <a:r>
              <a:rPr lang="en-US" altLang="en-US" b="1" dirty="0">
                <a:cs typeface="Times New Roman" panose="02020603050405020304" pitchFamily="18" charset="0"/>
              </a:rPr>
              <a:t> </a:t>
            </a:r>
            <a:r>
              <a:rPr lang="en-US" altLang="en-US" b="1" dirty="0" err="1">
                <a:cs typeface="Times New Roman" panose="02020603050405020304" pitchFamily="18" charset="0"/>
              </a:rPr>
              <a:t>béo</a:t>
            </a:r>
            <a:r>
              <a:rPr lang="en-US" altLang="en-US" b="1" dirty="0">
                <a:cs typeface="Times New Roman" panose="02020603050405020304" pitchFamily="18" charset="0"/>
              </a:rPr>
              <a:t> </a:t>
            </a:r>
            <a:r>
              <a:rPr lang="en-US" altLang="en-US" b="1" dirty="0" err="1">
                <a:cs typeface="Times New Roman" panose="02020603050405020304" pitchFamily="18" charset="0"/>
              </a:rPr>
              <a:t>thì</a:t>
            </a:r>
            <a:r>
              <a:rPr lang="en-US" altLang="en-US" b="1" dirty="0">
                <a:cs typeface="Times New Roman" panose="02020603050405020304" pitchFamily="18" charset="0"/>
              </a:rPr>
              <a:t> </a:t>
            </a:r>
            <a:r>
              <a:rPr lang="en-US" altLang="en-US" b="1" dirty="0" err="1">
                <a:cs typeface="Times New Roman" panose="02020603050405020304" pitchFamily="18" charset="0"/>
              </a:rPr>
              <a:t>lòng</a:t>
            </a:r>
            <a:r>
              <a:rPr lang="en-US" altLang="en-US" b="1" dirty="0">
                <a:cs typeface="Times New Roman" panose="02020603050405020304" pitchFamily="18" charset="0"/>
              </a:rPr>
              <a:t> </a:t>
            </a:r>
            <a:r>
              <a:rPr lang="en-US" altLang="en-US" b="1" dirty="0" err="1">
                <a:cs typeface="Times New Roman" panose="02020603050405020304" pitchFamily="18" charset="0"/>
              </a:rPr>
              <a:t>mới</a:t>
            </a:r>
            <a:r>
              <a:rPr lang="en-US" altLang="en-US" b="1" dirty="0">
                <a:cs typeface="Times New Roman" panose="02020603050405020304" pitchFamily="18" charset="0"/>
              </a:rPr>
              <a:t> </a:t>
            </a:r>
            <a:r>
              <a:rPr lang="en-US" altLang="en-US" b="1" dirty="0" err="1" smtClean="0">
                <a:cs typeface="Times New Roman" panose="02020603050405020304" pitchFamily="18" charset="0"/>
              </a:rPr>
              <a:t>ngon</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10" name="Freeform 10"/>
          <p:cNvSpPr>
            <a:spLocks/>
          </p:cNvSpPr>
          <p:nvPr/>
        </p:nvSpPr>
        <p:spPr bwMode="auto">
          <a:xfrm>
            <a:off x="4572000" y="1676400"/>
            <a:ext cx="228600" cy="1935957"/>
          </a:xfrm>
          <a:custGeom>
            <a:avLst/>
            <a:gdLst>
              <a:gd name="T0" fmla="*/ 161290000 w 144"/>
              <a:gd name="T1" fmla="*/ 0 h 1632"/>
              <a:gd name="T2" fmla="*/ 0 w 144"/>
              <a:gd name="T3" fmla="*/ 0 h 1632"/>
              <a:gd name="T4" fmla="*/ 0 w 144"/>
              <a:gd name="T5" fmla="*/ 2147483647 h 1632"/>
              <a:gd name="T6" fmla="*/ 161290000 w 144"/>
              <a:gd name="T7" fmla="*/ 2147483647 h 1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632">
                <a:moveTo>
                  <a:pt x="144" y="0"/>
                </a:moveTo>
                <a:lnTo>
                  <a:pt x="0" y="0"/>
                </a:lnTo>
                <a:lnTo>
                  <a:pt x="0" y="1632"/>
                </a:lnTo>
                <a:lnTo>
                  <a:pt x="144" y="1632"/>
                </a:lnTo>
              </a:path>
            </a:pathLst>
          </a:custGeom>
          <a:noFill/>
          <a:ln w="38100" cap="flat" cmpd="sng">
            <a:solidFill>
              <a:srgbClr val="002060"/>
            </a:solidFill>
            <a:prstDash val="solid"/>
            <a:round/>
            <a:headEnd type="triangle" w="med" len="med"/>
            <a:tailEnd type="triangle" w="med" len="med"/>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12"/>
          <p:cNvSpPr>
            <a:spLocks/>
          </p:cNvSpPr>
          <p:nvPr/>
        </p:nvSpPr>
        <p:spPr bwMode="auto">
          <a:xfrm>
            <a:off x="4495800" y="2712244"/>
            <a:ext cx="304800" cy="2539603"/>
          </a:xfrm>
          <a:custGeom>
            <a:avLst/>
            <a:gdLst>
              <a:gd name="T0" fmla="*/ 645160000 w 144"/>
              <a:gd name="T1" fmla="*/ 0 h 1632"/>
              <a:gd name="T2" fmla="*/ 0 w 144"/>
              <a:gd name="T3" fmla="*/ 0 h 1632"/>
              <a:gd name="T4" fmla="*/ 0 w 144"/>
              <a:gd name="T5" fmla="*/ 2147483647 h 1632"/>
              <a:gd name="T6" fmla="*/ 645160000 w 144"/>
              <a:gd name="T7" fmla="*/ 2147483647 h 1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632">
                <a:moveTo>
                  <a:pt x="144" y="0"/>
                </a:moveTo>
                <a:lnTo>
                  <a:pt x="0" y="0"/>
                </a:lnTo>
                <a:lnTo>
                  <a:pt x="0" y="1632"/>
                </a:lnTo>
                <a:lnTo>
                  <a:pt x="144" y="1632"/>
                </a:lnTo>
              </a:path>
            </a:pathLst>
          </a:custGeom>
          <a:noFill/>
          <a:ln w="38100" cap="flat" cmpd="sng">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9"/>
          <p:cNvSpPr>
            <a:spLocks noChangeShapeType="1"/>
          </p:cNvSpPr>
          <p:nvPr/>
        </p:nvSpPr>
        <p:spPr bwMode="auto">
          <a:xfrm>
            <a:off x="4038600" y="2552700"/>
            <a:ext cx="609600" cy="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1"/>
          <p:cNvSpPr>
            <a:spLocks noChangeShapeType="1"/>
          </p:cNvSpPr>
          <p:nvPr/>
        </p:nvSpPr>
        <p:spPr bwMode="auto">
          <a:xfrm>
            <a:off x="4057650" y="4496594"/>
            <a:ext cx="4381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
          <p:cNvSpPr txBox="1">
            <a:spLocks noChangeArrowheads="1"/>
          </p:cNvSpPr>
          <p:nvPr/>
        </p:nvSpPr>
        <p:spPr>
          <a:xfrm>
            <a:off x="476250" y="450057"/>
            <a:ext cx="2514600" cy="616743"/>
          </a:xfrm>
          <a:prstGeom prst="rect">
            <a:avLst/>
          </a:prstGeom>
          <a:solidFill>
            <a:srgbClr val="C00000"/>
          </a:solidFill>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b="1" u="sng"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38823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20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20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20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par>
                          <p:cTn id="23" fill="hold">
                            <p:stCondLst>
                              <p:cond delay="2000"/>
                            </p:stCondLst>
                            <p:childTnLst>
                              <p:par>
                                <p:cTn id="24" presetID="5" presetClass="entr" presetSubtype="1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par>
                          <p:cTn id="27" fill="hold">
                            <p:stCondLst>
                              <p:cond delay="2500"/>
                            </p:stCondLst>
                            <p:childTnLst>
                              <p:par>
                                <p:cTn id="28" presetID="22" presetClass="emph" presetSubtype="0" fill="hold" grpId="1" nodeType="afterEffect">
                                  <p:stCondLst>
                                    <p:cond delay="0"/>
                                  </p:stCondLst>
                                  <p:childTnLst>
                                    <p:animClr clrSpc="hsl" dir="cw">
                                      <p:cBhvr override="childStyle">
                                        <p:cTn id="29" dur="500" fill="hold"/>
                                        <p:tgtEl>
                                          <p:spTgt spid="10"/>
                                        </p:tgtEl>
                                        <p:attrNameLst>
                                          <p:attrName>style.color</p:attrName>
                                        </p:attrNameLst>
                                      </p:cBhvr>
                                      <p:by>
                                        <p:hsl h="-7200000" s="0" l="0"/>
                                      </p:by>
                                    </p:animClr>
                                    <p:animClr clrSpc="hsl" dir="cw">
                                      <p:cBhvr>
                                        <p:cTn id="30" dur="500" fill="hold"/>
                                        <p:tgtEl>
                                          <p:spTgt spid="10"/>
                                        </p:tgtEl>
                                        <p:attrNameLst>
                                          <p:attrName>fillcolor</p:attrName>
                                        </p:attrNameLst>
                                      </p:cBhvr>
                                      <p:by>
                                        <p:hsl h="-7200000" s="0" l="0"/>
                                      </p:by>
                                    </p:animClr>
                                    <p:animClr clrSpc="hsl" dir="cw">
                                      <p:cBhvr>
                                        <p:cTn id="31" dur="500" fill="hold"/>
                                        <p:tgtEl>
                                          <p:spTgt spid="10"/>
                                        </p:tgtEl>
                                        <p:attrNameLst>
                                          <p:attrName>stroke.color</p:attrName>
                                        </p:attrNameLst>
                                      </p:cBhvr>
                                      <p:by>
                                        <p:hsl h="-7200000" s="0" l="0"/>
                                      </p:by>
                                    </p:animClr>
                                    <p:set>
                                      <p:cBhvr>
                                        <p:cTn id="32" dur="500" fill="hold"/>
                                        <p:tgtEl>
                                          <p:spTgt spid="10"/>
                                        </p:tgtEl>
                                        <p:attrNameLst>
                                          <p:attrName>fill.type</p:attrName>
                                        </p:attrNameLst>
                                      </p:cBhvr>
                                      <p:to>
                                        <p:strVal val="solid"/>
                                      </p:to>
                                    </p:set>
                                  </p:childTnLst>
                                </p:cTn>
                              </p:par>
                            </p:childTnLst>
                          </p:cTn>
                        </p:par>
                        <p:par>
                          <p:cTn id="33" fill="hold">
                            <p:stCondLst>
                              <p:cond delay="3000"/>
                            </p:stCondLst>
                            <p:childTnLst>
                              <p:par>
                                <p:cTn id="34" presetID="5"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childTnLst>
                          </p:cTn>
                        </p:par>
                        <p:par>
                          <p:cTn id="37" fill="hold">
                            <p:stCondLst>
                              <p:cond delay="3500"/>
                            </p:stCondLst>
                            <p:childTnLst>
                              <p:par>
                                <p:cTn id="38" presetID="23" presetClass="emph" presetSubtype="0" fill="hold" grpId="1" nodeType="afterEffect">
                                  <p:stCondLst>
                                    <p:cond delay="0"/>
                                  </p:stCondLst>
                                  <p:childTnLst>
                                    <p:animClr clrSpc="hsl" dir="cw">
                                      <p:cBhvr override="childStyle">
                                        <p:cTn id="39" dur="500" fill="hold"/>
                                        <p:tgtEl>
                                          <p:spTgt spid="11"/>
                                        </p:tgtEl>
                                        <p:attrNameLst>
                                          <p:attrName>style.color</p:attrName>
                                        </p:attrNameLst>
                                      </p:cBhvr>
                                      <p:by>
                                        <p:hsl h="10842353" s="0" l="0"/>
                                      </p:by>
                                    </p:animClr>
                                    <p:animClr clrSpc="hsl" dir="cw">
                                      <p:cBhvr>
                                        <p:cTn id="40" dur="500" fill="hold"/>
                                        <p:tgtEl>
                                          <p:spTgt spid="11"/>
                                        </p:tgtEl>
                                        <p:attrNameLst>
                                          <p:attrName>fillcolor</p:attrName>
                                        </p:attrNameLst>
                                      </p:cBhvr>
                                      <p:by>
                                        <p:hsl h="10842353" s="0" l="0"/>
                                      </p:by>
                                    </p:animClr>
                                    <p:animClr clrSpc="hsl" dir="cw">
                                      <p:cBhvr>
                                        <p:cTn id="41" dur="500" fill="hold"/>
                                        <p:tgtEl>
                                          <p:spTgt spid="11"/>
                                        </p:tgtEl>
                                        <p:attrNameLst>
                                          <p:attrName>stroke.color</p:attrName>
                                        </p:attrNameLst>
                                      </p:cBhvr>
                                      <p:by>
                                        <p:hsl h="10842353" s="0" l="0"/>
                                      </p:by>
                                    </p:animClr>
                                    <p:set>
                                      <p:cBhvr>
                                        <p:cTn id="42" dur="500" fill="hold"/>
                                        <p:tgtEl>
                                          <p:spTgt spid="11"/>
                                        </p:tgtEl>
                                        <p:attrNameLst>
                                          <p:attrName>fill.type</p:attrName>
                                        </p:attrNameLst>
                                      </p:cBhvr>
                                      <p:to>
                                        <p:strVal val="solid"/>
                                      </p:to>
                                    </p:se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par>
                          <p:cTn id="47" fill="hold">
                            <p:stCondLst>
                              <p:cond delay="6000"/>
                            </p:stCondLst>
                            <p:childTnLst>
                              <p:par>
                                <p:cTn id="48" presetID="22" presetClass="emph" presetSubtype="0" fill="hold" grpId="1" nodeType="afterEffect">
                                  <p:stCondLst>
                                    <p:cond delay="0"/>
                                  </p:stCondLst>
                                  <p:childTnLst>
                                    <p:animClr clrSpc="hsl" dir="cw">
                                      <p:cBhvr override="childStyle">
                                        <p:cTn id="49" dur="500" fill="hold"/>
                                        <p:tgtEl>
                                          <p:spTgt spid="12"/>
                                        </p:tgtEl>
                                        <p:attrNameLst>
                                          <p:attrName>style.color</p:attrName>
                                        </p:attrNameLst>
                                      </p:cBhvr>
                                      <p:by>
                                        <p:hsl h="-7200000" s="0" l="0"/>
                                      </p:by>
                                    </p:animClr>
                                    <p:animClr clrSpc="hsl" dir="cw">
                                      <p:cBhvr>
                                        <p:cTn id="50" dur="500" fill="hold"/>
                                        <p:tgtEl>
                                          <p:spTgt spid="12"/>
                                        </p:tgtEl>
                                        <p:attrNameLst>
                                          <p:attrName>fillcolor</p:attrName>
                                        </p:attrNameLst>
                                      </p:cBhvr>
                                      <p:by>
                                        <p:hsl h="-7200000" s="0" l="0"/>
                                      </p:by>
                                    </p:animClr>
                                    <p:animClr clrSpc="hsl" dir="cw">
                                      <p:cBhvr>
                                        <p:cTn id="51" dur="500" fill="hold"/>
                                        <p:tgtEl>
                                          <p:spTgt spid="12"/>
                                        </p:tgtEl>
                                        <p:attrNameLst>
                                          <p:attrName>stroke.color</p:attrName>
                                        </p:attrNameLst>
                                      </p:cBhvr>
                                      <p:by>
                                        <p:hsl h="-7200000" s="0" l="0"/>
                                      </p:by>
                                    </p:animClr>
                                    <p:set>
                                      <p:cBhvr>
                                        <p:cTn id="52" dur="500" fill="hold"/>
                                        <p:tgtEl>
                                          <p:spTgt spid="12"/>
                                        </p:tgtEl>
                                        <p:attrNameLst>
                                          <p:attrName>fill.type</p:attrName>
                                        </p:attrNameLst>
                                      </p:cBhvr>
                                      <p:to>
                                        <p:strVal val="solid"/>
                                      </p:to>
                                    </p:se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000"/>
                                        <p:tgtEl>
                                          <p:spTgt spid="13"/>
                                        </p:tgtEl>
                                      </p:cBhvr>
                                    </p:animEffect>
                                  </p:childTnLst>
                                </p:cTn>
                              </p:par>
                            </p:childTnLst>
                          </p:cTn>
                        </p:par>
                        <p:par>
                          <p:cTn id="57" fill="hold">
                            <p:stCondLst>
                              <p:cond delay="8500"/>
                            </p:stCondLst>
                            <p:childTnLst>
                              <p:par>
                                <p:cTn id="58" presetID="23" presetClass="emph" presetSubtype="0" fill="hold" grpId="1" nodeType="afterEffect">
                                  <p:stCondLst>
                                    <p:cond delay="0"/>
                                  </p:stCondLst>
                                  <p:childTnLst>
                                    <p:animClr clrSpc="hsl" dir="cw">
                                      <p:cBhvr override="childStyle">
                                        <p:cTn id="59" dur="500" fill="hold"/>
                                        <p:tgtEl>
                                          <p:spTgt spid="13"/>
                                        </p:tgtEl>
                                        <p:attrNameLst>
                                          <p:attrName>style.color</p:attrName>
                                        </p:attrNameLst>
                                      </p:cBhvr>
                                      <p:by>
                                        <p:hsl h="10842353" s="0" l="0"/>
                                      </p:by>
                                    </p:animClr>
                                    <p:animClr clrSpc="hsl" dir="cw">
                                      <p:cBhvr>
                                        <p:cTn id="60" dur="500" fill="hold"/>
                                        <p:tgtEl>
                                          <p:spTgt spid="13"/>
                                        </p:tgtEl>
                                        <p:attrNameLst>
                                          <p:attrName>fillcolor</p:attrName>
                                        </p:attrNameLst>
                                      </p:cBhvr>
                                      <p:by>
                                        <p:hsl h="10842353" s="0" l="0"/>
                                      </p:by>
                                    </p:animClr>
                                    <p:animClr clrSpc="hsl" dir="cw">
                                      <p:cBhvr>
                                        <p:cTn id="61" dur="500" fill="hold"/>
                                        <p:tgtEl>
                                          <p:spTgt spid="13"/>
                                        </p:tgtEl>
                                        <p:attrNameLst>
                                          <p:attrName>stroke.color</p:attrName>
                                        </p:attrNameLst>
                                      </p:cBhvr>
                                      <p:by>
                                        <p:hsl h="10842353" s="0" l="0"/>
                                      </p:by>
                                    </p:animClr>
                                    <p:set>
                                      <p:cBhvr>
                                        <p:cTn id="62" dur="500" fill="hold"/>
                                        <p:tgtEl>
                                          <p:spTgt spid="13"/>
                                        </p:tgtEl>
                                        <p:attrNameLst>
                                          <p:attrName>fill.type</p:attrName>
                                        </p:attrNameLst>
                                      </p:cBhvr>
                                      <p:to>
                                        <p:strVal val="solid"/>
                                      </p:to>
                                    </p:set>
                                  </p:childTnLst>
                                </p:cTn>
                              </p:par>
                            </p:childTnLst>
                          </p:cTn>
                        </p:par>
                        <p:par>
                          <p:cTn id="63" fill="hold">
                            <p:stCondLst>
                              <p:cond delay="9000"/>
                            </p:stCondLst>
                            <p:childTnLst>
                              <p:par>
                                <p:cTn id="64" presetID="53"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3000" fill="hold"/>
                                        <p:tgtEl>
                                          <p:spTgt spid="14"/>
                                        </p:tgtEl>
                                        <p:attrNameLst>
                                          <p:attrName>ppt_w</p:attrName>
                                        </p:attrNameLst>
                                      </p:cBhvr>
                                      <p:tavLst>
                                        <p:tav tm="0">
                                          <p:val>
                                            <p:fltVal val="0"/>
                                          </p:val>
                                        </p:tav>
                                        <p:tav tm="100000">
                                          <p:val>
                                            <p:strVal val="#ppt_w"/>
                                          </p:val>
                                        </p:tav>
                                      </p:tavLst>
                                    </p:anim>
                                    <p:anim calcmode="lin" valueType="num">
                                      <p:cBhvr>
                                        <p:cTn id="67" dur="3000" fill="hold"/>
                                        <p:tgtEl>
                                          <p:spTgt spid="14"/>
                                        </p:tgtEl>
                                        <p:attrNameLst>
                                          <p:attrName>ppt_h</p:attrName>
                                        </p:attrNameLst>
                                      </p:cBhvr>
                                      <p:tavLst>
                                        <p:tav tm="0">
                                          <p:val>
                                            <p:fltVal val="0"/>
                                          </p:val>
                                        </p:tav>
                                        <p:tav tm="100000">
                                          <p:val>
                                            <p:strVal val="#ppt_h"/>
                                          </p:val>
                                        </p:tav>
                                      </p:tavLst>
                                    </p:anim>
                                    <p:animEffect transition="in" filter="fade">
                                      <p:cBhvr>
                                        <p:cTn id="68"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4" y="3414714"/>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4" y="3414714"/>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4" y="3414714"/>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9" y="3409950"/>
            <a:ext cx="476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9" y="3409950"/>
            <a:ext cx="476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419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7"/>
          <p:cNvSpPr txBox="1">
            <a:spLocks noChangeArrowheads="1"/>
          </p:cNvSpPr>
          <p:nvPr/>
        </p:nvSpPr>
        <p:spPr>
          <a:xfrm>
            <a:off x="942976" y="1466850"/>
            <a:ext cx="10258425" cy="3333750"/>
          </a:xfrm>
          <a:prstGeom prst="rect">
            <a:avLst/>
          </a:prstGeom>
          <a:noFill/>
        </p:spPr>
        <p:txBody>
          <a:bodyPr vert="horz" lIns="91440" tIns="13716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Tx/>
              <a:buNone/>
            </a:pPr>
            <a:r>
              <a:rPr lang="en-US" altLang="en-US" sz="3600" smtClean="0"/>
              <a:t>  </a:t>
            </a:r>
            <a:r>
              <a:rPr lang="en-US" altLang="en-US" sz="3600" smtClean="0">
                <a:latin typeface="Times New Roman" panose="02020603050405020304" pitchFamily="18" charset="0"/>
              </a:rPr>
              <a:t>* Những câu tục ngữ trên cho ta thấy một con người có phẩm chất tốt hơn những người có vẻ đẹp bề ngoài mà lòng dạ xấu xa, có đạo đức không tốt.</a:t>
            </a:r>
          </a:p>
          <a:p>
            <a:pPr algn="just">
              <a:buFontTx/>
              <a:buNone/>
            </a:pPr>
            <a:r>
              <a:rPr lang="en-US" altLang="en-US" sz="3600" smtClean="0">
                <a:latin typeface="Times New Roman" panose="02020603050405020304" pitchFamily="18" charset="0"/>
              </a:rPr>
              <a:t>  * Những con người có cả vẻ đẹp bề ngoài, lại có một tâm hồn đẹp, có đạo đức tốt thì thật là đáng quý.</a:t>
            </a:r>
            <a:endParaRPr lang="en-US" altLang="en-US" sz="3600">
              <a:latin typeface="Times New Roman" panose="02020603050405020304" pitchFamily="18" charset="0"/>
            </a:endParaRPr>
          </a:p>
        </p:txBody>
      </p:sp>
    </p:spTree>
    <p:extLst>
      <p:ext uri="{BB962C8B-B14F-4D97-AF65-F5344CB8AC3E}">
        <p14:creationId xmlns:p14="http://schemas.microsoft.com/office/powerpoint/2010/main" val="36702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3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3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cs typeface="Times New Roman" panose="02020603050405020304" pitchFamily="18" charset="0"/>
                </a:rPr>
                <a:t>Cái đẹp.</a:t>
              </a:r>
              <a:r>
                <a:rPr lang="en-US" sz="2800" smtClean="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89565" y="844604"/>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877652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2686" y="567871"/>
            <a:ext cx="2362200" cy="551089"/>
          </a:xfrm>
          <a:prstGeom prst="rect">
            <a:avLst/>
          </a:prstGeom>
          <a:solidFill>
            <a:srgbClr val="C00000"/>
          </a:solidFill>
          <a:ln>
            <a:noFill/>
          </a:ln>
          <a:extLst/>
        </p:spPr>
        <p:txBody>
          <a:bodyPr anchor="ctr"/>
          <a:lstStyle/>
          <a:p>
            <a:pPr algn="ctr">
              <a:defRPr/>
            </a:pPr>
            <a:r>
              <a:rPr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BÀI TẬP 2</a:t>
            </a:r>
          </a:p>
        </p:txBody>
      </p:sp>
      <p:sp>
        <p:nvSpPr>
          <p:cNvPr id="3" name="Rectangle 3"/>
          <p:cNvSpPr>
            <a:spLocks noChangeArrowheads="1"/>
          </p:cNvSpPr>
          <p:nvPr/>
        </p:nvSpPr>
        <p:spPr bwMode="auto">
          <a:xfrm>
            <a:off x="2935512" y="566964"/>
            <a:ext cx="7848601" cy="957489"/>
          </a:xfrm>
          <a:prstGeom prst="rect">
            <a:avLst/>
          </a:prstGeom>
          <a:gradFill rotWithShape="1">
            <a:gsLst>
              <a:gs pos="0">
                <a:srgbClr val="F6FCA2"/>
              </a:gs>
              <a:gs pos="100000">
                <a:srgbClr val="66FF33"/>
              </a:gs>
            </a:gsLst>
            <a:path path="shape">
              <a:fillToRect l="50000" t="50000" r="50000" b="50000"/>
            </a:path>
          </a:gradFill>
          <a:ln w="9525">
            <a:solidFill>
              <a:srgbClr val="FF0000"/>
            </a:solid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Nêu một trường hợp có thể sử dụng một trong các câu tục ngữ nói trên</a:t>
            </a:r>
          </a:p>
        </p:txBody>
      </p:sp>
      <p:sp>
        <p:nvSpPr>
          <p:cNvPr id="4" name="Rectangle 3"/>
          <p:cNvSpPr>
            <a:spLocks noChangeArrowheads="1"/>
          </p:cNvSpPr>
          <p:nvPr/>
        </p:nvSpPr>
        <p:spPr bwMode="auto">
          <a:xfrm>
            <a:off x="1493157" y="2082800"/>
            <a:ext cx="916032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20000"/>
              </a:spcBef>
            </a:pPr>
            <a:r>
              <a:rPr lang="en-US" altLang="en-US" b="1" dirty="0">
                <a:latin typeface="Arial" panose="020B0604020202020204" pitchFamily="34" charset="0"/>
              </a:rPr>
              <a:t>  </a:t>
            </a:r>
            <a:r>
              <a:rPr lang="en-US" altLang="en-US" b="1" u="sng" dirty="0" err="1">
                <a:solidFill>
                  <a:srgbClr val="3333CC"/>
                </a:solidFill>
              </a:rPr>
              <a:t>Ví</a:t>
            </a:r>
            <a:r>
              <a:rPr lang="en-US" altLang="en-US" b="1" u="sng" dirty="0">
                <a:solidFill>
                  <a:srgbClr val="3333CC"/>
                </a:solidFill>
              </a:rPr>
              <a:t> </a:t>
            </a:r>
            <a:r>
              <a:rPr lang="en-US" altLang="en-US" b="1" u="sng" dirty="0" err="1">
                <a:solidFill>
                  <a:srgbClr val="3333CC"/>
                </a:solidFill>
              </a:rPr>
              <a:t>d</a:t>
            </a:r>
            <a:r>
              <a:rPr lang="en-US" altLang="en-US" sz="3200" b="1" u="sng" dirty="0" err="1">
                <a:solidFill>
                  <a:srgbClr val="3333CC"/>
                </a:solidFill>
              </a:rPr>
              <a:t>ụ</a:t>
            </a:r>
            <a:r>
              <a:rPr lang="en-US" altLang="en-US" sz="3200" b="1" u="sng" dirty="0">
                <a:solidFill>
                  <a:srgbClr val="3333CC"/>
                </a:solidFill>
              </a:rPr>
              <a:t> </a:t>
            </a:r>
            <a:r>
              <a:rPr lang="en-US" altLang="en-US" sz="3200" b="1" dirty="0">
                <a:solidFill>
                  <a:srgbClr val="3333CC"/>
                </a:solidFill>
              </a:rPr>
              <a:t>:</a:t>
            </a:r>
            <a:r>
              <a:rPr lang="en-US" altLang="en-US" sz="3200" b="1" dirty="0"/>
              <a:t> </a:t>
            </a:r>
            <a:r>
              <a:rPr lang="en-US" altLang="en-US" b="1" dirty="0" err="1"/>
              <a:t>Bà</a:t>
            </a:r>
            <a:r>
              <a:rPr lang="en-US" altLang="en-US" b="1" dirty="0"/>
              <a:t> </a:t>
            </a:r>
            <a:r>
              <a:rPr lang="en-US" altLang="en-US" b="1" dirty="0" err="1"/>
              <a:t>dẫn</a:t>
            </a:r>
            <a:r>
              <a:rPr lang="en-US" altLang="en-US" b="1" dirty="0"/>
              <a:t> </a:t>
            </a:r>
            <a:r>
              <a:rPr lang="en-US" altLang="en-US" b="1" dirty="0" err="1"/>
              <a:t>em</a:t>
            </a:r>
            <a:r>
              <a:rPr lang="en-US" altLang="en-US" b="1" dirty="0"/>
              <a:t> </a:t>
            </a:r>
            <a:r>
              <a:rPr lang="en-US" altLang="en-US" b="1" dirty="0" err="1"/>
              <a:t>đi</a:t>
            </a:r>
            <a:r>
              <a:rPr lang="en-US" altLang="en-US" b="1" dirty="0"/>
              <a:t> </a:t>
            </a:r>
            <a:r>
              <a:rPr lang="en-US" altLang="en-US" b="1" dirty="0" err="1"/>
              <a:t>mua</a:t>
            </a:r>
            <a:r>
              <a:rPr lang="en-US" altLang="en-US" b="1" dirty="0"/>
              <a:t> </a:t>
            </a:r>
            <a:r>
              <a:rPr lang="en-US" altLang="en-US" b="1" dirty="0" err="1"/>
              <a:t>cặp</a:t>
            </a:r>
            <a:r>
              <a:rPr lang="en-US" altLang="en-US" b="1" dirty="0"/>
              <a:t> </a:t>
            </a:r>
            <a:r>
              <a:rPr lang="en-US" altLang="en-US" b="1" dirty="0" err="1"/>
              <a:t>sách</a:t>
            </a:r>
            <a:r>
              <a:rPr lang="en-US" altLang="en-US" b="1" dirty="0"/>
              <a:t>. </a:t>
            </a:r>
            <a:r>
              <a:rPr lang="en-US" altLang="en-US" b="1" dirty="0" err="1"/>
              <a:t>Em</a:t>
            </a:r>
            <a:r>
              <a:rPr lang="en-US" altLang="en-US" b="1" dirty="0"/>
              <a:t> </a:t>
            </a:r>
            <a:r>
              <a:rPr lang="en-US" altLang="en-US" b="1" dirty="0" err="1"/>
              <a:t>thích</a:t>
            </a:r>
            <a:r>
              <a:rPr lang="en-US" altLang="en-US" b="1" dirty="0"/>
              <a:t> </a:t>
            </a:r>
            <a:r>
              <a:rPr lang="en-US" altLang="en-US" b="1" dirty="0" err="1"/>
              <a:t>một</a:t>
            </a:r>
            <a:r>
              <a:rPr lang="en-US" altLang="en-US" b="1" dirty="0"/>
              <a:t> </a:t>
            </a:r>
            <a:r>
              <a:rPr lang="en-US" altLang="en-US" b="1" dirty="0" err="1"/>
              <a:t>chiếc</a:t>
            </a:r>
            <a:r>
              <a:rPr lang="en-US" altLang="en-US" b="1" dirty="0"/>
              <a:t> </a:t>
            </a:r>
            <a:r>
              <a:rPr lang="en-US" altLang="en-US" b="1" dirty="0" err="1"/>
              <a:t>cặp</a:t>
            </a:r>
            <a:r>
              <a:rPr lang="en-US" altLang="en-US" b="1" dirty="0"/>
              <a:t> </a:t>
            </a:r>
            <a:r>
              <a:rPr lang="en-US" altLang="en-US" b="1" dirty="0" err="1"/>
              <a:t>có</a:t>
            </a:r>
            <a:r>
              <a:rPr lang="en-US" altLang="en-US" b="1" dirty="0"/>
              <a:t> </a:t>
            </a:r>
            <a:r>
              <a:rPr lang="en-US" altLang="en-US" b="1" dirty="0" err="1"/>
              <a:t>màu</a:t>
            </a:r>
            <a:r>
              <a:rPr lang="en-US" altLang="en-US" b="1" dirty="0"/>
              <a:t> </a:t>
            </a:r>
            <a:r>
              <a:rPr lang="en-US" altLang="en-US" b="1" dirty="0" err="1"/>
              <a:t>sắc</a:t>
            </a:r>
            <a:r>
              <a:rPr lang="en-US" altLang="en-US" b="1" dirty="0"/>
              <a:t> </a:t>
            </a:r>
            <a:r>
              <a:rPr lang="en-US" altLang="en-US" b="1" dirty="0" err="1"/>
              <a:t>sặc</a:t>
            </a:r>
            <a:r>
              <a:rPr lang="en-US" altLang="en-US" b="1" dirty="0"/>
              <a:t> </a:t>
            </a:r>
            <a:r>
              <a:rPr lang="en-US" altLang="en-US" b="1" dirty="0" err="1"/>
              <a:t>sỡ</a:t>
            </a:r>
            <a:r>
              <a:rPr lang="en-US" altLang="en-US" b="1" dirty="0"/>
              <a:t>, </a:t>
            </a:r>
            <a:r>
              <a:rPr lang="en-US" altLang="en-US" b="1" dirty="0" err="1"/>
              <a:t>nhưng</a:t>
            </a:r>
            <a:r>
              <a:rPr lang="en-US" altLang="en-US" b="1" dirty="0"/>
              <a:t> </a:t>
            </a:r>
            <a:r>
              <a:rPr lang="en-US" altLang="en-US" b="1" dirty="0" err="1"/>
              <a:t>bà</a:t>
            </a:r>
            <a:r>
              <a:rPr lang="en-US" altLang="en-US" b="1" dirty="0"/>
              <a:t> </a:t>
            </a:r>
            <a:r>
              <a:rPr lang="en-US" altLang="en-US" b="1" dirty="0" err="1"/>
              <a:t>lại</a:t>
            </a:r>
            <a:r>
              <a:rPr lang="en-US" altLang="en-US" b="1" dirty="0"/>
              <a:t> </a:t>
            </a:r>
            <a:r>
              <a:rPr lang="en-US" altLang="en-US" b="1" dirty="0" err="1"/>
              <a:t>khuyên</a:t>
            </a:r>
            <a:r>
              <a:rPr lang="en-US" altLang="en-US" b="1" dirty="0"/>
              <a:t> </a:t>
            </a:r>
            <a:r>
              <a:rPr lang="en-US" altLang="en-US" b="1" dirty="0" err="1"/>
              <a:t>em</a:t>
            </a:r>
            <a:r>
              <a:rPr lang="en-US" altLang="en-US" b="1" dirty="0"/>
              <a:t> </a:t>
            </a:r>
            <a:r>
              <a:rPr lang="en-US" altLang="en-US" b="1" dirty="0" err="1"/>
              <a:t>chọn</a:t>
            </a:r>
            <a:r>
              <a:rPr lang="en-US" altLang="en-US" b="1" dirty="0"/>
              <a:t> </a:t>
            </a:r>
            <a:r>
              <a:rPr lang="en-US" altLang="en-US" b="1" dirty="0" err="1"/>
              <a:t>một</a:t>
            </a:r>
            <a:r>
              <a:rPr lang="en-US" altLang="en-US" b="1" dirty="0"/>
              <a:t> </a:t>
            </a:r>
            <a:r>
              <a:rPr lang="en-US" altLang="en-US" b="1" dirty="0" err="1"/>
              <a:t>chiếc</a:t>
            </a:r>
            <a:r>
              <a:rPr lang="en-US" altLang="en-US" b="1" dirty="0"/>
              <a:t> </a:t>
            </a:r>
            <a:r>
              <a:rPr lang="en-US" altLang="en-US" b="1" dirty="0" err="1"/>
              <a:t>có</a:t>
            </a:r>
            <a:r>
              <a:rPr lang="en-US" altLang="en-US" b="1" dirty="0"/>
              <a:t> </a:t>
            </a:r>
            <a:r>
              <a:rPr lang="en-US" altLang="en-US" b="1" dirty="0" err="1"/>
              <a:t>quai</a:t>
            </a:r>
            <a:r>
              <a:rPr lang="en-US" altLang="en-US" b="1" dirty="0"/>
              <a:t> </a:t>
            </a:r>
            <a:r>
              <a:rPr lang="en-US" altLang="en-US" b="1" dirty="0" err="1"/>
              <a:t>đeo</a:t>
            </a:r>
            <a:r>
              <a:rPr lang="en-US" altLang="en-US" b="1" dirty="0"/>
              <a:t> </a:t>
            </a:r>
            <a:r>
              <a:rPr lang="en-US" altLang="en-US" b="1" dirty="0" err="1"/>
              <a:t>chắc</a:t>
            </a:r>
            <a:r>
              <a:rPr lang="en-US" altLang="en-US" b="1" dirty="0"/>
              <a:t> </a:t>
            </a:r>
            <a:r>
              <a:rPr lang="en-US" altLang="en-US" b="1" dirty="0" err="1"/>
              <a:t>chắn</a:t>
            </a:r>
            <a:r>
              <a:rPr lang="en-US" altLang="en-US" b="1" dirty="0"/>
              <a:t>, </a:t>
            </a:r>
            <a:r>
              <a:rPr lang="en-US" altLang="en-US" b="1" dirty="0" err="1"/>
              <a:t>khóa</a:t>
            </a:r>
            <a:r>
              <a:rPr lang="en-US" altLang="en-US" b="1" dirty="0"/>
              <a:t> </a:t>
            </a:r>
            <a:r>
              <a:rPr lang="en-US" altLang="en-US" b="1" dirty="0" err="1"/>
              <a:t>dễ</a:t>
            </a:r>
            <a:r>
              <a:rPr lang="en-US" altLang="en-US" b="1" dirty="0"/>
              <a:t> </a:t>
            </a:r>
            <a:r>
              <a:rPr lang="en-US" altLang="en-US" b="1" dirty="0" err="1"/>
              <a:t>đóng</a:t>
            </a:r>
            <a:r>
              <a:rPr lang="en-US" altLang="en-US" b="1" dirty="0"/>
              <a:t> </a:t>
            </a:r>
            <a:r>
              <a:rPr lang="en-US" altLang="en-US" b="1" dirty="0" err="1"/>
              <a:t>mở</a:t>
            </a:r>
            <a:r>
              <a:rPr lang="en-US" altLang="en-US" b="1" dirty="0"/>
              <a:t> </a:t>
            </a:r>
            <a:r>
              <a:rPr lang="en-US" altLang="en-US" b="1" dirty="0" err="1"/>
              <a:t>và</a:t>
            </a:r>
            <a:r>
              <a:rPr lang="en-US" altLang="en-US" b="1" dirty="0"/>
              <a:t> </a:t>
            </a:r>
            <a:r>
              <a:rPr lang="en-US" altLang="en-US" b="1" dirty="0" err="1"/>
              <a:t>có</a:t>
            </a:r>
            <a:r>
              <a:rPr lang="en-US" altLang="en-US" b="1" dirty="0"/>
              <a:t> </a:t>
            </a:r>
            <a:r>
              <a:rPr lang="en-US" altLang="en-US" b="1" dirty="0" err="1"/>
              <a:t>nhiều</a:t>
            </a:r>
            <a:r>
              <a:rPr lang="en-US" altLang="en-US" b="1" dirty="0"/>
              <a:t> </a:t>
            </a:r>
            <a:r>
              <a:rPr lang="en-US" altLang="en-US" b="1" dirty="0" err="1"/>
              <a:t>ngăn</a:t>
            </a:r>
            <a:r>
              <a:rPr lang="en-US" altLang="en-US" b="1" dirty="0"/>
              <a:t>. </a:t>
            </a:r>
            <a:r>
              <a:rPr lang="en-US" altLang="en-US" b="1" dirty="0" err="1"/>
              <a:t>Em</a:t>
            </a:r>
            <a:r>
              <a:rPr lang="en-US" altLang="en-US" b="1" dirty="0"/>
              <a:t> </a:t>
            </a:r>
            <a:r>
              <a:rPr lang="en-US" altLang="en-US" b="1" dirty="0" err="1"/>
              <a:t>còn</a:t>
            </a:r>
            <a:r>
              <a:rPr lang="en-US" altLang="en-US" b="1" dirty="0"/>
              <a:t> </a:t>
            </a:r>
            <a:r>
              <a:rPr lang="en-US" altLang="en-US" b="1" dirty="0" err="1"/>
              <a:t>đang</a:t>
            </a:r>
            <a:r>
              <a:rPr lang="en-US" altLang="en-US" b="1" dirty="0"/>
              <a:t> </a:t>
            </a:r>
            <a:r>
              <a:rPr lang="en-US" altLang="en-US" b="1" dirty="0" err="1"/>
              <a:t>ngần</a:t>
            </a:r>
            <a:r>
              <a:rPr lang="en-US" altLang="en-US" b="1" dirty="0"/>
              <a:t> </a:t>
            </a:r>
            <a:r>
              <a:rPr lang="en-US" altLang="en-US" b="1" dirty="0" err="1"/>
              <a:t>ngừ</a:t>
            </a:r>
            <a:r>
              <a:rPr lang="en-US" altLang="en-US" b="1" dirty="0"/>
              <a:t> </a:t>
            </a:r>
            <a:r>
              <a:rPr lang="en-US" altLang="en-US" b="1" dirty="0" err="1"/>
              <a:t>thì</a:t>
            </a:r>
            <a:r>
              <a:rPr lang="en-US" altLang="en-US" b="1" dirty="0"/>
              <a:t> </a:t>
            </a:r>
            <a:r>
              <a:rPr lang="en-US" altLang="en-US" b="1" dirty="0" err="1"/>
              <a:t>bà</a:t>
            </a:r>
            <a:r>
              <a:rPr lang="en-US" altLang="en-US" b="1" dirty="0"/>
              <a:t> </a:t>
            </a:r>
            <a:r>
              <a:rPr lang="en-US" altLang="en-US" b="1" dirty="0" err="1"/>
              <a:t>bảo</a:t>
            </a:r>
            <a:r>
              <a:rPr lang="en-US" altLang="en-US" b="1" dirty="0"/>
              <a:t> : </a:t>
            </a:r>
            <a:r>
              <a:rPr lang="en-US" altLang="en-US" b="1" dirty="0">
                <a:solidFill>
                  <a:srgbClr val="FF0000"/>
                </a:solidFill>
              </a:rPr>
              <a:t>“</a:t>
            </a:r>
            <a:r>
              <a:rPr lang="en-US" altLang="en-US" b="1" dirty="0" err="1">
                <a:solidFill>
                  <a:srgbClr val="FF0000"/>
                </a:solidFill>
              </a:rPr>
              <a:t>Tốt</a:t>
            </a:r>
            <a:r>
              <a:rPr lang="en-US" altLang="en-US" b="1" dirty="0">
                <a:solidFill>
                  <a:srgbClr val="FF0000"/>
                </a:solidFill>
              </a:rPr>
              <a:t> </a:t>
            </a:r>
            <a:r>
              <a:rPr lang="en-US" altLang="en-US" b="1" dirty="0" err="1">
                <a:solidFill>
                  <a:srgbClr val="FF0000"/>
                </a:solidFill>
              </a:rPr>
              <a:t>gỗ</a:t>
            </a:r>
            <a:r>
              <a:rPr lang="en-US" altLang="en-US" b="1" dirty="0">
                <a:solidFill>
                  <a:srgbClr val="FF0000"/>
                </a:solidFill>
              </a:rPr>
              <a:t> </a:t>
            </a:r>
            <a:r>
              <a:rPr lang="en-US" altLang="en-US" b="1" dirty="0" err="1">
                <a:solidFill>
                  <a:srgbClr val="FF0000"/>
                </a:solidFill>
              </a:rPr>
              <a:t>hơn</a:t>
            </a:r>
            <a:r>
              <a:rPr lang="en-US" altLang="en-US" b="1" dirty="0">
                <a:solidFill>
                  <a:srgbClr val="FF0000"/>
                </a:solidFill>
              </a:rPr>
              <a:t> </a:t>
            </a:r>
            <a:r>
              <a:rPr lang="en-US" altLang="en-US" b="1" dirty="0" err="1">
                <a:solidFill>
                  <a:srgbClr val="FF0000"/>
                </a:solidFill>
              </a:rPr>
              <a:t>tốt</a:t>
            </a:r>
            <a:r>
              <a:rPr lang="en-US" altLang="en-US" b="1" dirty="0">
                <a:solidFill>
                  <a:srgbClr val="FF0000"/>
                </a:solidFill>
              </a:rPr>
              <a:t> </a:t>
            </a:r>
            <a:r>
              <a:rPr lang="en-US" altLang="en-US" b="1" dirty="0" err="1">
                <a:solidFill>
                  <a:srgbClr val="FF0000"/>
                </a:solidFill>
              </a:rPr>
              <a:t>nước</a:t>
            </a:r>
            <a:r>
              <a:rPr lang="en-US" altLang="en-US" b="1" dirty="0">
                <a:solidFill>
                  <a:srgbClr val="FF0000"/>
                </a:solidFill>
              </a:rPr>
              <a:t> </a:t>
            </a:r>
            <a:r>
              <a:rPr lang="en-US" altLang="en-US" b="1" dirty="0" err="1">
                <a:solidFill>
                  <a:srgbClr val="FF0000"/>
                </a:solidFill>
              </a:rPr>
              <a:t>sơn</a:t>
            </a:r>
            <a:r>
              <a:rPr lang="en-US" altLang="en-US" b="1" dirty="0">
                <a:solidFill>
                  <a:srgbClr val="FF0000"/>
                </a:solidFill>
              </a:rPr>
              <a:t>, </a:t>
            </a:r>
            <a:r>
              <a:rPr lang="en-US" altLang="en-US" b="1" dirty="0" err="1">
                <a:solidFill>
                  <a:srgbClr val="FF0000"/>
                </a:solidFill>
              </a:rPr>
              <a:t>cháu</a:t>
            </a:r>
            <a:r>
              <a:rPr lang="en-US" altLang="en-US" b="1" dirty="0">
                <a:solidFill>
                  <a:srgbClr val="FF0000"/>
                </a:solidFill>
              </a:rPr>
              <a:t> ạ. </a:t>
            </a:r>
            <a:r>
              <a:rPr lang="en-US" altLang="en-US" b="1" dirty="0" err="1">
                <a:solidFill>
                  <a:srgbClr val="FF0000"/>
                </a:solidFill>
              </a:rPr>
              <a:t>Cái</a:t>
            </a:r>
            <a:r>
              <a:rPr lang="en-US" altLang="en-US" b="1" dirty="0">
                <a:solidFill>
                  <a:srgbClr val="FF0000"/>
                </a:solidFill>
              </a:rPr>
              <a:t> </a:t>
            </a:r>
            <a:r>
              <a:rPr lang="en-US" altLang="en-US" b="1" dirty="0" err="1">
                <a:solidFill>
                  <a:srgbClr val="FF0000"/>
                </a:solidFill>
              </a:rPr>
              <a:t>cặp</a:t>
            </a:r>
            <a:r>
              <a:rPr lang="en-US" altLang="en-US" b="1" dirty="0">
                <a:solidFill>
                  <a:srgbClr val="FF0000"/>
                </a:solidFill>
              </a:rPr>
              <a:t> </a:t>
            </a:r>
            <a:r>
              <a:rPr lang="en-US" altLang="en-US" b="1" dirty="0" err="1">
                <a:solidFill>
                  <a:srgbClr val="FF0000"/>
                </a:solidFill>
              </a:rPr>
              <a:t>kia</a:t>
            </a:r>
            <a:r>
              <a:rPr lang="en-US" altLang="en-US" b="1" dirty="0">
                <a:solidFill>
                  <a:srgbClr val="FF0000"/>
                </a:solidFill>
              </a:rPr>
              <a:t> </a:t>
            </a:r>
            <a:r>
              <a:rPr lang="en-US" altLang="en-US" b="1" dirty="0" err="1">
                <a:solidFill>
                  <a:srgbClr val="FF0000"/>
                </a:solidFill>
              </a:rPr>
              <a:t>màu</a:t>
            </a:r>
            <a:r>
              <a:rPr lang="en-US" altLang="en-US" b="1" dirty="0">
                <a:solidFill>
                  <a:srgbClr val="FF0000"/>
                </a:solidFill>
              </a:rPr>
              <a:t> </a:t>
            </a:r>
            <a:r>
              <a:rPr lang="en-US" altLang="en-US" b="1" dirty="0" err="1">
                <a:solidFill>
                  <a:srgbClr val="FF0000"/>
                </a:solidFill>
              </a:rPr>
              <a:t>sắc</a:t>
            </a:r>
            <a:r>
              <a:rPr lang="en-US" altLang="en-US" b="1" dirty="0">
                <a:solidFill>
                  <a:srgbClr val="FF0000"/>
                </a:solidFill>
              </a:rPr>
              <a:t> </a:t>
            </a:r>
            <a:r>
              <a:rPr lang="en-US" altLang="en-US" b="1" dirty="0" err="1">
                <a:solidFill>
                  <a:srgbClr val="FF0000"/>
                </a:solidFill>
              </a:rPr>
              <a:t>vui</a:t>
            </a:r>
            <a:r>
              <a:rPr lang="en-US" altLang="en-US" b="1" dirty="0">
                <a:solidFill>
                  <a:srgbClr val="FF0000"/>
                </a:solidFill>
              </a:rPr>
              <a:t> </a:t>
            </a:r>
            <a:r>
              <a:rPr lang="en-US" altLang="en-US" b="1" dirty="0" err="1">
                <a:solidFill>
                  <a:srgbClr val="FF0000"/>
                </a:solidFill>
              </a:rPr>
              <a:t>mắt</a:t>
            </a:r>
            <a:r>
              <a:rPr lang="en-US" altLang="en-US" b="1" dirty="0">
                <a:solidFill>
                  <a:srgbClr val="FF0000"/>
                </a:solidFill>
              </a:rPr>
              <a:t> </a:t>
            </a:r>
            <a:r>
              <a:rPr lang="en-US" altLang="en-US" b="1" dirty="0" err="1">
                <a:solidFill>
                  <a:srgbClr val="FF0000"/>
                </a:solidFill>
              </a:rPr>
              <a:t>đấy</a:t>
            </a:r>
            <a:r>
              <a:rPr lang="en-US" altLang="en-US" b="1" dirty="0">
                <a:solidFill>
                  <a:srgbClr val="FF0000"/>
                </a:solidFill>
              </a:rPr>
              <a:t>, </a:t>
            </a:r>
            <a:r>
              <a:rPr lang="en-US" altLang="en-US" b="1" dirty="0" err="1">
                <a:solidFill>
                  <a:srgbClr val="FF0000"/>
                </a:solidFill>
              </a:rPr>
              <a:t>nhưng</a:t>
            </a:r>
            <a:r>
              <a:rPr lang="en-US" altLang="en-US" b="1" dirty="0">
                <a:solidFill>
                  <a:srgbClr val="FF0000"/>
                </a:solidFill>
              </a:rPr>
              <a:t> </a:t>
            </a:r>
            <a:r>
              <a:rPr lang="en-US" altLang="en-US" b="1" dirty="0" err="1">
                <a:solidFill>
                  <a:srgbClr val="FF0000"/>
                </a:solidFill>
              </a:rPr>
              <a:t>ba</a:t>
            </a:r>
            <a:r>
              <a:rPr lang="en-US" altLang="en-US" b="1" dirty="0">
                <a:solidFill>
                  <a:srgbClr val="FF0000"/>
                </a:solidFill>
              </a:rPr>
              <a:t> </a:t>
            </a:r>
            <a:r>
              <a:rPr lang="en-US" altLang="en-US" b="1" dirty="0" err="1">
                <a:solidFill>
                  <a:srgbClr val="FF0000"/>
                </a:solidFill>
              </a:rPr>
              <a:t>bảy</a:t>
            </a:r>
            <a:r>
              <a:rPr lang="en-US" altLang="en-US" b="1" dirty="0">
                <a:solidFill>
                  <a:srgbClr val="FF0000"/>
                </a:solidFill>
              </a:rPr>
              <a:t> </a:t>
            </a:r>
            <a:r>
              <a:rPr lang="en-US" altLang="en-US" b="1" dirty="0" err="1">
                <a:solidFill>
                  <a:srgbClr val="FF0000"/>
                </a:solidFill>
              </a:rPr>
              <a:t>hăm</a:t>
            </a:r>
            <a:r>
              <a:rPr lang="en-US" altLang="en-US" b="1" dirty="0">
                <a:solidFill>
                  <a:srgbClr val="FF0000"/>
                </a:solidFill>
              </a:rPr>
              <a:t> </a:t>
            </a:r>
            <a:r>
              <a:rPr lang="en-US" altLang="en-US" b="1" dirty="0" err="1">
                <a:solidFill>
                  <a:srgbClr val="FF0000"/>
                </a:solidFill>
              </a:rPr>
              <a:t>mốt</a:t>
            </a:r>
            <a:r>
              <a:rPr lang="en-US" altLang="en-US" b="1" dirty="0">
                <a:solidFill>
                  <a:srgbClr val="FF0000"/>
                </a:solidFill>
              </a:rPr>
              <a:t> </a:t>
            </a:r>
            <a:r>
              <a:rPr lang="en-US" altLang="en-US" b="1" dirty="0" err="1">
                <a:solidFill>
                  <a:srgbClr val="FF0000"/>
                </a:solidFill>
              </a:rPr>
              <a:t>ngày</a:t>
            </a:r>
            <a:r>
              <a:rPr lang="en-US" altLang="en-US" b="1" dirty="0">
                <a:solidFill>
                  <a:srgbClr val="FF0000"/>
                </a:solidFill>
              </a:rPr>
              <a:t> </a:t>
            </a:r>
            <a:r>
              <a:rPr lang="en-US" altLang="en-US" b="1" dirty="0" err="1">
                <a:solidFill>
                  <a:srgbClr val="FF0000"/>
                </a:solidFill>
              </a:rPr>
              <a:t>là</a:t>
            </a:r>
            <a:r>
              <a:rPr lang="en-US" altLang="en-US" b="1" dirty="0">
                <a:solidFill>
                  <a:srgbClr val="FF0000"/>
                </a:solidFill>
              </a:rPr>
              <a:t> </a:t>
            </a:r>
            <a:r>
              <a:rPr lang="en-US" altLang="en-US" b="1" dirty="0" err="1">
                <a:solidFill>
                  <a:srgbClr val="FF0000"/>
                </a:solidFill>
              </a:rPr>
              <a:t>hỏng</a:t>
            </a:r>
            <a:r>
              <a:rPr lang="en-US" altLang="en-US" b="1" dirty="0">
                <a:solidFill>
                  <a:srgbClr val="FF0000"/>
                </a:solidFill>
              </a:rPr>
              <a:t> </a:t>
            </a:r>
            <a:r>
              <a:rPr lang="en-US" altLang="en-US" b="1" dirty="0" err="1">
                <a:solidFill>
                  <a:srgbClr val="FF0000"/>
                </a:solidFill>
              </a:rPr>
              <a:t>thôi</a:t>
            </a:r>
            <a:r>
              <a:rPr lang="en-US" altLang="en-US" b="1" dirty="0">
                <a:solidFill>
                  <a:srgbClr val="FF0000"/>
                </a:solidFill>
              </a:rPr>
              <a:t>. </a:t>
            </a:r>
            <a:r>
              <a:rPr lang="en-US" altLang="en-US" b="1" dirty="0" err="1">
                <a:solidFill>
                  <a:srgbClr val="FF0000"/>
                </a:solidFill>
              </a:rPr>
              <a:t>Cái</a:t>
            </a:r>
            <a:r>
              <a:rPr lang="en-US" altLang="en-US" b="1" dirty="0">
                <a:solidFill>
                  <a:srgbClr val="FF0000"/>
                </a:solidFill>
              </a:rPr>
              <a:t> </a:t>
            </a:r>
            <a:r>
              <a:rPr lang="en-US" altLang="en-US" b="1" dirty="0" err="1">
                <a:solidFill>
                  <a:srgbClr val="FF0000"/>
                </a:solidFill>
              </a:rPr>
              <a:t>này</a:t>
            </a:r>
            <a:r>
              <a:rPr lang="en-US" altLang="en-US" b="1" dirty="0">
                <a:solidFill>
                  <a:srgbClr val="FF0000"/>
                </a:solidFill>
              </a:rPr>
              <a:t> </a:t>
            </a:r>
            <a:r>
              <a:rPr lang="en-US" altLang="en-US" b="1" dirty="0" err="1">
                <a:solidFill>
                  <a:srgbClr val="FF0000"/>
                </a:solidFill>
              </a:rPr>
              <a:t>không</a:t>
            </a:r>
            <a:r>
              <a:rPr lang="en-US" altLang="en-US" b="1" dirty="0">
                <a:solidFill>
                  <a:srgbClr val="FF0000"/>
                </a:solidFill>
              </a:rPr>
              <a:t> </a:t>
            </a:r>
            <a:r>
              <a:rPr lang="en-US" altLang="en-US" b="1" dirty="0" err="1">
                <a:solidFill>
                  <a:srgbClr val="FF0000"/>
                </a:solidFill>
              </a:rPr>
              <a:t>đẹp</a:t>
            </a:r>
            <a:r>
              <a:rPr lang="en-US" altLang="en-US" b="1" dirty="0">
                <a:solidFill>
                  <a:srgbClr val="FF0000"/>
                </a:solidFill>
              </a:rPr>
              <a:t> </a:t>
            </a:r>
            <a:r>
              <a:rPr lang="en-US" altLang="en-US" b="1" dirty="0" err="1">
                <a:solidFill>
                  <a:srgbClr val="FF0000"/>
                </a:solidFill>
              </a:rPr>
              <a:t>bằng</a:t>
            </a:r>
            <a:r>
              <a:rPr lang="en-US" altLang="en-US" b="1" dirty="0">
                <a:solidFill>
                  <a:srgbClr val="FF0000"/>
                </a:solidFill>
              </a:rPr>
              <a:t> </a:t>
            </a:r>
            <a:r>
              <a:rPr lang="en-US" altLang="en-US" b="1" dirty="0" err="1">
                <a:solidFill>
                  <a:srgbClr val="FF0000"/>
                </a:solidFill>
              </a:rPr>
              <a:t>nhưng</a:t>
            </a:r>
            <a:r>
              <a:rPr lang="en-US" altLang="en-US" b="1" dirty="0">
                <a:solidFill>
                  <a:srgbClr val="FF0000"/>
                </a:solidFill>
              </a:rPr>
              <a:t> </a:t>
            </a:r>
            <a:r>
              <a:rPr lang="en-US" altLang="en-US" b="1" dirty="0" err="1">
                <a:solidFill>
                  <a:srgbClr val="FF0000"/>
                </a:solidFill>
              </a:rPr>
              <a:t>bền</a:t>
            </a:r>
            <a:r>
              <a:rPr lang="en-US" altLang="en-US" b="1" dirty="0">
                <a:solidFill>
                  <a:srgbClr val="FF0000"/>
                </a:solidFill>
              </a:rPr>
              <a:t> </a:t>
            </a:r>
            <a:r>
              <a:rPr lang="en-US" altLang="en-US" b="1" dirty="0" err="1">
                <a:solidFill>
                  <a:srgbClr val="FF0000"/>
                </a:solidFill>
              </a:rPr>
              <a:t>mà</a:t>
            </a:r>
            <a:r>
              <a:rPr lang="en-US" altLang="en-US" b="1" dirty="0">
                <a:solidFill>
                  <a:srgbClr val="FF0000"/>
                </a:solidFill>
              </a:rPr>
              <a:t> </a:t>
            </a:r>
            <a:r>
              <a:rPr lang="en-US" altLang="en-US" b="1" dirty="0" err="1">
                <a:solidFill>
                  <a:srgbClr val="FF0000"/>
                </a:solidFill>
              </a:rPr>
              <a:t>tiện</a:t>
            </a:r>
            <a:r>
              <a:rPr lang="en-US" altLang="en-US" b="1" dirty="0">
                <a:solidFill>
                  <a:srgbClr val="FF0000"/>
                </a:solidFill>
              </a:rPr>
              <a:t> </a:t>
            </a:r>
            <a:r>
              <a:rPr lang="en-US" altLang="en-US" b="1" dirty="0" err="1">
                <a:solidFill>
                  <a:srgbClr val="FF0000"/>
                </a:solidFill>
              </a:rPr>
              <a:t>lợi</a:t>
            </a:r>
            <a:r>
              <a:rPr lang="en-US" altLang="en-US" b="1" dirty="0" smtClean="0">
                <a:solidFill>
                  <a:srgbClr val="FF0000"/>
                </a:solidFill>
              </a:rPr>
              <a:t>”.</a:t>
            </a:r>
            <a:endParaRPr lang="en-US" altLang="en-US" b="1" dirty="0">
              <a:solidFill>
                <a:srgbClr val="FF0000"/>
              </a:solidFill>
            </a:endParaRPr>
          </a:p>
        </p:txBody>
      </p:sp>
    </p:spTree>
    <p:extLst>
      <p:ext uri="{BB962C8B-B14F-4D97-AF65-F5344CB8AC3E}">
        <p14:creationId xmlns:p14="http://schemas.microsoft.com/office/powerpoint/2010/main" val="17007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txBox="1">
            <a:spLocks noChangeArrowheads="1"/>
          </p:cNvSpPr>
          <p:nvPr/>
        </p:nvSpPr>
        <p:spPr>
          <a:xfrm>
            <a:off x="5196114" y="642257"/>
            <a:ext cx="2133600" cy="533400"/>
          </a:xfrm>
          <a:prstGeom prst="rect">
            <a:avLst/>
          </a:prstGeom>
          <a:noFill/>
          <a:extLst>
            <a:ext uri="{91240B29-F687-4F45-9708-019B960494DF}">
              <a14:hiddenLine xmlns:a14="http://schemas.microsoft.com/office/drawing/2010/main" w="19050" cmpd="sng">
                <a:solidFill>
                  <a:srgbClr val="FEA0A0"/>
                </a:solidFill>
                <a:miter lim="800000"/>
                <a:headEnd/>
                <a:tailEnd/>
              </a14:hiddenLine>
            </a:ext>
          </a:extLst>
        </p:spPr>
        <p:txBody>
          <a:bodyPr anchor="b">
            <a:normAutofit fontScale="97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smtClean="0">
                <a:latin typeface="Times New Roman" panose="02020603050405020304" pitchFamily="18" charset="0"/>
              </a:rPr>
              <a:t>Liên hệ</a:t>
            </a:r>
            <a:endParaRPr lang="en-US" altLang="en-US" sz="3200" b="1">
              <a:latin typeface="Times New Roman" panose="02020603050405020304" pitchFamily="18" charset="0"/>
            </a:endParaRPr>
          </a:p>
        </p:txBody>
      </p:sp>
      <p:sp>
        <p:nvSpPr>
          <p:cNvPr id="4" name="Rectangle 3"/>
          <p:cNvSpPr/>
          <p:nvPr/>
        </p:nvSpPr>
        <p:spPr>
          <a:xfrm>
            <a:off x="1999342" y="1637436"/>
            <a:ext cx="8527144" cy="3505127"/>
          </a:xfrm>
          <a:prstGeom prst="rect">
            <a:avLst/>
          </a:prstGeom>
        </p:spPr>
        <p:txBody>
          <a:bodyPr wrap="square">
            <a:spAutoFit/>
          </a:bodyPr>
          <a:lstStyle/>
          <a:p>
            <a:pPr algn="just">
              <a:lnSpc>
                <a:spcPct val="114000"/>
              </a:lnSpc>
            </a:pP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Các </a:t>
            </a:r>
            <a:r>
              <a:rPr lang="en-US" altLang="en-US" sz="2800">
                <a:latin typeface="Times New Roman" panose="02020603050405020304" pitchFamily="18" charset="0"/>
                <a:cs typeface="Times New Roman" panose="02020603050405020304" pitchFamily="18" charset="0"/>
              </a:rPr>
              <a:t>hiện tượng hoặc nhận định nêu trong các câu tục ngữ nhiều khi trái ngược nhau (so </a:t>
            </a:r>
            <a:r>
              <a:rPr lang="en-US" altLang="en-US" sz="2800" smtClean="0">
                <a:latin typeface="Times New Roman" panose="02020603050405020304" pitchFamily="18" charset="0"/>
                <a:cs typeface="Times New Roman" panose="02020603050405020304" pitchFamily="18" charset="0"/>
              </a:rPr>
              <a:t>sánh: </a:t>
            </a:r>
            <a:r>
              <a:rPr lang="en-US" altLang="en-US" sz="2800">
                <a:latin typeface="Times New Roman" panose="02020603050405020304" pitchFamily="18" charset="0"/>
                <a:cs typeface="Times New Roman" panose="02020603050405020304" pitchFamily="18" charset="0"/>
              </a:rPr>
              <a:t>Con lợn có béo thì lòng mới ngon/ Tốt gỗ hơn tốt nước sơn). Trong thực tế đời sống rất phong phú, không thể lấy một quan điểm có </a:t>
            </a:r>
            <a:r>
              <a:rPr lang="en-US" altLang="en-US" sz="2800" smtClean="0">
                <a:latin typeface="Times New Roman" panose="02020603050405020304" pitchFamily="18" charset="0"/>
                <a:cs typeface="Times New Roman" panose="02020603050405020304" pitchFamily="18" charset="0"/>
              </a:rPr>
              <a:t>sẵn - </a:t>
            </a:r>
            <a:r>
              <a:rPr lang="en-US" altLang="en-US" sz="2800">
                <a:latin typeface="Times New Roman" panose="02020603050405020304" pitchFamily="18" charset="0"/>
                <a:cs typeface="Times New Roman" panose="02020603050405020304" pitchFamily="18" charset="0"/>
              </a:rPr>
              <a:t>dù là sáng </a:t>
            </a:r>
            <a:r>
              <a:rPr lang="en-US" altLang="en-US" sz="2800" smtClean="0">
                <a:latin typeface="Times New Roman" panose="02020603050405020304" pitchFamily="18" charset="0"/>
                <a:cs typeface="Times New Roman" panose="02020603050405020304" pitchFamily="18" charset="0"/>
              </a:rPr>
              <a:t>suốt - </a:t>
            </a:r>
            <a:r>
              <a:rPr lang="en-US" altLang="en-US" sz="2800">
                <a:latin typeface="Times New Roman" panose="02020603050405020304" pitchFamily="18" charset="0"/>
                <a:cs typeface="Times New Roman" panose="02020603050405020304" pitchFamily="18" charset="0"/>
              </a:rPr>
              <a:t>áp dụng vào mọi trường hợp mà phải vận dụng nó một cách hợp lí trong những hoàn cảnh cụ thể.</a:t>
            </a:r>
            <a:endParaRPr lang="en-US" sz="2800"/>
          </a:p>
        </p:txBody>
      </p:sp>
    </p:spTree>
    <p:extLst>
      <p:ext uri="{BB962C8B-B14F-4D97-AF65-F5344CB8AC3E}">
        <p14:creationId xmlns:p14="http://schemas.microsoft.com/office/powerpoint/2010/main" val="765775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566057"/>
            <a:ext cx="1905000" cy="508000"/>
          </a:xfrm>
          <a:prstGeom prst="rect">
            <a:avLst/>
          </a:prstGeom>
          <a:solidFill>
            <a:srgbClr val="C00000"/>
          </a:solidFill>
          <a:ln>
            <a:noFill/>
          </a:ln>
          <a:effectLst>
            <a:outerShdw dist="107763" dir="18900000" algn="ctr" rotWithShape="0">
              <a:srgbClr val="808080">
                <a:alpha val="50000"/>
              </a:srgbClr>
            </a:outerShdw>
          </a:effectLst>
          <a:extLst/>
        </p:spPr>
        <p:txBody>
          <a:bodyPr anchor="ctr"/>
          <a:lstStyle/>
          <a:p>
            <a:pPr algn="ctr">
              <a:defRPr/>
            </a:pPr>
            <a:r>
              <a:rPr lang="en-US" sz="2800" b="1" u="sng" dirty="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VÍ DỤ :</a:t>
            </a:r>
          </a:p>
        </p:txBody>
      </p:sp>
      <p:sp>
        <p:nvSpPr>
          <p:cNvPr id="3" name="Rectangle 3"/>
          <p:cNvSpPr>
            <a:spLocks noChangeArrowheads="1"/>
          </p:cNvSpPr>
          <p:nvPr/>
        </p:nvSpPr>
        <p:spPr bwMode="auto">
          <a:xfrm>
            <a:off x="1683657" y="2010229"/>
            <a:ext cx="8987585" cy="27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lIns="0" tIns="1828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lnSpc>
                <a:spcPct val="114000"/>
              </a:lnSpc>
              <a:spcBef>
                <a:spcPct val="20000"/>
              </a:spcBef>
            </a:pPr>
            <a:r>
              <a:rPr lang="en-US" altLang="en-US" b="1" dirty="0">
                <a:latin typeface="Arial" panose="020B0604020202020204" pitchFamily="34" charset="0"/>
              </a:rPr>
              <a:t>   </a:t>
            </a:r>
            <a:r>
              <a:rPr lang="en-US" altLang="en-US" dirty="0" err="1"/>
              <a:t>Em</a:t>
            </a:r>
            <a:r>
              <a:rPr lang="en-US" altLang="en-US" dirty="0"/>
              <a:t> </a:t>
            </a:r>
            <a:r>
              <a:rPr lang="en-US" altLang="en-US" dirty="0" err="1"/>
              <a:t>thích</a:t>
            </a:r>
            <a:r>
              <a:rPr lang="en-US" altLang="en-US" dirty="0"/>
              <a:t> </a:t>
            </a:r>
            <a:r>
              <a:rPr lang="en-US" altLang="en-US" dirty="0" err="1"/>
              <a:t>ăn</a:t>
            </a:r>
            <a:r>
              <a:rPr lang="en-US" altLang="en-US" dirty="0"/>
              <a:t> </a:t>
            </a:r>
            <a:r>
              <a:rPr lang="en-US" altLang="en-US" dirty="0" err="1"/>
              <a:t>mặc</a:t>
            </a:r>
            <a:r>
              <a:rPr lang="en-US" altLang="en-US" dirty="0"/>
              <a:t> </a:t>
            </a:r>
            <a:r>
              <a:rPr lang="en-US" altLang="en-US" dirty="0" err="1"/>
              <a:t>đẹp</a:t>
            </a:r>
            <a:r>
              <a:rPr lang="en-US" altLang="en-US" dirty="0"/>
              <a:t> </a:t>
            </a:r>
            <a:r>
              <a:rPr lang="en-US" altLang="en-US" dirty="0" err="1"/>
              <a:t>và</a:t>
            </a:r>
            <a:r>
              <a:rPr lang="en-US" altLang="en-US" dirty="0"/>
              <a:t> </a:t>
            </a:r>
            <a:r>
              <a:rPr lang="en-US" altLang="en-US" dirty="0" err="1"/>
              <a:t>rất</a:t>
            </a:r>
            <a:r>
              <a:rPr lang="en-US" altLang="en-US" dirty="0"/>
              <a:t> hay </a:t>
            </a:r>
            <a:r>
              <a:rPr lang="en-US" altLang="en-US" dirty="0" err="1"/>
              <a:t>ngắm</a:t>
            </a:r>
            <a:r>
              <a:rPr lang="en-US" altLang="en-US" dirty="0"/>
              <a:t> </a:t>
            </a:r>
            <a:r>
              <a:rPr lang="en-US" altLang="en-US" dirty="0" err="1"/>
              <a:t>vuốt</a:t>
            </a:r>
            <a:r>
              <a:rPr lang="en-US" altLang="en-US" dirty="0"/>
              <a:t> </a:t>
            </a:r>
            <a:r>
              <a:rPr lang="en-US" altLang="en-US" dirty="0" err="1"/>
              <a:t>trước</a:t>
            </a:r>
            <a:r>
              <a:rPr lang="en-US" altLang="en-US" dirty="0"/>
              <a:t> </a:t>
            </a:r>
            <a:r>
              <a:rPr lang="en-US" altLang="en-US" dirty="0" err="1"/>
              <a:t>gương</a:t>
            </a:r>
            <a:r>
              <a:rPr lang="en-US" altLang="en-US" dirty="0"/>
              <a:t>. </a:t>
            </a:r>
            <a:r>
              <a:rPr lang="en-US" altLang="en-US" dirty="0" err="1"/>
              <a:t>Bà</a:t>
            </a:r>
            <a:r>
              <a:rPr lang="en-US" altLang="en-US" dirty="0"/>
              <a:t> </a:t>
            </a:r>
            <a:r>
              <a:rPr lang="en-US" altLang="en-US" dirty="0" err="1"/>
              <a:t>thấy</a:t>
            </a:r>
            <a:r>
              <a:rPr lang="en-US" altLang="en-US" dirty="0"/>
              <a:t> </a:t>
            </a:r>
            <a:r>
              <a:rPr lang="en-US" altLang="en-US" dirty="0" err="1"/>
              <a:t>vậy</a:t>
            </a:r>
            <a:r>
              <a:rPr lang="en-US" altLang="en-US" dirty="0"/>
              <a:t> </a:t>
            </a:r>
            <a:r>
              <a:rPr lang="en-US" altLang="en-US" dirty="0" err="1"/>
              <a:t>thường</a:t>
            </a:r>
            <a:r>
              <a:rPr lang="en-US" altLang="en-US" dirty="0"/>
              <a:t> </a:t>
            </a:r>
            <a:r>
              <a:rPr lang="en-US" altLang="en-US" dirty="0" err="1"/>
              <a:t>cười</a:t>
            </a:r>
            <a:r>
              <a:rPr lang="en-US" altLang="en-US" dirty="0"/>
              <a:t> </a:t>
            </a:r>
            <a:r>
              <a:rPr lang="en-US" altLang="en-US" dirty="0" err="1"/>
              <a:t>bảo</a:t>
            </a:r>
            <a:r>
              <a:rPr lang="en-US" altLang="en-US" dirty="0"/>
              <a:t> </a:t>
            </a:r>
            <a:r>
              <a:rPr lang="en-US" altLang="en-US" dirty="0" err="1"/>
              <a:t>em</a:t>
            </a:r>
            <a:r>
              <a:rPr lang="en-US" altLang="en-US" dirty="0"/>
              <a:t>: “</a:t>
            </a:r>
            <a:r>
              <a:rPr lang="en-US" altLang="en-US" dirty="0" err="1"/>
              <a:t>Cháu</a:t>
            </a:r>
            <a:r>
              <a:rPr lang="en-US" altLang="en-US" dirty="0"/>
              <a:t> </a:t>
            </a:r>
            <a:r>
              <a:rPr lang="en-US" altLang="en-US" dirty="0" err="1"/>
              <a:t>của</a:t>
            </a:r>
            <a:r>
              <a:rPr lang="en-US" altLang="en-US" dirty="0"/>
              <a:t> </a:t>
            </a:r>
            <a:r>
              <a:rPr lang="en-US" altLang="en-US" dirty="0" err="1"/>
              <a:t>bà</a:t>
            </a:r>
            <a:r>
              <a:rPr lang="en-US" altLang="en-US" dirty="0"/>
              <a:t> </a:t>
            </a:r>
            <a:r>
              <a:rPr lang="en-US" altLang="en-US" dirty="0" err="1"/>
              <a:t>làm</a:t>
            </a:r>
            <a:r>
              <a:rPr lang="en-US" altLang="en-US" dirty="0"/>
              <a:t> </a:t>
            </a:r>
            <a:r>
              <a:rPr lang="en-US" altLang="en-US" dirty="0" err="1"/>
              <a:t>đỏm</a:t>
            </a:r>
            <a:r>
              <a:rPr lang="en-US" altLang="en-US" dirty="0"/>
              <a:t> </a:t>
            </a:r>
            <a:r>
              <a:rPr lang="en-US" altLang="en-US" dirty="0" err="1" smtClean="0"/>
              <a:t>quá</a:t>
            </a:r>
            <a:r>
              <a:rPr lang="en-US" altLang="en-US" dirty="0" smtClean="0"/>
              <a:t>! </a:t>
            </a:r>
            <a:r>
              <a:rPr lang="en-US" altLang="en-US" dirty="0" err="1" smtClean="0"/>
              <a:t>Đừng</a:t>
            </a:r>
            <a:r>
              <a:rPr lang="en-US" altLang="en-US" dirty="0" smtClean="0"/>
              <a:t> </a:t>
            </a:r>
            <a:r>
              <a:rPr lang="en-US" altLang="en-US" dirty="0" err="1"/>
              <a:t>quên</a:t>
            </a:r>
            <a:r>
              <a:rPr lang="en-US" altLang="en-US" dirty="0"/>
              <a:t> </a:t>
            </a:r>
            <a:r>
              <a:rPr lang="en-US" altLang="en-US" dirty="0" err="1"/>
              <a:t>là</a:t>
            </a:r>
            <a:r>
              <a:rPr lang="en-US" altLang="en-US" dirty="0"/>
              <a:t> </a:t>
            </a:r>
            <a:r>
              <a:rPr lang="en-US" altLang="en-US" dirty="0" err="1"/>
              <a:t>cái</a:t>
            </a:r>
            <a:r>
              <a:rPr lang="en-US" altLang="en-US" dirty="0"/>
              <a:t> </a:t>
            </a:r>
            <a:r>
              <a:rPr lang="en-US" altLang="en-US" dirty="0" err="1"/>
              <a:t>nết</a:t>
            </a:r>
            <a:r>
              <a:rPr lang="en-US" altLang="en-US" dirty="0"/>
              <a:t> </a:t>
            </a:r>
            <a:r>
              <a:rPr lang="en-US" altLang="en-US" dirty="0" err="1"/>
              <a:t>đánh</a:t>
            </a:r>
            <a:r>
              <a:rPr lang="en-US" altLang="en-US" dirty="0"/>
              <a:t> </a:t>
            </a:r>
            <a:r>
              <a:rPr lang="en-US" altLang="en-US" dirty="0" err="1"/>
              <a:t>chết</a:t>
            </a:r>
            <a:r>
              <a:rPr lang="en-US" altLang="en-US" dirty="0"/>
              <a:t> </a:t>
            </a:r>
            <a:r>
              <a:rPr lang="en-US" altLang="en-US" dirty="0" err="1"/>
              <a:t>cái</a:t>
            </a:r>
            <a:r>
              <a:rPr lang="en-US" altLang="en-US" dirty="0"/>
              <a:t> </a:t>
            </a:r>
            <a:r>
              <a:rPr lang="en-US" altLang="en-US" dirty="0" err="1"/>
              <a:t>đẹp</a:t>
            </a:r>
            <a:r>
              <a:rPr lang="en-US" altLang="en-US" dirty="0"/>
              <a:t> </a:t>
            </a:r>
            <a:r>
              <a:rPr lang="en-US" altLang="en-US" dirty="0" err="1"/>
              <a:t>đấy</a:t>
            </a:r>
            <a:r>
              <a:rPr lang="en-US" altLang="en-US" dirty="0"/>
              <a:t> </a:t>
            </a:r>
            <a:r>
              <a:rPr lang="en-US" altLang="en-US" dirty="0" err="1"/>
              <a:t>nhé</a:t>
            </a:r>
            <a:r>
              <a:rPr lang="en-US" altLang="en-US" dirty="0"/>
              <a:t>. </a:t>
            </a:r>
            <a:r>
              <a:rPr lang="en-US" altLang="en-US" dirty="0" err="1"/>
              <a:t>Phải</a:t>
            </a:r>
            <a:r>
              <a:rPr lang="en-US" altLang="en-US" dirty="0"/>
              <a:t> </a:t>
            </a:r>
            <a:r>
              <a:rPr lang="en-US" altLang="en-US" dirty="0" err="1"/>
              <a:t>chịu</a:t>
            </a:r>
            <a:r>
              <a:rPr lang="en-US" altLang="en-US" dirty="0"/>
              <a:t> </a:t>
            </a:r>
            <a:r>
              <a:rPr lang="en-US" altLang="en-US" dirty="0" err="1"/>
              <a:t>rèn</a:t>
            </a:r>
            <a:r>
              <a:rPr lang="en-US" altLang="en-US" dirty="0"/>
              <a:t> </a:t>
            </a:r>
            <a:r>
              <a:rPr lang="en-US" altLang="en-US" dirty="0" err="1"/>
              <a:t>luyện</a:t>
            </a:r>
            <a:r>
              <a:rPr lang="en-US" altLang="en-US" dirty="0"/>
              <a:t> </a:t>
            </a:r>
            <a:r>
              <a:rPr lang="en-US" altLang="en-US" dirty="0" err="1"/>
              <a:t>để</a:t>
            </a:r>
            <a:r>
              <a:rPr lang="en-US" altLang="en-US" dirty="0"/>
              <a:t> </a:t>
            </a:r>
            <a:r>
              <a:rPr lang="en-US" altLang="en-US" dirty="0" err="1"/>
              <a:t>có</a:t>
            </a:r>
            <a:r>
              <a:rPr lang="en-US" altLang="en-US" dirty="0"/>
              <a:t> </a:t>
            </a:r>
            <a:r>
              <a:rPr lang="en-US" altLang="en-US" dirty="0" err="1"/>
              <a:t>những</a:t>
            </a:r>
            <a:r>
              <a:rPr lang="en-US" altLang="en-US" dirty="0"/>
              <a:t> </a:t>
            </a:r>
            <a:r>
              <a:rPr lang="en-US" altLang="en-US" dirty="0" err="1"/>
              <a:t>đức</a:t>
            </a:r>
            <a:r>
              <a:rPr lang="en-US" altLang="en-US" dirty="0"/>
              <a:t> </a:t>
            </a:r>
            <a:r>
              <a:rPr lang="en-US" altLang="en-US" dirty="0" err="1"/>
              <a:t>tính</a:t>
            </a:r>
            <a:r>
              <a:rPr lang="en-US" altLang="en-US" dirty="0"/>
              <a:t> </a:t>
            </a:r>
            <a:r>
              <a:rPr lang="en-US" altLang="en-US" dirty="0" err="1"/>
              <a:t>tốt</a:t>
            </a:r>
            <a:r>
              <a:rPr lang="en-US" altLang="en-US" dirty="0"/>
              <a:t> </a:t>
            </a:r>
            <a:r>
              <a:rPr lang="en-US" altLang="en-US" dirty="0" err="1"/>
              <a:t>của</a:t>
            </a:r>
            <a:r>
              <a:rPr lang="en-US" altLang="en-US" dirty="0"/>
              <a:t> con </a:t>
            </a:r>
            <a:r>
              <a:rPr lang="en-US" altLang="en-US" dirty="0" err="1"/>
              <a:t>gái</a:t>
            </a:r>
            <a:r>
              <a:rPr lang="en-US" altLang="en-US" dirty="0"/>
              <a:t> </a:t>
            </a:r>
            <a:r>
              <a:rPr lang="en-US" altLang="en-US" dirty="0" err="1"/>
              <a:t>cháu</a:t>
            </a:r>
            <a:r>
              <a:rPr lang="en-US" altLang="en-US" dirty="0"/>
              <a:t> ạ </a:t>
            </a:r>
            <a:r>
              <a:rPr lang="en-US" altLang="en-US" dirty="0" smtClean="0"/>
              <a:t>!”.</a:t>
            </a:r>
            <a:endParaRPr lang="en-US" altLang="en-US" dirty="0"/>
          </a:p>
        </p:txBody>
      </p:sp>
    </p:spTree>
    <p:extLst>
      <p:ext uri="{BB962C8B-B14F-4D97-AF65-F5344CB8AC3E}">
        <p14:creationId xmlns:p14="http://schemas.microsoft.com/office/powerpoint/2010/main" val="42349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par>
                          <p:cTn id="15" fill="hold">
                            <p:stCondLst>
                              <p:cond delay="2000"/>
                            </p:stCondLst>
                            <p:childTnLst>
                              <p:par>
                                <p:cTn id="16" presetID="22" presetClass="emph" presetSubtype="0" fill="hold" grpId="1" nodeType="afterEffect">
                                  <p:stCondLst>
                                    <p:cond delay="0"/>
                                  </p:stCondLst>
                                  <p:childTnLst>
                                    <p:animClr clrSpc="hsl" dir="cw">
                                      <p:cBhvr override="childStyle">
                                        <p:cTn id="17" dur="500" fill="hold"/>
                                        <p:tgtEl>
                                          <p:spTgt spid="3"/>
                                        </p:tgtEl>
                                        <p:attrNameLst>
                                          <p:attrName>style.color</p:attrName>
                                        </p:attrNameLst>
                                      </p:cBhvr>
                                      <p:by>
                                        <p:hsl h="-7200000" s="0" l="0"/>
                                      </p:by>
                                    </p:animClr>
                                    <p:animClr clrSpc="hsl" dir="cw">
                                      <p:cBhvr>
                                        <p:cTn id="18" dur="500" fill="hold"/>
                                        <p:tgtEl>
                                          <p:spTgt spid="3"/>
                                        </p:tgtEl>
                                        <p:attrNameLst>
                                          <p:attrName>fillcolor</p:attrName>
                                        </p:attrNameLst>
                                      </p:cBhvr>
                                      <p:by>
                                        <p:hsl h="-7200000" s="0" l="0"/>
                                      </p:by>
                                    </p:animClr>
                                    <p:animClr clrSpc="hsl" dir="cw">
                                      <p:cBhvr>
                                        <p:cTn id="19" dur="500" fill="hold"/>
                                        <p:tgtEl>
                                          <p:spTgt spid="3"/>
                                        </p:tgtEl>
                                        <p:attrNameLst>
                                          <p:attrName>stroke.color</p:attrName>
                                        </p:attrNameLst>
                                      </p:cBhvr>
                                      <p:by>
                                        <p:hsl h="-7200000" s="0" l="0"/>
                                      </p:by>
                                    </p:animClr>
                                    <p:set>
                                      <p:cBhvr>
                                        <p:cTn id="20"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cs typeface="Times New Roman" panose="02020603050405020304" pitchFamily="18" charset="0"/>
                </a:rPr>
                <a:t>Cái đẹp.</a:t>
              </a:r>
              <a:r>
                <a:rPr lang="en-US" sz="2800" smtClean="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22788" y="252794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663079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95300" y="504372"/>
            <a:ext cx="2286000" cy="609600"/>
          </a:xfrm>
          <a:prstGeom prst="rect">
            <a:avLst/>
          </a:prstGeom>
          <a:solidFill>
            <a:srgbClr val="C00000"/>
          </a:solidFill>
          <a:ln>
            <a:noFill/>
          </a:ln>
          <a:extLst/>
        </p:spPr>
        <p:txBody>
          <a:bodyPr anchor="ctr"/>
          <a:lstStyle/>
          <a:p>
            <a:pPr algn="ctr">
              <a:defRPr/>
            </a:pPr>
            <a:r>
              <a:rPr lang="en-US" sz="24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BÀI TẬP 3</a:t>
            </a:r>
          </a:p>
        </p:txBody>
      </p:sp>
      <p:sp>
        <p:nvSpPr>
          <p:cNvPr id="3" name="Rectangle 3"/>
          <p:cNvSpPr>
            <a:spLocks noChangeArrowheads="1"/>
          </p:cNvSpPr>
          <p:nvPr/>
        </p:nvSpPr>
        <p:spPr bwMode="auto">
          <a:xfrm>
            <a:off x="3623553" y="517342"/>
            <a:ext cx="6019800" cy="1066800"/>
          </a:xfrm>
          <a:prstGeom prst="rect">
            <a:avLst/>
          </a:prstGeom>
          <a:gradFill rotWithShape="1">
            <a:gsLst>
              <a:gs pos="0">
                <a:srgbClr val="F6FCA2"/>
              </a:gs>
              <a:gs pos="100000">
                <a:srgbClr val="66FF33"/>
              </a:gs>
            </a:gsLst>
            <a:path path="shape">
              <a:fillToRect l="50000" t="50000" r="50000" b="50000"/>
            </a:path>
          </a:gradFill>
          <a:ln w="9525">
            <a:solidFill>
              <a:srgbClr val="FF0000"/>
            </a:solid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solidFill>
                  <a:srgbClr val="333333"/>
                </a:solidFill>
                <a:cs typeface="Times New Roman" panose="02020603050405020304" pitchFamily="18" charset="0"/>
              </a:rPr>
              <a:t>Tìm các từ ngữ miêu tả mức độ cao của cái đẹp</a:t>
            </a:r>
          </a:p>
        </p:txBody>
      </p:sp>
      <p:sp>
        <p:nvSpPr>
          <p:cNvPr id="7" name="TextBox 6"/>
          <p:cNvSpPr txBox="1"/>
          <p:nvPr/>
        </p:nvSpPr>
        <p:spPr>
          <a:xfrm>
            <a:off x="3506821" y="2140086"/>
            <a:ext cx="3045514" cy="646331"/>
          </a:xfrm>
          <a:prstGeom prst="rect">
            <a:avLst/>
          </a:prstGeom>
          <a:noFill/>
        </p:spPr>
        <p:txBody>
          <a:bodyPr wrap="none" rtlCol="0">
            <a:spAutoFit/>
          </a:bodyPr>
          <a:lstStyle/>
          <a:p>
            <a:r>
              <a:rPr lang="en-US" sz="3600" dirty="0" err="1" smtClean="0">
                <a:latin typeface="Times New Roman" panose="02020603050405020304" pitchFamily="18" charset="0"/>
                <a:cs typeface="Times New Roman" panose="02020603050405020304" pitchFamily="18" charset="0"/>
              </a:rPr>
              <a:t>Mẫu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Tuyệt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vời</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2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4"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3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95300" y="381000"/>
            <a:ext cx="3124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4400" b="1" u="sng">
                <a:solidFill>
                  <a:srgbClr val="FF0000"/>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Đáp án :</a:t>
            </a:r>
          </a:p>
        </p:txBody>
      </p:sp>
      <p:sp>
        <p:nvSpPr>
          <p:cNvPr id="51203" name="Oval 3"/>
          <p:cNvSpPr>
            <a:spLocks noChangeArrowheads="1"/>
          </p:cNvSpPr>
          <p:nvPr/>
        </p:nvSpPr>
        <p:spPr bwMode="auto">
          <a:xfrm>
            <a:off x="4114800" y="2057400"/>
            <a:ext cx="4038600" cy="3048000"/>
          </a:xfrm>
          <a:prstGeom prst="ellipse">
            <a:avLst/>
          </a:prstGeom>
          <a:solidFill>
            <a:srgbClr val="993366"/>
          </a:solidFill>
          <a:ln w="38100" cmpd="dbl"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Các từ </a:t>
            </a:r>
          </a:p>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ngữ miêu tả </a:t>
            </a:r>
          </a:p>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mức độ cao của </a:t>
            </a:r>
          </a:p>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cái đẹp</a:t>
            </a:r>
          </a:p>
          <a:p>
            <a:pPr algn="ctr" eaLnBrk="1" hangingPunct="1"/>
            <a:endParaRPr lang="en-US" altLang="en-US" i="1" u="sng">
              <a:solidFill>
                <a:schemeClr val="bg1"/>
              </a:solidFill>
              <a:cs typeface="Times New Roman" panose="02020603050405020304" pitchFamily="18" charset="0"/>
            </a:endParaRPr>
          </a:p>
        </p:txBody>
      </p:sp>
      <p:sp>
        <p:nvSpPr>
          <p:cNvPr id="51204" name="AutoShape 4"/>
          <p:cNvSpPr>
            <a:spLocks noChangeArrowheads="1"/>
          </p:cNvSpPr>
          <p:nvPr/>
        </p:nvSpPr>
        <p:spPr bwMode="auto">
          <a:xfrm>
            <a:off x="8001000" y="1143000"/>
            <a:ext cx="1981200" cy="990600"/>
          </a:xfrm>
          <a:prstGeom prst="cloudCallout">
            <a:avLst>
              <a:gd name="adj1" fmla="val -63060"/>
              <a:gd name="adj2" fmla="val 87819"/>
            </a:avLst>
          </a:prstGeom>
          <a:gradFill rotWithShape="1">
            <a:gsLst>
              <a:gs pos="0">
                <a:srgbClr val="FFFF00"/>
              </a:gs>
              <a:gs pos="50000">
                <a:srgbClr val="009900"/>
              </a:gs>
              <a:gs pos="100000">
                <a:srgbClr val="FFFF00"/>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tuyệt diệu</a:t>
            </a:r>
          </a:p>
        </p:txBody>
      </p:sp>
      <p:sp>
        <p:nvSpPr>
          <p:cNvPr id="51205" name="AutoShape 5"/>
          <p:cNvSpPr>
            <a:spLocks noChangeArrowheads="1"/>
          </p:cNvSpPr>
          <p:nvPr/>
        </p:nvSpPr>
        <p:spPr bwMode="auto">
          <a:xfrm>
            <a:off x="5105400" y="838200"/>
            <a:ext cx="1981200" cy="838200"/>
          </a:xfrm>
          <a:prstGeom prst="cloudCallout">
            <a:avLst>
              <a:gd name="adj1" fmla="val -5046"/>
              <a:gd name="adj2" fmla="val 91667"/>
            </a:avLst>
          </a:prstGeom>
          <a:gradFill rotWithShape="1">
            <a:gsLst>
              <a:gs pos="0">
                <a:srgbClr val="6DB0ED"/>
              </a:gs>
              <a:gs pos="50000">
                <a:srgbClr val="FF0066"/>
              </a:gs>
              <a:gs pos="100000">
                <a:srgbClr val="6DB0ED"/>
              </a:gs>
            </a:gsLst>
            <a:lin ang="18900000" scaled="1"/>
          </a:grad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tuyệt vời</a:t>
            </a:r>
          </a:p>
        </p:txBody>
      </p:sp>
      <p:sp>
        <p:nvSpPr>
          <p:cNvPr id="51206" name="AutoShape 6"/>
          <p:cNvSpPr>
            <a:spLocks noChangeArrowheads="1"/>
          </p:cNvSpPr>
          <p:nvPr/>
        </p:nvSpPr>
        <p:spPr bwMode="auto">
          <a:xfrm>
            <a:off x="2057400" y="1752600"/>
            <a:ext cx="1981200" cy="838200"/>
          </a:xfrm>
          <a:prstGeom prst="cloudCallout">
            <a:avLst>
              <a:gd name="adj1" fmla="val 57370"/>
              <a:gd name="adj2" fmla="val 103407"/>
            </a:avLst>
          </a:prstGeom>
          <a:gradFill rotWithShape="1">
            <a:gsLst>
              <a:gs pos="0">
                <a:srgbClr val="6DB0ED"/>
              </a:gs>
              <a:gs pos="50000">
                <a:srgbClr val="009900"/>
              </a:gs>
              <a:gs pos="100000">
                <a:srgbClr val="6DB0ED"/>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tuyệt trần</a:t>
            </a:r>
          </a:p>
        </p:txBody>
      </p:sp>
      <p:sp>
        <p:nvSpPr>
          <p:cNvPr id="51207" name="AutoShape 7"/>
          <p:cNvSpPr>
            <a:spLocks noChangeArrowheads="1"/>
          </p:cNvSpPr>
          <p:nvPr/>
        </p:nvSpPr>
        <p:spPr bwMode="auto">
          <a:xfrm>
            <a:off x="1828800" y="3657600"/>
            <a:ext cx="1981200" cy="838200"/>
          </a:xfrm>
          <a:prstGeom prst="cloudCallout">
            <a:avLst>
              <a:gd name="adj1" fmla="val 69153"/>
              <a:gd name="adj2" fmla="val 4736"/>
            </a:avLst>
          </a:prstGeom>
          <a:gradFill rotWithShape="1">
            <a:gsLst>
              <a:gs pos="0">
                <a:srgbClr val="FF0066"/>
              </a:gs>
              <a:gs pos="50000">
                <a:srgbClr val="FFFF66"/>
              </a:gs>
              <a:gs pos="100000">
                <a:srgbClr val="FF0066"/>
              </a:gs>
            </a:gsLst>
            <a:lin ang="2700000" scaled="1"/>
          </a:gra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FF0066"/>
                </a:solidFill>
                <a:cs typeface="Times New Roman" panose="02020603050405020304" pitchFamily="18" charset="0"/>
              </a:rPr>
              <a:t>vô cùng</a:t>
            </a:r>
          </a:p>
        </p:txBody>
      </p:sp>
      <p:sp>
        <p:nvSpPr>
          <p:cNvPr id="51208" name="AutoShape 8"/>
          <p:cNvSpPr>
            <a:spLocks noChangeArrowheads="1"/>
          </p:cNvSpPr>
          <p:nvPr/>
        </p:nvSpPr>
        <p:spPr bwMode="auto">
          <a:xfrm>
            <a:off x="2895600" y="5410200"/>
            <a:ext cx="1981200" cy="838200"/>
          </a:xfrm>
          <a:prstGeom prst="cloudCallout">
            <a:avLst>
              <a:gd name="adj1" fmla="val 49838"/>
              <a:gd name="adj2" fmla="val -123486"/>
            </a:avLst>
          </a:prstGeom>
          <a:gradFill rotWithShape="1">
            <a:gsLst>
              <a:gs pos="0">
                <a:schemeClr val="bg1"/>
              </a:gs>
              <a:gs pos="50000">
                <a:schemeClr val="accent1"/>
              </a:gs>
              <a:gs pos="100000">
                <a:schemeClr val="bg1"/>
              </a:gs>
            </a:gsLst>
            <a:lin ang="18900000" scaled="1"/>
          </a:gradFill>
          <a:ln w="127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a:latin typeface="Times New Roman" panose="02020603050405020304" pitchFamily="18" charset="0"/>
                <a:cs typeface="Times New Roman" panose="02020603050405020304" pitchFamily="18" charset="0"/>
              </a:rPr>
              <a:t>mê hồn</a:t>
            </a:r>
          </a:p>
        </p:txBody>
      </p:sp>
      <p:sp>
        <p:nvSpPr>
          <p:cNvPr id="51209" name="AutoShape 9"/>
          <p:cNvSpPr>
            <a:spLocks noChangeArrowheads="1"/>
          </p:cNvSpPr>
          <p:nvPr/>
        </p:nvSpPr>
        <p:spPr bwMode="auto">
          <a:xfrm>
            <a:off x="5936343" y="5410200"/>
            <a:ext cx="1981200" cy="838200"/>
          </a:xfrm>
          <a:prstGeom prst="cloudCallout">
            <a:avLst>
              <a:gd name="adj1" fmla="val -26249"/>
              <a:gd name="adj2" fmla="val -89448"/>
            </a:avLst>
          </a:prstGeom>
          <a:gradFill rotWithShape="1">
            <a:gsLst>
              <a:gs pos="0">
                <a:srgbClr val="6DB0ED"/>
              </a:gs>
              <a:gs pos="50000">
                <a:srgbClr val="009900"/>
              </a:gs>
              <a:gs pos="100000">
                <a:srgbClr val="6DB0ED"/>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smtClean="0">
                <a:cs typeface="Times New Roman" panose="02020603050405020304" pitchFamily="18" charset="0"/>
              </a:rPr>
              <a:t>như </a:t>
            </a:r>
            <a:r>
              <a:rPr lang="en-US" altLang="en-US" b="1">
                <a:cs typeface="Times New Roman" panose="02020603050405020304" pitchFamily="18" charset="0"/>
              </a:rPr>
              <a:t>tiên</a:t>
            </a:r>
          </a:p>
        </p:txBody>
      </p:sp>
      <p:sp>
        <p:nvSpPr>
          <p:cNvPr id="51210" name="AutoShape 10"/>
          <p:cNvSpPr>
            <a:spLocks noChangeArrowheads="1"/>
          </p:cNvSpPr>
          <p:nvPr/>
        </p:nvSpPr>
        <p:spPr bwMode="auto">
          <a:xfrm>
            <a:off x="8915400" y="3352800"/>
            <a:ext cx="1524000" cy="990600"/>
          </a:xfrm>
          <a:prstGeom prst="cloudCallout">
            <a:avLst>
              <a:gd name="adj1" fmla="val -95833"/>
              <a:gd name="adj2" fmla="val -8495"/>
            </a:avLst>
          </a:prstGeom>
          <a:gradFill rotWithShape="1">
            <a:gsLst>
              <a:gs pos="0">
                <a:srgbClr val="FF0000"/>
              </a:gs>
              <a:gs pos="100000">
                <a:srgbClr val="FFFF00"/>
              </a:gs>
            </a:gsLst>
            <a:path path="rect">
              <a:fillToRect r="100000" b="100000"/>
            </a:path>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kinh hồn</a:t>
            </a:r>
          </a:p>
        </p:txBody>
      </p:sp>
      <p:sp>
        <p:nvSpPr>
          <p:cNvPr id="51211" name="AutoShape 11"/>
          <p:cNvSpPr>
            <a:spLocks noChangeArrowheads="1"/>
          </p:cNvSpPr>
          <p:nvPr/>
        </p:nvSpPr>
        <p:spPr bwMode="auto">
          <a:xfrm>
            <a:off x="8382000" y="5029200"/>
            <a:ext cx="1524000" cy="990600"/>
          </a:xfrm>
          <a:prstGeom prst="cloudCallout">
            <a:avLst>
              <a:gd name="adj1" fmla="val -97815"/>
              <a:gd name="adj2" fmla="val -88782"/>
            </a:avLst>
          </a:prstGeom>
          <a:gradFill rotWithShape="1">
            <a:gsLst>
              <a:gs pos="0">
                <a:srgbClr val="FFFF00"/>
              </a:gs>
              <a:gs pos="50000">
                <a:srgbClr val="009900"/>
              </a:gs>
              <a:gs pos="100000">
                <a:srgbClr val="FFFF00"/>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mê li</a:t>
            </a:r>
          </a:p>
        </p:txBody>
      </p:sp>
    </p:spTree>
    <p:extLst>
      <p:ext uri="{BB962C8B-B14F-4D97-AF65-F5344CB8AC3E}">
        <p14:creationId xmlns:p14="http://schemas.microsoft.com/office/powerpoint/2010/main" val="4071804756"/>
      </p:ext>
    </p:extLst>
  </p:cSld>
  <p:clrMapOvr>
    <a:masterClrMapping/>
  </p:clrMapOvr>
  <p:transition spd="slow">
    <p:blinds/>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3000" fill="hold"/>
                                        <p:tgtEl>
                                          <p:spTgt spid="6146"/>
                                        </p:tgtEl>
                                        <p:attrNameLst>
                                          <p:attrName>ppt_w</p:attrName>
                                        </p:attrNameLst>
                                      </p:cBhvr>
                                      <p:tavLst>
                                        <p:tav tm="0">
                                          <p:val>
                                            <p:fltVal val="0"/>
                                          </p:val>
                                        </p:tav>
                                        <p:tav tm="100000">
                                          <p:val>
                                            <p:strVal val="#ppt_w"/>
                                          </p:val>
                                        </p:tav>
                                      </p:tavLst>
                                    </p:anim>
                                    <p:anim calcmode="lin" valueType="num">
                                      <p:cBhvr>
                                        <p:cTn id="8" dur="3000" fill="hold"/>
                                        <p:tgtEl>
                                          <p:spTgt spid="6146"/>
                                        </p:tgtEl>
                                        <p:attrNameLst>
                                          <p:attrName>ppt_h</p:attrName>
                                        </p:attrNameLst>
                                      </p:cBhvr>
                                      <p:tavLst>
                                        <p:tav tm="0">
                                          <p:val>
                                            <p:fltVal val="0"/>
                                          </p:val>
                                        </p:tav>
                                        <p:tav tm="100000">
                                          <p:val>
                                            <p:strVal val="#ppt_h"/>
                                          </p:val>
                                        </p:tav>
                                      </p:tavLst>
                                    </p:anim>
                                    <p:animEffect transition="in" filter="fade">
                                      <p:cBhvr>
                                        <p:cTn id="9" dur="3000"/>
                                        <p:tgtEl>
                                          <p:spTgt spid="61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51203"/>
                                        </p:tgtEl>
                                        <p:attrNameLst>
                                          <p:attrName>style.visibility</p:attrName>
                                        </p:attrNameLst>
                                      </p:cBhvr>
                                      <p:to>
                                        <p:strVal val="visible"/>
                                      </p:to>
                                    </p:set>
                                    <p:anim calcmode="lin" valueType="num">
                                      <p:cBhvr>
                                        <p:cTn id="14" dur="1000" fill="hold"/>
                                        <p:tgtEl>
                                          <p:spTgt spid="51203"/>
                                        </p:tgtEl>
                                        <p:attrNameLst>
                                          <p:attrName>ppt_w</p:attrName>
                                        </p:attrNameLst>
                                      </p:cBhvr>
                                      <p:tavLst>
                                        <p:tav tm="0">
                                          <p:val>
                                            <p:fltVal val="0"/>
                                          </p:val>
                                        </p:tav>
                                        <p:tav tm="100000">
                                          <p:val>
                                            <p:strVal val="#ppt_w"/>
                                          </p:val>
                                        </p:tav>
                                      </p:tavLst>
                                    </p:anim>
                                    <p:anim calcmode="lin" valueType="num">
                                      <p:cBhvr>
                                        <p:cTn id="15" dur="1000" fill="hold"/>
                                        <p:tgtEl>
                                          <p:spTgt spid="51203"/>
                                        </p:tgtEl>
                                        <p:attrNameLst>
                                          <p:attrName>ppt_h</p:attrName>
                                        </p:attrNameLst>
                                      </p:cBhvr>
                                      <p:tavLst>
                                        <p:tav tm="0">
                                          <p:val>
                                            <p:fltVal val="0"/>
                                          </p:val>
                                        </p:tav>
                                        <p:tav tm="100000">
                                          <p:val>
                                            <p:strVal val="#ppt_h"/>
                                          </p:val>
                                        </p:tav>
                                      </p:tavLst>
                                    </p:anim>
                                    <p:anim calcmode="lin" valueType="num">
                                      <p:cBhvr>
                                        <p:cTn id="16" dur="1000" fill="hold"/>
                                        <p:tgtEl>
                                          <p:spTgt spid="5120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12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51206"/>
                                        </p:tgtEl>
                                        <p:attrNameLst>
                                          <p:attrName>style.visibility</p:attrName>
                                        </p:attrNameLst>
                                      </p:cBhvr>
                                      <p:to>
                                        <p:strVal val="visible"/>
                                      </p:to>
                                    </p:set>
                                    <p:animEffect transition="in" filter="fade">
                                      <p:cBhvr>
                                        <p:cTn id="22" dur="1000"/>
                                        <p:tgtEl>
                                          <p:spTgt spid="51206"/>
                                        </p:tgtEl>
                                      </p:cBhvr>
                                    </p:animEffect>
                                    <p:anim calcmode="lin" valueType="num">
                                      <p:cBhvr>
                                        <p:cTn id="23" dur="1000" fill="hold"/>
                                        <p:tgtEl>
                                          <p:spTgt spid="51206"/>
                                        </p:tgtEl>
                                        <p:attrNameLst>
                                          <p:attrName>ppt_x</p:attrName>
                                        </p:attrNameLst>
                                      </p:cBhvr>
                                      <p:tavLst>
                                        <p:tav tm="0">
                                          <p:val>
                                            <p:strVal val="#ppt_x-.1"/>
                                          </p:val>
                                        </p:tav>
                                        <p:tav tm="100000">
                                          <p:val>
                                            <p:strVal val="#ppt_x"/>
                                          </p:val>
                                        </p:tav>
                                      </p:tavLst>
                                    </p:anim>
                                    <p:anim calcmode="lin" valueType="num">
                                      <p:cBhvr>
                                        <p:cTn id="24" dur="1000" fill="hold"/>
                                        <p:tgtEl>
                                          <p:spTgt spid="5120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205"/>
                                        </p:tgtEl>
                                        <p:attrNameLst>
                                          <p:attrName>style.visibility</p:attrName>
                                        </p:attrNameLst>
                                      </p:cBhvr>
                                      <p:to>
                                        <p:strVal val="visible"/>
                                      </p:to>
                                    </p:set>
                                    <p:animEffect transition="in" filter="fade">
                                      <p:cBhvr>
                                        <p:cTn id="29" dur="2000"/>
                                        <p:tgtEl>
                                          <p:spTgt spid="512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51204"/>
                                        </p:tgtEl>
                                        <p:attrNameLst>
                                          <p:attrName>style.visibility</p:attrName>
                                        </p:attrNameLst>
                                      </p:cBhvr>
                                      <p:to>
                                        <p:strVal val="visible"/>
                                      </p:to>
                                    </p:set>
                                    <p:anim by="(-#ppt_w*2)" calcmode="lin" valueType="num">
                                      <p:cBhvr rctx="PPT">
                                        <p:cTn id="34" dur="500" autoRev="1" fill="hold">
                                          <p:stCondLst>
                                            <p:cond delay="0"/>
                                          </p:stCondLst>
                                        </p:cTn>
                                        <p:tgtEl>
                                          <p:spTgt spid="51204"/>
                                        </p:tgtEl>
                                        <p:attrNameLst>
                                          <p:attrName>ppt_w</p:attrName>
                                        </p:attrNameLst>
                                      </p:cBhvr>
                                    </p:anim>
                                    <p:anim by="(#ppt_w*0.50)" calcmode="lin" valueType="num">
                                      <p:cBhvr>
                                        <p:cTn id="35" dur="500" decel="50000" autoRev="1" fill="hold">
                                          <p:stCondLst>
                                            <p:cond delay="0"/>
                                          </p:stCondLst>
                                        </p:cTn>
                                        <p:tgtEl>
                                          <p:spTgt spid="51204"/>
                                        </p:tgtEl>
                                        <p:attrNameLst>
                                          <p:attrName>ppt_x</p:attrName>
                                        </p:attrNameLst>
                                      </p:cBhvr>
                                    </p:anim>
                                    <p:anim from="(-#ppt_h/2)" to="(#ppt_y)" calcmode="lin" valueType="num">
                                      <p:cBhvr>
                                        <p:cTn id="36" dur="1000" fill="hold">
                                          <p:stCondLst>
                                            <p:cond delay="0"/>
                                          </p:stCondLst>
                                        </p:cTn>
                                        <p:tgtEl>
                                          <p:spTgt spid="51204"/>
                                        </p:tgtEl>
                                        <p:attrNameLst>
                                          <p:attrName>ppt_y</p:attrName>
                                        </p:attrNameLst>
                                      </p:cBhvr>
                                    </p:anim>
                                    <p:animRot by="21600000">
                                      <p:cBhvr>
                                        <p:cTn id="37" dur="1000" fill="hold">
                                          <p:stCondLst>
                                            <p:cond delay="0"/>
                                          </p:stCondLst>
                                        </p:cTn>
                                        <p:tgtEl>
                                          <p:spTgt spid="51204"/>
                                        </p:tgtEl>
                                        <p:attrNameLst>
                                          <p:attrName>r</p:attrName>
                                        </p:attrNameLst>
                                      </p:cBhvr>
                                    </p:animRo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51210"/>
                                        </p:tgtEl>
                                        <p:attrNameLst>
                                          <p:attrName>style.visibility</p:attrName>
                                        </p:attrNameLst>
                                      </p:cBhvr>
                                      <p:to>
                                        <p:strVal val="visible"/>
                                      </p:to>
                                    </p:set>
                                    <p:anim calcmode="lin" valueType="num">
                                      <p:cBhvr>
                                        <p:cTn id="42" dur="500" fill="hold"/>
                                        <p:tgtEl>
                                          <p:spTgt spid="51210"/>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1210"/>
                                        </p:tgtEl>
                                        <p:attrNameLst>
                                          <p:attrName>ppt_y</p:attrName>
                                        </p:attrNameLst>
                                      </p:cBhvr>
                                      <p:tavLst>
                                        <p:tav tm="0">
                                          <p:val>
                                            <p:strVal val="#ppt_y"/>
                                          </p:val>
                                        </p:tav>
                                        <p:tav tm="100000">
                                          <p:val>
                                            <p:strVal val="#ppt_y"/>
                                          </p:val>
                                        </p:tav>
                                      </p:tavLst>
                                    </p:anim>
                                    <p:anim calcmode="lin" valueType="num">
                                      <p:cBhvr>
                                        <p:cTn id="44" dur="500" fill="hold"/>
                                        <p:tgtEl>
                                          <p:spTgt spid="51210"/>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121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12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51211"/>
                                        </p:tgtEl>
                                        <p:attrNameLst>
                                          <p:attrName>style.visibility</p:attrName>
                                        </p:attrNameLst>
                                      </p:cBhvr>
                                      <p:to>
                                        <p:strVal val="visible"/>
                                      </p:to>
                                    </p:set>
                                    <p:animEffect transition="in" filter="diamond(in)">
                                      <p:cBhvr>
                                        <p:cTn id="51" dur="2000"/>
                                        <p:tgtEl>
                                          <p:spTgt spid="512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1209"/>
                                        </p:tgtEl>
                                        <p:attrNameLst>
                                          <p:attrName>style.visibility</p:attrName>
                                        </p:attrNameLst>
                                      </p:cBhvr>
                                      <p:to>
                                        <p:strVal val="visible"/>
                                      </p:to>
                                    </p:set>
                                    <p:animEffect transition="in" filter="blinds(horizontal)">
                                      <p:cBhvr>
                                        <p:cTn id="56" dur="500"/>
                                        <p:tgtEl>
                                          <p:spTgt spid="5120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1208"/>
                                        </p:tgtEl>
                                        <p:attrNameLst>
                                          <p:attrName>style.visibility</p:attrName>
                                        </p:attrNameLst>
                                      </p:cBhvr>
                                      <p:to>
                                        <p:strVal val="visible"/>
                                      </p:to>
                                    </p:set>
                                    <p:animEffect transition="in" filter="blinds(horizontal)">
                                      <p:cBhvr>
                                        <p:cTn id="61" dur="500"/>
                                        <p:tgtEl>
                                          <p:spTgt spid="5120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51207"/>
                                        </p:tgtEl>
                                        <p:attrNameLst>
                                          <p:attrName>style.visibility</p:attrName>
                                        </p:attrNameLst>
                                      </p:cBhvr>
                                      <p:to>
                                        <p:strVal val="visible"/>
                                      </p:to>
                                    </p:set>
                                    <p:anim calcmode="lin" valueType="num">
                                      <p:cBhvr>
                                        <p:cTn id="66" dur="1000" fill="hold"/>
                                        <p:tgtEl>
                                          <p:spTgt spid="51207"/>
                                        </p:tgtEl>
                                        <p:attrNameLst>
                                          <p:attrName>ppt_x</p:attrName>
                                        </p:attrNameLst>
                                      </p:cBhvr>
                                      <p:tavLst>
                                        <p:tav tm="0">
                                          <p:val>
                                            <p:strVal val="#ppt_x-.2"/>
                                          </p:val>
                                        </p:tav>
                                        <p:tav tm="100000">
                                          <p:val>
                                            <p:strVal val="#ppt_x"/>
                                          </p:val>
                                        </p:tav>
                                      </p:tavLst>
                                    </p:anim>
                                    <p:anim calcmode="lin" valueType="num">
                                      <p:cBhvr>
                                        <p:cTn id="67" dur="1000" fill="hold"/>
                                        <p:tgtEl>
                                          <p:spTgt spid="51207"/>
                                        </p:tgtEl>
                                        <p:attrNameLst>
                                          <p:attrName>ppt_y</p:attrName>
                                        </p:attrNameLst>
                                      </p:cBhvr>
                                      <p:tavLst>
                                        <p:tav tm="0">
                                          <p:val>
                                            <p:strVal val="#ppt_y"/>
                                          </p:val>
                                        </p:tav>
                                        <p:tav tm="100000">
                                          <p:val>
                                            <p:strVal val="#ppt_y"/>
                                          </p:val>
                                        </p:tav>
                                      </p:tavLst>
                                    </p:anim>
                                    <p:animEffect transition="in" filter="wipe(right)" prLst="gradientSize: 0.1">
                                      <p:cBhvr>
                                        <p:cTn id="68" dur="1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1203" grpId="0" animBg="1"/>
      <p:bldP spid="51204" grpId="0" animBg="1"/>
      <p:bldP spid="51205" grpId="0" animBg="1"/>
      <p:bldP spid="51206" grpId="0" animBg="1"/>
      <p:bldP spid="51207" grpId="0" animBg="1"/>
      <p:bldP spid="51208" grpId="0" animBg="1"/>
      <p:bldP spid="51209" grpId="0" animBg="1"/>
      <p:bldP spid="51210" grpId="0" animBg="1"/>
      <p:bldP spid="512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71500" y="533400"/>
            <a:ext cx="1905000" cy="609600"/>
          </a:xfrm>
          <a:prstGeom prst="rect">
            <a:avLst/>
          </a:prstGeom>
          <a:solidFill>
            <a:srgbClr val="C00000"/>
          </a:solidFill>
          <a:ln>
            <a:noFill/>
          </a:ln>
          <a:extLst/>
        </p:spPr>
        <p:txBody>
          <a:bodyPr anchor="ctr"/>
          <a:lstStyle/>
          <a:p>
            <a:pPr algn="ctr">
              <a:defRPr/>
            </a:pPr>
            <a:r>
              <a:rPr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Bài tập 4</a:t>
            </a:r>
          </a:p>
        </p:txBody>
      </p:sp>
      <p:sp>
        <p:nvSpPr>
          <p:cNvPr id="5123" name="Rectangle 3"/>
          <p:cNvSpPr>
            <a:spLocks noChangeArrowheads="1"/>
          </p:cNvSpPr>
          <p:nvPr/>
        </p:nvSpPr>
        <p:spPr bwMode="auto">
          <a:xfrm>
            <a:off x="2623457" y="647700"/>
            <a:ext cx="7971972" cy="381000"/>
          </a:xfrm>
          <a:prstGeom prst="rect">
            <a:avLst/>
          </a:prstGeom>
          <a:gradFill rotWithShape="1">
            <a:gsLst>
              <a:gs pos="0">
                <a:srgbClr val="F6FCA2"/>
              </a:gs>
              <a:gs pos="100000">
                <a:srgbClr val="66FF33"/>
              </a:gs>
            </a:gsLst>
            <a:path path="shape">
              <a:fillToRect l="50000" t="50000" r="50000" b="50000"/>
            </a:path>
          </a:gradFill>
          <a:ln w="9525">
            <a:solidFill>
              <a:srgbClr val="FF0000"/>
            </a:solid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Đặt câu với một từ ngữ em tìm được ở bài </a:t>
            </a:r>
            <a:r>
              <a:rPr lang="en-US" altLang="en-US" b="1" smtClean="0">
                <a:cs typeface="Times New Roman" panose="02020603050405020304" pitchFamily="18" charset="0"/>
              </a:rPr>
              <a:t>tập 3</a:t>
            </a:r>
            <a:endParaRPr lang="en-US" altLang="en-US" b="1">
              <a:cs typeface="Times New Roman" panose="02020603050405020304" pitchFamily="18" charset="0"/>
            </a:endParaRPr>
          </a:p>
        </p:txBody>
      </p:sp>
      <p:sp>
        <p:nvSpPr>
          <p:cNvPr id="52228" name="AutoShape 4"/>
          <p:cNvSpPr>
            <a:spLocks noChangeArrowheads="1"/>
          </p:cNvSpPr>
          <p:nvPr/>
        </p:nvSpPr>
        <p:spPr bwMode="auto">
          <a:xfrm>
            <a:off x="1204685" y="2296886"/>
            <a:ext cx="1905000" cy="1295400"/>
          </a:xfrm>
          <a:prstGeom prst="cloudCallout">
            <a:avLst>
              <a:gd name="adj1" fmla="val 56630"/>
              <a:gd name="adj2" fmla="val 81370"/>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Phong cảnh</a:t>
            </a:r>
          </a:p>
        </p:txBody>
      </p:sp>
      <p:pic>
        <p:nvPicPr>
          <p:cNvPr id="52229" name="Picture 5" descr="ph476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409700"/>
            <a:ext cx="6248400" cy="4033157"/>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3893458" y="5823857"/>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err="1">
                <a:cs typeface="Times New Roman" panose="02020603050405020304" pitchFamily="18" charset="0"/>
              </a:rPr>
              <a:t>Phong</a:t>
            </a:r>
            <a:r>
              <a:rPr lang="en-US" altLang="en-US" b="1" dirty="0">
                <a:cs typeface="Times New Roman" panose="02020603050405020304" pitchFamily="18" charset="0"/>
              </a:rPr>
              <a:t> </a:t>
            </a:r>
            <a:r>
              <a:rPr lang="en-US" altLang="en-US" b="1" dirty="0" err="1">
                <a:cs typeface="Times New Roman" panose="02020603050405020304" pitchFamily="18" charset="0"/>
              </a:rPr>
              <a:t>cảnh</a:t>
            </a:r>
            <a:r>
              <a:rPr lang="en-US" altLang="en-US" b="1" dirty="0">
                <a:cs typeface="Times New Roman" panose="02020603050405020304" pitchFamily="18" charset="0"/>
              </a:rPr>
              <a:t> </a:t>
            </a:r>
            <a:r>
              <a:rPr lang="en-US" altLang="en-US" b="1" dirty="0" err="1">
                <a:cs typeface="Times New Roman" panose="02020603050405020304" pitchFamily="18" charset="0"/>
              </a:rPr>
              <a:t>nơi</a:t>
            </a:r>
            <a:r>
              <a:rPr lang="en-US" altLang="en-US" b="1" dirty="0">
                <a:cs typeface="Times New Roman" panose="02020603050405020304" pitchFamily="18" charset="0"/>
              </a:rPr>
              <a:t> </a:t>
            </a:r>
            <a:r>
              <a:rPr lang="en-US" altLang="en-US" b="1" dirty="0" err="1">
                <a:cs typeface="Times New Roman" panose="02020603050405020304" pitchFamily="18" charset="0"/>
              </a:rPr>
              <a:t>đây</a:t>
            </a:r>
            <a:r>
              <a:rPr lang="en-US" altLang="en-US" b="1" dirty="0">
                <a:cs typeface="Times New Roman" panose="02020603050405020304" pitchFamily="18" charset="0"/>
              </a:rPr>
              <a:t> </a:t>
            </a:r>
            <a:r>
              <a:rPr lang="en-US" altLang="en-US" b="1" dirty="0" err="1">
                <a:cs typeface="Times New Roman" panose="02020603050405020304" pitchFamily="18" charset="0"/>
              </a:rPr>
              <a:t>đẹp</a:t>
            </a:r>
            <a:r>
              <a:rPr lang="en-US" altLang="en-US" b="1" dirty="0">
                <a:cs typeface="Times New Roman" panose="02020603050405020304" pitchFamily="18" charset="0"/>
              </a:rPr>
              <a:t> </a:t>
            </a:r>
            <a:r>
              <a:rPr lang="en-US" altLang="en-US" b="1" u="sng" dirty="0" err="1">
                <a:cs typeface="Times New Roman" panose="02020603050405020304" pitchFamily="18" charset="0"/>
              </a:rPr>
              <a:t>tuyệt</a:t>
            </a:r>
            <a:r>
              <a:rPr lang="en-US" altLang="en-US" b="1" u="sng" dirty="0">
                <a:cs typeface="Times New Roman" panose="02020603050405020304" pitchFamily="18" charset="0"/>
              </a:rPr>
              <a:t> </a:t>
            </a:r>
            <a:r>
              <a:rPr lang="en-US" altLang="en-US" b="1" u="sng" dirty="0" err="1" smtClean="0">
                <a:cs typeface="Times New Roman" panose="02020603050405020304" pitchFamily="18" charset="0"/>
              </a:rPr>
              <a:t>vời</a:t>
            </a:r>
            <a:r>
              <a:rPr lang="en-US" altLang="en-US" b="1" u="sng" dirty="0" smtClean="0">
                <a:cs typeface="Times New Roman" panose="02020603050405020304" pitchFamily="18" charset="0"/>
              </a:rPr>
              <a:t>.</a:t>
            </a:r>
            <a:endParaRPr lang="en-US" altLang="en-US" b="1" u="sng" dirty="0">
              <a:cs typeface="Times New Roman" panose="02020603050405020304" pitchFamily="18" charset="0"/>
            </a:endParaRPr>
          </a:p>
        </p:txBody>
      </p:sp>
    </p:spTree>
    <p:extLst>
      <p:ext uri="{BB962C8B-B14F-4D97-AF65-F5344CB8AC3E}">
        <p14:creationId xmlns:p14="http://schemas.microsoft.com/office/powerpoint/2010/main" val="1239760656"/>
      </p:ext>
    </p:extLst>
  </p:cSld>
  <p:clrMapOvr>
    <a:masterClrMapping/>
  </p:clrMapOvr>
  <p:transition spd="slow">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52229"/>
                                        </p:tgtEl>
                                        <p:attrNameLst>
                                          <p:attrName>style.visibility</p:attrName>
                                        </p:attrNameLst>
                                      </p:cBhvr>
                                      <p:to>
                                        <p:strVal val="visible"/>
                                      </p:to>
                                    </p:set>
                                    <p:animEffect transition="in" filter="box(in)">
                                      <p:cBhvr>
                                        <p:cTn id="11" dur="500"/>
                                        <p:tgtEl>
                                          <p:spTgt spid="522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ox(in)">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132943" y="5661478"/>
            <a:ext cx="5410200" cy="457200"/>
          </a:xfrm>
          <a:prstGeom prst="rect">
            <a:avLst/>
          </a:prstGeom>
          <a:noFill/>
          <a:ln w="9525">
            <a:noFill/>
            <a:miter lim="800000"/>
            <a:headEnd/>
            <a:tailEnd/>
          </a:ln>
        </p:spPr>
        <p:txBody>
          <a:bodyPr lIns="0" tIns="9144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Ồ, cây nấm đẹp </a:t>
            </a:r>
            <a:r>
              <a:rPr lang="en-US" altLang="en-US" b="1" u="sng">
                <a:solidFill>
                  <a:srgbClr val="FF0066"/>
                </a:solidFill>
                <a:cs typeface="Times New Roman" panose="02020603050405020304" pitchFamily="18" charset="0"/>
              </a:rPr>
              <a:t>mê li !</a:t>
            </a:r>
          </a:p>
        </p:txBody>
      </p:sp>
      <p:pic>
        <p:nvPicPr>
          <p:cNvPr id="54276" name="Picture 4"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85800"/>
            <a:ext cx="7315200" cy="4757057"/>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
        <p:nvSpPr>
          <p:cNvPr id="54277" name="AutoShape 5"/>
          <p:cNvSpPr>
            <a:spLocks noChangeArrowheads="1"/>
          </p:cNvSpPr>
          <p:nvPr/>
        </p:nvSpPr>
        <p:spPr bwMode="auto">
          <a:xfrm>
            <a:off x="885371" y="2209800"/>
            <a:ext cx="1538515" cy="1219200"/>
          </a:xfrm>
          <a:prstGeom prst="cloudCallout">
            <a:avLst>
              <a:gd name="adj1" fmla="val 77889"/>
              <a:gd name="adj2" fmla="val 93433"/>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808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Cây nấm</a:t>
            </a:r>
          </a:p>
        </p:txBody>
      </p:sp>
    </p:spTree>
    <p:extLst>
      <p:ext uri="{BB962C8B-B14F-4D97-AF65-F5344CB8AC3E}">
        <p14:creationId xmlns:p14="http://schemas.microsoft.com/office/powerpoint/2010/main" val="18531752"/>
      </p:ext>
    </p:extLst>
  </p:cSld>
  <p:clrMapOvr>
    <a:masterClrMapping/>
  </p:clrMapOvr>
  <p:transition spd="slow">
    <p:cover dir="r"/>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ox(in)">
                                      <p:cBhvr>
                                        <p:cTn id="7" dur="3000"/>
                                        <p:tgtEl>
                                          <p:spTgt spid="54276"/>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box(in)">
                                      <p:cBhvr>
                                        <p:cTn id="11" dur="3000"/>
                                        <p:tgtEl>
                                          <p:spTgt spid="542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722709" y="5656943"/>
            <a:ext cx="7640491"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err="1">
                <a:cs typeface="Times New Roman" panose="02020603050405020304" pitchFamily="18" charset="0"/>
              </a:rPr>
              <a:t>Dòng</a:t>
            </a:r>
            <a:r>
              <a:rPr lang="en-US" altLang="en-US" b="1" dirty="0">
                <a:cs typeface="Times New Roman" panose="02020603050405020304" pitchFamily="18" charset="0"/>
              </a:rPr>
              <a:t> </a:t>
            </a:r>
            <a:r>
              <a:rPr lang="en-US" altLang="en-US" b="1" dirty="0" err="1">
                <a:cs typeface="Times New Roman" panose="02020603050405020304" pitchFamily="18" charset="0"/>
              </a:rPr>
              <a:t>suối</a:t>
            </a:r>
            <a:r>
              <a:rPr lang="en-US" altLang="en-US" b="1" dirty="0">
                <a:cs typeface="Times New Roman" panose="02020603050405020304" pitchFamily="18" charset="0"/>
              </a:rPr>
              <a:t> </a:t>
            </a:r>
            <a:r>
              <a:rPr lang="en-US" altLang="en-US" b="1" dirty="0" err="1">
                <a:cs typeface="Times New Roman" panose="02020603050405020304" pitchFamily="18" charset="0"/>
              </a:rPr>
              <a:t>đẹp</a:t>
            </a:r>
            <a:r>
              <a:rPr lang="en-US" altLang="en-US" b="1" dirty="0">
                <a:cs typeface="Times New Roman" panose="02020603050405020304" pitchFamily="18" charset="0"/>
              </a:rPr>
              <a:t> </a:t>
            </a:r>
            <a:r>
              <a:rPr lang="en-US" altLang="en-US" b="1" u="sng" dirty="0" err="1">
                <a:solidFill>
                  <a:srgbClr val="FF0066"/>
                </a:solidFill>
                <a:cs typeface="Times New Roman" panose="02020603050405020304" pitchFamily="18" charset="0"/>
              </a:rPr>
              <a:t>vô</a:t>
            </a:r>
            <a:r>
              <a:rPr lang="en-US" altLang="en-US" b="1" u="sng" dirty="0">
                <a:solidFill>
                  <a:srgbClr val="FF0066"/>
                </a:solidFill>
                <a:cs typeface="Times New Roman" panose="02020603050405020304" pitchFamily="18" charset="0"/>
              </a:rPr>
              <a:t> </a:t>
            </a:r>
            <a:r>
              <a:rPr lang="en-US" altLang="en-US" b="1" u="sng" dirty="0" err="1" smtClean="0">
                <a:solidFill>
                  <a:srgbClr val="FF0066"/>
                </a:solidFill>
                <a:cs typeface="Times New Roman" panose="02020603050405020304" pitchFamily="18" charset="0"/>
              </a:rPr>
              <a:t>cùng</a:t>
            </a:r>
            <a:r>
              <a:rPr lang="en-US" altLang="en-US" b="1" u="sng" dirty="0">
                <a:solidFill>
                  <a:srgbClr val="FF0066"/>
                </a:solidFill>
                <a:cs typeface="Times New Roman" panose="02020603050405020304" pitchFamily="18" charset="0"/>
              </a:rPr>
              <a:t> </a:t>
            </a:r>
            <a:r>
              <a:rPr lang="en-US" altLang="en-US" b="1" u="sng" dirty="0" smtClean="0">
                <a:solidFill>
                  <a:srgbClr val="FF0066"/>
                </a:solidFill>
                <a:cs typeface="Times New Roman" panose="02020603050405020304" pitchFamily="18" charset="0"/>
              </a:rPr>
              <a:t>.</a:t>
            </a:r>
            <a:endParaRPr lang="en-US" altLang="en-US" b="1" u="sng" dirty="0">
              <a:solidFill>
                <a:srgbClr val="FF0066"/>
              </a:solidFill>
              <a:cs typeface="Times New Roman" panose="02020603050405020304" pitchFamily="18" charset="0"/>
            </a:endParaRPr>
          </a:p>
        </p:txBody>
      </p:sp>
      <p:sp>
        <p:nvSpPr>
          <p:cNvPr id="57348" name="AutoShape 4"/>
          <p:cNvSpPr>
            <a:spLocks/>
          </p:cNvSpPr>
          <p:nvPr/>
        </p:nvSpPr>
        <p:spPr bwMode="auto">
          <a:xfrm>
            <a:off x="1074058" y="2616200"/>
            <a:ext cx="1392238" cy="1371600"/>
          </a:xfrm>
          <a:prstGeom prst="borderCallout2">
            <a:avLst>
              <a:gd name="adj1" fmla="val 8333"/>
              <a:gd name="adj2" fmla="val 107731"/>
              <a:gd name="adj3" fmla="val 8333"/>
              <a:gd name="adj4" fmla="val 120449"/>
              <a:gd name="adj5" fmla="val 108218"/>
              <a:gd name="adj6" fmla="val 133333"/>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Dòng suối</a:t>
            </a:r>
          </a:p>
        </p:txBody>
      </p:sp>
      <p:pic>
        <p:nvPicPr>
          <p:cNvPr id="57349" name="Picture 5" descr="dongsu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5214"/>
            <a:ext cx="7315200" cy="4348615"/>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06087"/>
      </p:ext>
    </p:extLst>
  </p:cSld>
  <p:clrMapOvr>
    <a:masterClrMapping/>
  </p:clrMapOvr>
  <p:transition spd="slow">
    <p:dissolve/>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3000"/>
                                        <p:tgtEl>
                                          <p:spTgt spid="57349"/>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p:cTn id="10" dur="1" fill="hold">
                                          <p:stCondLst>
                                            <p:cond delay="0"/>
                                          </p:stCondLst>
                                        </p:cTn>
                                        <p:tgtEl>
                                          <p:spTgt spid="57348"/>
                                        </p:tgtEl>
                                        <p:attrNameLst>
                                          <p:attrName>style.visibility</p:attrName>
                                        </p:attrNameLst>
                                      </p:cBhvr>
                                      <p:to>
                                        <p:strVal val="visible"/>
                                      </p:to>
                                    </p:set>
                                    <p:animEffect transition="in" filter="box(in)">
                                      <p:cBhvr>
                                        <p:cTn id="11" dur="3000"/>
                                        <p:tgtEl>
                                          <p:spTgt spid="573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005943" y="5845628"/>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dirty="0" err="1">
                <a:cs typeface="Times New Roman" panose="02020603050405020304" pitchFamily="18" charset="0"/>
              </a:rPr>
              <a:t>Cây</a:t>
            </a:r>
            <a:r>
              <a:rPr lang="en-US" altLang="en-US" b="1" dirty="0">
                <a:cs typeface="Times New Roman" panose="02020603050405020304" pitchFamily="18" charset="0"/>
              </a:rPr>
              <a:t> san </a:t>
            </a:r>
            <a:r>
              <a:rPr lang="en-US" altLang="en-US" b="1" dirty="0" err="1">
                <a:cs typeface="Times New Roman" panose="02020603050405020304" pitchFamily="18" charset="0"/>
              </a:rPr>
              <a:t>hô</a:t>
            </a:r>
            <a:r>
              <a:rPr lang="en-US" altLang="en-US" b="1" dirty="0">
                <a:cs typeface="Times New Roman" panose="02020603050405020304" pitchFamily="18" charset="0"/>
              </a:rPr>
              <a:t> </a:t>
            </a:r>
            <a:r>
              <a:rPr lang="en-US" altLang="en-US" b="1" dirty="0" err="1">
                <a:cs typeface="Times New Roman" panose="02020603050405020304" pitchFamily="18" charset="0"/>
              </a:rPr>
              <a:t>đẹp</a:t>
            </a:r>
            <a:r>
              <a:rPr lang="en-US" altLang="en-US" b="1" dirty="0">
                <a:cs typeface="Times New Roman" panose="02020603050405020304" pitchFamily="18" charset="0"/>
              </a:rPr>
              <a:t> </a:t>
            </a:r>
            <a:r>
              <a:rPr lang="en-US" altLang="en-US" b="1" dirty="0" err="1">
                <a:cs typeface="Times New Roman" panose="02020603050405020304" pitchFamily="18" charset="0"/>
              </a:rPr>
              <a:t>tuyệt</a:t>
            </a:r>
            <a:r>
              <a:rPr lang="en-US" altLang="en-US" b="1" dirty="0">
                <a:cs typeface="Times New Roman" panose="02020603050405020304" pitchFamily="18" charset="0"/>
              </a:rPr>
              <a:t> </a:t>
            </a:r>
            <a:r>
              <a:rPr lang="en-US" altLang="en-US" b="1" dirty="0" err="1" smtClean="0">
                <a:cs typeface="Times New Roman" panose="02020603050405020304" pitchFamily="18" charset="0"/>
              </a:rPr>
              <a:t>diệu</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58372" name="AutoShape 4"/>
          <p:cNvSpPr>
            <a:spLocks/>
          </p:cNvSpPr>
          <p:nvPr/>
        </p:nvSpPr>
        <p:spPr bwMode="auto">
          <a:xfrm>
            <a:off x="1117600" y="2565400"/>
            <a:ext cx="1320800" cy="1295400"/>
          </a:xfrm>
          <a:prstGeom prst="borderCallout2">
            <a:avLst>
              <a:gd name="adj1" fmla="val 8824"/>
              <a:gd name="adj2" fmla="val 110000"/>
              <a:gd name="adj3" fmla="val 8824"/>
              <a:gd name="adj4" fmla="val 124583"/>
              <a:gd name="adj5" fmla="val 109806"/>
              <a:gd name="adj6" fmla="val 162917"/>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Cây san hô</a:t>
            </a:r>
          </a:p>
        </p:txBody>
      </p:sp>
      <p:pic>
        <p:nvPicPr>
          <p:cNvPr id="58373" name="Picture 5" descr="Sa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762000"/>
            <a:ext cx="7239000" cy="4869543"/>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93263"/>
      </p:ext>
    </p:extLst>
  </p:cSld>
  <p:clrMapOvr>
    <a:masterClrMapping/>
  </p:clrMapOvr>
  <p:transition spd="slow">
    <p:fade/>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box(in)">
                                      <p:cBhvr>
                                        <p:cTn id="7" dur="3000"/>
                                        <p:tgtEl>
                                          <p:spTgt spid="58373"/>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p:cTn id="10" dur="1" fill="hold">
                                          <p:stCondLst>
                                            <p:cond delay="0"/>
                                          </p:stCondLst>
                                        </p:cTn>
                                        <p:tgtEl>
                                          <p:spTgt spid="58372">
                                            <p:txEl>
                                              <p:pRg st="0" end="0"/>
                                            </p:txEl>
                                          </p:spTgt>
                                        </p:tgtEl>
                                        <p:attrNameLst>
                                          <p:attrName>style.visibility</p:attrName>
                                        </p:attrNameLst>
                                      </p:cBhvr>
                                      <p:to>
                                        <p:strVal val="visible"/>
                                      </p:to>
                                    </p:set>
                                    <p:animEffect transition="in" filter="box(in)">
                                      <p:cBhvr>
                                        <p:cTn id="11" dur="3000"/>
                                        <p:tgtEl>
                                          <p:spTgt spid="5837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62400" y="5860143"/>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err="1">
                <a:cs typeface="Times New Roman" panose="02020603050405020304" pitchFamily="18" charset="0"/>
              </a:rPr>
              <a:t>Nàng</a:t>
            </a:r>
            <a:r>
              <a:rPr lang="en-US" altLang="en-US" b="1" dirty="0">
                <a:cs typeface="Times New Roman" panose="02020603050405020304" pitchFamily="18" charset="0"/>
              </a:rPr>
              <a:t> </a:t>
            </a:r>
            <a:r>
              <a:rPr lang="en-US" altLang="en-US" b="1" dirty="0" err="1">
                <a:cs typeface="Times New Roman" panose="02020603050405020304" pitchFamily="18" charset="0"/>
              </a:rPr>
              <a:t>công</a:t>
            </a:r>
            <a:r>
              <a:rPr lang="en-US" altLang="en-US" b="1" dirty="0">
                <a:cs typeface="Times New Roman" panose="02020603050405020304" pitchFamily="18" charset="0"/>
              </a:rPr>
              <a:t> </a:t>
            </a:r>
            <a:r>
              <a:rPr lang="en-US" altLang="en-US" b="1" dirty="0" err="1">
                <a:cs typeface="Times New Roman" panose="02020603050405020304" pitchFamily="18" charset="0"/>
              </a:rPr>
              <a:t>chúa</a:t>
            </a:r>
            <a:r>
              <a:rPr lang="en-US" altLang="en-US" b="1" dirty="0">
                <a:cs typeface="Times New Roman" panose="02020603050405020304" pitchFamily="18" charset="0"/>
              </a:rPr>
              <a:t> </a:t>
            </a:r>
            <a:r>
              <a:rPr lang="en-US" altLang="en-US" b="1" dirty="0" err="1">
                <a:cs typeface="Times New Roman" panose="02020603050405020304" pitchFamily="18" charset="0"/>
              </a:rPr>
              <a:t>đẹp</a:t>
            </a:r>
            <a:r>
              <a:rPr lang="en-US" altLang="en-US" b="1" dirty="0">
                <a:cs typeface="Times New Roman" panose="02020603050405020304" pitchFamily="18" charset="0"/>
              </a:rPr>
              <a:t> </a:t>
            </a:r>
            <a:r>
              <a:rPr lang="en-US" altLang="en-US" b="1" u="sng" dirty="0" err="1">
                <a:solidFill>
                  <a:srgbClr val="FF0066"/>
                </a:solidFill>
                <a:cs typeface="Times New Roman" panose="02020603050405020304" pitchFamily="18" charset="0"/>
              </a:rPr>
              <a:t>như</a:t>
            </a:r>
            <a:r>
              <a:rPr lang="en-US" altLang="en-US" b="1" u="sng" dirty="0">
                <a:solidFill>
                  <a:srgbClr val="FF0066"/>
                </a:solidFill>
                <a:cs typeface="Times New Roman" panose="02020603050405020304" pitchFamily="18" charset="0"/>
              </a:rPr>
              <a:t> </a:t>
            </a:r>
            <a:r>
              <a:rPr lang="en-US" altLang="en-US" b="1" u="sng" dirty="0" err="1" smtClean="0">
                <a:solidFill>
                  <a:srgbClr val="FF0066"/>
                </a:solidFill>
                <a:cs typeface="Times New Roman" panose="02020603050405020304" pitchFamily="18" charset="0"/>
              </a:rPr>
              <a:t>tiên</a:t>
            </a:r>
            <a:r>
              <a:rPr lang="en-US" altLang="en-US" b="1" u="sng" dirty="0" smtClean="0">
                <a:solidFill>
                  <a:srgbClr val="FF0066"/>
                </a:solidFill>
                <a:cs typeface="Times New Roman" panose="02020603050405020304" pitchFamily="18" charset="0"/>
              </a:rPr>
              <a:t> </a:t>
            </a:r>
            <a:r>
              <a:rPr lang="en-US" altLang="en-US" b="1" dirty="0" smtClean="0">
                <a:solidFill>
                  <a:srgbClr val="FF0066"/>
                </a:solidFill>
                <a:cs typeface="Times New Roman" panose="02020603050405020304" pitchFamily="18" charset="0"/>
              </a:rPr>
              <a:t>.</a:t>
            </a:r>
            <a:endParaRPr lang="en-US" altLang="en-US" b="1" u="sng" dirty="0">
              <a:solidFill>
                <a:srgbClr val="FF0066"/>
              </a:solidFill>
              <a:cs typeface="Times New Roman" panose="02020603050405020304" pitchFamily="18" charset="0"/>
            </a:endParaRPr>
          </a:p>
        </p:txBody>
      </p:sp>
      <p:sp>
        <p:nvSpPr>
          <p:cNvPr id="59396" name="AutoShape 4"/>
          <p:cNvSpPr>
            <a:spLocks/>
          </p:cNvSpPr>
          <p:nvPr/>
        </p:nvSpPr>
        <p:spPr bwMode="auto">
          <a:xfrm>
            <a:off x="1146629" y="2743200"/>
            <a:ext cx="1520371" cy="1295400"/>
          </a:xfrm>
          <a:prstGeom prst="accentBorderCallout1">
            <a:avLst>
              <a:gd name="adj1" fmla="val 8824"/>
              <a:gd name="adj2" fmla="val 107694"/>
              <a:gd name="adj3" fmla="val 92157"/>
              <a:gd name="adj4" fmla="val 126602"/>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Nàng công chúa</a:t>
            </a:r>
          </a:p>
        </p:txBody>
      </p:sp>
      <p:pic>
        <p:nvPicPr>
          <p:cNvPr id="3" name="Picture 2"/>
          <p:cNvPicPr>
            <a:picLocks noChangeAspect="1"/>
          </p:cNvPicPr>
          <p:nvPr/>
        </p:nvPicPr>
        <p:blipFill>
          <a:blip r:embed="rId3"/>
          <a:stretch>
            <a:fillRect/>
          </a:stretch>
        </p:blipFill>
        <p:spPr>
          <a:xfrm>
            <a:off x="3091543" y="711199"/>
            <a:ext cx="6386285" cy="4914219"/>
          </a:xfrm>
          <a:prstGeom prst="rect">
            <a:avLst/>
          </a:prstGeom>
        </p:spPr>
      </p:pic>
    </p:spTree>
    <p:extLst>
      <p:ext uri="{BB962C8B-B14F-4D97-AF65-F5344CB8AC3E}">
        <p14:creationId xmlns:p14="http://schemas.microsoft.com/office/powerpoint/2010/main" val="3740402477"/>
      </p:ext>
    </p:extLst>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ox(in)">
                                      <p:cBhvr>
                                        <p:cTn id="7" dur="2000"/>
                                        <p:tgtEl>
                                          <p:spTgt spid="5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886200" y="5758542"/>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err="1">
                <a:cs typeface="Times New Roman" panose="02020603050405020304" pitchFamily="18" charset="0"/>
              </a:rPr>
              <a:t>Lâu</a:t>
            </a:r>
            <a:r>
              <a:rPr lang="en-US" altLang="en-US" b="1" dirty="0">
                <a:cs typeface="Times New Roman" panose="02020603050405020304" pitchFamily="18" charset="0"/>
              </a:rPr>
              <a:t> </a:t>
            </a:r>
            <a:r>
              <a:rPr lang="en-US" altLang="en-US" b="1" dirty="0" err="1">
                <a:cs typeface="Times New Roman" panose="02020603050405020304" pitchFamily="18" charset="0"/>
              </a:rPr>
              <a:t>đài</a:t>
            </a:r>
            <a:r>
              <a:rPr lang="en-US" altLang="en-US" dirty="0">
                <a:cs typeface="Times New Roman" panose="02020603050405020304" pitchFamily="18" charset="0"/>
              </a:rPr>
              <a:t> </a:t>
            </a:r>
            <a:r>
              <a:rPr lang="en-US" altLang="en-US" b="1" dirty="0" err="1">
                <a:cs typeface="Times New Roman" panose="02020603050405020304" pitchFamily="18" charset="0"/>
              </a:rPr>
              <a:t>đẹp</a:t>
            </a:r>
            <a:r>
              <a:rPr lang="en-US" altLang="en-US" b="1" dirty="0">
                <a:cs typeface="Times New Roman" panose="02020603050405020304" pitchFamily="18" charset="0"/>
              </a:rPr>
              <a:t> </a:t>
            </a:r>
            <a:r>
              <a:rPr lang="en-US" altLang="en-US" b="1" u="sng" dirty="0" err="1">
                <a:solidFill>
                  <a:srgbClr val="FF0066"/>
                </a:solidFill>
                <a:cs typeface="Times New Roman" panose="02020603050405020304" pitchFamily="18" charset="0"/>
              </a:rPr>
              <a:t>tuyệt</a:t>
            </a:r>
            <a:r>
              <a:rPr lang="en-US" altLang="en-US" b="1" u="sng" dirty="0">
                <a:solidFill>
                  <a:srgbClr val="FF0066"/>
                </a:solidFill>
                <a:cs typeface="Times New Roman" panose="02020603050405020304" pitchFamily="18" charset="0"/>
              </a:rPr>
              <a:t> </a:t>
            </a:r>
            <a:r>
              <a:rPr lang="en-US" altLang="en-US" b="1" u="sng" dirty="0" err="1" smtClean="0">
                <a:solidFill>
                  <a:srgbClr val="FF0066"/>
                </a:solidFill>
                <a:cs typeface="Times New Roman" panose="02020603050405020304" pitchFamily="18" charset="0"/>
              </a:rPr>
              <a:t>trần</a:t>
            </a:r>
            <a:r>
              <a:rPr lang="en-US" altLang="en-US" b="1" u="sng" dirty="0" smtClean="0">
                <a:solidFill>
                  <a:srgbClr val="FF0066"/>
                </a:solidFill>
                <a:cs typeface="Times New Roman" panose="02020603050405020304" pitchFamily="18" charset="0"/>
              </a:rPr>
              <a:t>.</a:t>
            </a:r>
            <a:endParaRPr lang="en-US" altLang="en-US" b="1" u="sng" dirty="0">
              <a:solidFill>
                <a:srgbClr val="FF0066"/>
              </a:solidFill>
              <a:cs typeface="Times New Roman" panose="02020603050405020304" pitchFamily="18" charset="0"/>
            </a:endParaRPr>
          </a:p>
        </p:txBody>
      </p:sp>
      <p:sp>
        <p:nvSpPr>
          <p:cNvPr id="60420" name="AutoShape 4"/>
          <p:cNvSpPr>
            <a:spLocks/>
          </p:cNvSpPr>
          <p:nvPr/>
        </p:nvSpPr>
        <p:spPr bwMode="auto">
          <a:xfrm>
            <a:off x="1262743" y="2699658"/>
            <a:ext cx="1237343" cy="1295400"/>
          </a:xfrm>
          <a:prstGeom prst="borderCallout2">
            <a:avLst>
              <a:gd name="adj1" fmla="val 8824"/>
              <a:gd name="adj2" fmla="val 110000"/>
              <a:gd name="adj3" fmla="val 8824"/>
              <a:gd name="adj4" fmla="val 114583"/>
              <a:gd name="adj5" fmla="val 85296"/>
              <a:gd name="adj6" fmla="val 142917"/>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Lâu đài</a:t>
            </a:r>
          </a:p>
        </p:txBody>
      </p:sp>
      <p:pic>
        <p:nvPicPr>
          <p:cNvPr id="60421" name="Picture 5" descr="ph47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826407"/>
            <a:ext cx="7391400" cy="4703536"/>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39314"/>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box(in)">
                                      <p:cBhvr>
                                        <p:cTn id="7" dur="2000"/>
                                        <p:tgtEl>
                                          <p:spTgt spid="60421"/>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box(in)">
                                      <p:cBhvr>
                                        <p:cTn id="11" dur="2000"/>
                                        <p:tgtEl>
                                          <p:spTgt spid="604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064000" y="5932714"/>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err="1">
                <a:cs typeface="Times New Roman" panose="02020603050405020304" pitchFamily="18" charset="0"/>
              </a:rPr>
              <a:t>Thác</a:t>
            </a:r>
            <a:r>
              <a:rPr lang="en-US" altLang="en-US" b="1" dirty="0">
                <a:cs typeface="Times New Roman" panose="02020603050405020304" pitchFamily="18" charset="0"/>
              </a:rPr>
              <a:t> </a:t>
            </a:r>
            <a:r>
              <a:rPr lang="en-US" altLang="en-US" b="1" dirty="0" err="1">
                <a:cs typeface="Times New Roman" panose="02020603050405020304" pitchFamily="18" charset="0"/>
              </a:rPr>
              <a:t>nước</a:t>
            </a:r>
            <a:r>
              <a:rPr lang="en-US" altLang="en-US" b="1" dirty="0">
                <a:cs typeface="Times New Roman" panose="02020603050405020304" pitchFamily="18" charset="0"/>
              </a:rPr>
              <a:t> </a:t>
            </a:r>
            <a:r>
              <a:rPr lang="en-US" altLang="en-US" b="1" dirty="0" err="1">
                <a:cs typeface="Times New Roman" panose="02020603050405020304" pitchFamily="18" charset="0"/>
              </a:rPr>
              <a:t>đẹp</a:t>
            </a:r>
            <a:r>
              <a:rPr lang="en-US" altLang="en-US" b="1" dirty="0">
                <a:cs typeface="Times New Roman" panose="02020603050405020304" pitchFamily="18" charset="0"/>
              </a:rPr>
              <a:t> </a:t>
            </a:r>
            <a:r>
              <a:rPr lang="en-US" altLang="en-US" b="1" u="sng" dirty="0" err="1">
                <a:solidFill>
                  <a:srgbClr val="FF0066"/>
                </a:solidFill>
                <a:cs typeface="Times New Roman" panose="02020603050405020304" pitchFamily="18" charset="0"/>
              </a:rPr>
              <a:t>mê</a:t>
            </a:r>
            <a:r>
              <a:rPr lang="en-US" altLang="en-US" b="1" u="sng" dirty="0">
                <a:solidFill>
                  <a:srgbClr val="FF0066"/>
                </a:solidFill>
                <a:cs typeface="Times New Roman" panose="02020603050405020304" pitchFamily="18" charset="0"/>
              </a:rPr>
              <a:t> </a:t>
            </a:r>
            <a:r>
              <a:rPr lang="en-US" altLang="en-US" b="1" u="sng" dirty="0" err="1" smtClean="0">
                <a:solidFill>
                  <a:srgbClr val="FF0066"/>
                </a:solidFill>
                <a:cs typeface="Times New Roman" panose="02020603050405020304" pitchFamily="18" charset="0"/>
              </a:rPr>
              <a:t>hồn</a:t>
            </a:r>
            <a:r>
              <a:rPr lang="en-US" altLang="en-US" b="1" u="sng" dirty="0" smtClean="0">
                <a:solidFill>
                  <a:srgbClr val="FF0066"/>
                </a:solidFill>
                <a:cs typeface="Times New Roman" panose="02020603050405020304" pitchFamily="18" charset="0"/>
              </a:rPr>
              <a:t>.</a:t>
            </a:r>
            <a:endParaRPr lang="en-US" altLang="en-US" b="1" u="sng" dirty="0">
              <a:solidFill>
                <a:srgbClr val="FF0066"/>
              </a:solidFill>
              <a:cs typeface="Times New Roman" panose="02020603050405020304" pitchFamily="18" charset="0"/>
            </a:endParaRPr>
          </a:p>
        </p:txBody>
      </p:sp>
      <p:sp>
        <p:nvSpPr>
          <p:cNvPr id="61444" name="AutoShape 4"/>
          <p:cNvSpPr>
            <a:spLocks/>
          </p:cNvSpPr>
          <p:nvPr/>
        </p:nvSpPr>
        <p:spPr bwMode="auto">
          <a:xfrm>
            <a:off x="1219200" y="3240314"/>
            <a:ext cx="1291772" cy="1295400"/>
          </a:xfrm>
          <a:prstGeom prst="borderCallout2">
            <a:avLst>
              <a:gd name="adj1" fmla="val 8824"/>
              <a:gd name="adj2" fmla="val 107144"/>
              <a:gd name="adj3" fmla="val 8824"/>
              <a:gd name="adj4" fmla="val 108630"/>
              <a:gd name="adj5" fmla="val 104201"/>
              <a:gd name="adj6" fmla="val 135755"/>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Thác nước</a:t>
            </a:r>
          </a:p>
        </p:txBody>
      </p:sp>
      <p:pic>
        <p:nvPicPr>
          <p:cNvPr id="61445" name="Picture 5" descr="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857250"/>
            <a:ext cx="7162800" cy="4948464"/>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60588"/>
      </p:ext>
    </p:extLst>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box(in)">
                                      <p:cBhvr>
                                        <p:cTn id="7" dur="2000"/>
                                        <p:tgtEl>
                                          <p:spTgt spid="61445"/>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61444"/>
                                        </p:tgtEl>
                                        <p:attrNameLst>
                                          <p:attrName>style.visibility</p:attrName>
                                        </p:attrNameLst>
                                      </p:cBhvr>
                                      <p:to>
                                        <p:strVal val="visible"/>
                                      </p:to>
                                    </p:set>
                                    <p:animEffect transition="in" filter="box(in)">
                                      <p:cBhvr>
                                        <p:cTn id="11" dur="3000"/>
                                        <p:tgtEl>
                                          <p:spTgt spid="614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cs typeface="Times New Roman" panose="02020603050405020304" pitchFamily="18" charset="0"/>
                </a:rPr>
                <a:t>Cái đẹp.</a:t>
              </a:r>
              <a:r>
                <a:rPr lang="en-US" sz="2800" smtClean="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07864" y="4400291"/>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07441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kể Ai là gì?</a:t>
            </a: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914400" y="838200"/>
            <a:ext cx="10610850" cy="470535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8"/>
          <p:cNvSpPr txBox="1">
            <a:spLocks noChangeArrowheads="1"/>
          </p:cNvSpPr>
          <p:nvPr/>
        </p:nvSpPr>
        <p:spPr bwMode="auto">
          <a:xfrm>
            <a:off x="2457450" y="1771650"/>
            <a:ext cx="87630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a:solidFill>
                  <a:srgbClr val="FF0066"/>
                </a:solidFill>
              </a:rPr>
              <a:t>* Nêu tác dụng của dấu gạch ngang? </a:t>
            </a:r>
          </a:p>
          <a:p>
            <a:pPr eaLnBrk="1" hangingPunct="1">
              <a:spcBef>
                <a:spcPct val="50000"/>
              </a:spcBef>
            </a:pPr>
            <a:r>
              <a:rPr lang="en-US" altLang="en-US">
                <a:solidFill>
                  <a:srgbClr val="3333CC"/>
                </a:solidFill>
              </a:rPr>
              <a:t> </a:t>
            </a:r>
            <a:r>
              <a:rPr lang="en-US" altLang="en-US" smtClean="0">
                <a:solidFill>
                  <a:srgbClr val="3333CC"/>
                </a:solidFill>
              </a:rPr>
              <a:t>1. Chỗ </a:t>
            </a:r>
            <a:r>
              <a:rPr lang="en-US" altLang="en-US">
                <a:solidFill>
                  <a:srgbClr val="3333CC"/>
                </a:solidFill>
              </a:rPr>
              <a:t>bắt đầu lời nói cuả nhân vật trong đối thoại.</a:t>
            </a:r>
          </a:p>
          <a:p>
            <a:pPr eaLnBrk="1" hangingPunct="1">
              <a:spcBef>
                <a:spcPct val="50000"/>
              </a:spcBef>
            </a:pPr>
            <a:r>
              <a:rPr lang="en-US" altLang="en-US">
                <a:solidFill>
                  <a:srgbClr val="3333CC"/>
                </a:solidFill>
              </a:rPr>
              <a:t> </a:t>
            </a:r>
            <a:r>
              <a:rPr lang="en-US" altLang="en-US" smtClean="0">
                <a:solidFill>
                  <a:srgbClr val="3333CC"/>
                </a:solidFill>
              </a:rPr>
              <a:t>2. Phần </a:t>
            </a:r>
            <a:r>
              <a:rPr lang="en-US" altLang="en-US">
                <a:solidFill>
                  <a:srgbClr val="3333CC"/>
                </a:solidFill>
              </a:rPr>
              <a:t>chú thích trong câu.</a:t>
            </a:r>
          </a:p>
          <a:p>
            <a:pPr eaLnBrk="1" hangingPunct="1">
              <a:spcBef>
                <a:spcPct val="50000"/>
              </a:spcBef>
            </a:pPr>
            <a:r>
              <a:rPr lang="en-US" altLang="en-US" smtClean="0">
                <a:solidFill>
                  <a:srgbClr val="3333CC"/>
                </a:solidFill>
              </a:rPr>
              <a:t>3. Các </a:t>
            </a:r>
            <a:r>
              <a:rPr lang="en-US" altLang="en-US">
                <a:solidFill>
                  <a:srgbClr val="3333CC"/>
                </a:solidFill>
              </a:rPr>
              <a:t>ý trong đoạn liệt kê.</a:t>
            </a:r>
          </a:p>
        </p:txBody>
      </p:sp>
      <p:sp>
        <p:nvSpPr>
          <p:cNvPr id="8" name="Text Box 9"/>
          <p:cNvSpPr txBox="1">
            <a:spLocks noChangeArrowheads="1"/>
          </p:cNvSpPr>
          <p:nvPr/>
        </p:nvSpPr>
        <p:spPr bwMode="auto">
          <a:xfrm>
            <a:off x="2457450" y="4214813"/>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a:solidFill>
                  <a:srgbClr val="3333CC"/>
                </a:solidFill>
              </a:rPr>
              <a:t>* </a:t>
            </a:r>
            <a:r>
              <a:rPr lang="en-US" altLang="en-US">
                <a:solidFill>
                  <a:srgbClr val="FF0066"/>
                </a:solidFill>
              </a:rPr>
              <a:t>Tìm ví dụ minh họa có sử dụng dấu gạch ngang?</a:t>
            </a:r>
          </a:p>
        </p:txBody>
      </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plus(in)">
                                      <p:cBhvr>
                                        <p:cTn id="14" dur="2000"/>
                                        <p:tgtEl>
                                          <p:spTgt spid="6">
                                            <p:txEl>
                                              <p:pRg st="1" end="1"/>
                                            </p:txEl>
                                          </p:spTgt>
                                        </p:tgtEl>
                                      </p:cBhvr>
                                    </p:animEffect>
                                  </p:childTnLst>
                                </p:cTn>
                              </p:par>
                              <p:par>
                                <p:cTn id="15" presetID="1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plus(in)">
                                      <p:cBhvr>
                                        <p:cTn id="17" dur="2000"/>
                                        <p:tgtEl>
                                          <p:spTgt spid="6">
                                            <p:txEl>
                                              <p:pRg st="2" end="2"/>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plus(in)">
                                      <p:cBhvr>
                                        <p:cTn id="20" dur="20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plus(in)">
                                      <p:cBhvr>
                                        <p:cTn id="2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920514"/>
            <a:ext cx="7939314" cy="175432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năm</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ngày</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24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tháng</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năm</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2022</a:t>
            </a:r>
          </a:p>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endPar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rộng</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vốn</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Cái</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đẹp</a:t>
            </a:r>
            <a:endParaRPr lang="en-US" sz="36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cs typeface="Times New Roman" panose="02020603050405020304" pitchFamily="18" charset="0"/>
                </a:rPr>
                <a:t>Cái đẹp.</a:t>
              </a:r>
              <a:r>
                <a:rPr lang="en-US" sz="2800" smtClean="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286000" y="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endParaRPr lang="vi-VN" altLang="en-US">
              <a:latin typeface="+mn-lt"/>
            </a:endParaRPr>
          </a:p>
        </p:txBody>
      </p:sp>
      <p:sp>
        <p:nvSpPr>
          <p:cNvPr id="3" name="Rectangle 3"/>
          <p:cNvSpPr>
            <a:spLocks noChangeArrowheads="1"/>
          </p:cNvSpPr>
          <p:nvPr/>
        </p:nvSpPr>
        <p:spPr bwMode="auto">
          <a:xfrm>
            <a:off x="2286000" y="595314"/>
            <a:ext cx="8001000" cy="457200"/>
          </a:xfrm>
          <a:prstGeom prst="rect">
            <a:avLst/>
          </a:prstGeom>
          <a:gradFill rotWithShape="1">
            <a:gsLst>
              <a:gs pos="0">
                <a:srgbClr val="F6FCA2"/>
              </a:gs>
              <a:gs pos="100000">
                <a:srgbClr val="00FF00"/>
              </a:gs>
            </a:gsLst>
            <a:path path="shape">
              <a:fillToRect l="50000" t="50000" r="50000" b="50000"/>
            </a:path>
          </a:gradFill>
          <a:ln w="28575">
            <a:solidFill>
              <a:schemeClr val="tx1"/>
            </a:solidFill>
            <a:miter lim="800000"/>
            <a:headEnd/>
            <a:tailEnd/>
          </a:ln>
        </p:spPr>
        <p:txBody>
          <a:bodyPr lIns="0" tIns="0" bIns="1828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a:t>
            </a:r>
            <a:r>
              <a:rPr lang="en-US" altLang="en-US" b="1">
                <a:solidFill>
                  <a:srgbClr val="FF0066"/>
                </a:solidFill>
                <a:cs typeface="Times New Roman" panose="02020603050405020304" pitchFamily="18" charset="0"/>
              </a:rPr>
              <a:t>Chọn nghĩa thích hợp để nối với mỗi câu tục ngữ</a:t>
            </a:r>
          </a:p>
        </p:txBody>
      </p:sp>
      <p:sp>
        <p:nvSpPr>
          <p:cNvPr id="4" name="Rectangle 3"/>
          <p:cNvSpPr>
            <a:spLocks noChangeArrowheads="1"/>
          </p:cNvSpPr>
          <p:nvPr/>
        </p:nvSpPr>
        <p:spPr bwMode="auto">
          <a:xfrm>
            <a:off x="838200" y="1859757"/>
            <a:ext cx="33274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4114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Phẩm chất </a:t>
            </a:r>
            <a:r>
              <a:rPr lang="en-US" altLang="en-US" b="1" smtClean="0">
                <a:cs typeface="Times New Roman" panose="02020603050405020304" pitchFamily="18" charset="0"/>
              </a:rPr>
              <a:t>quý </a:t>
            </a:r>
            <a:r>
              <a:rPr lang="en-US" altLang="en-US" b="1">
                <a:cs typeface="Times New Roman" panose="02020603050405020304" pitchFamily="18" charset="0"/>
              </a:rPr>
              <a:t>hơn vẻ đẹp bên ngoài</a:t>
            </a:r>
            <a:endParaRPr lang="en-US" altLang="en-US">
              <a:cs typeface="Times New Roman" panose="02020603050405020304" pitchFamily="18" charset="0"/>
            </a:endParaRPr>
          </a:p>
        </p:txBody>
      </p:sp>
      <p:sp>
        <p:nvSpPr>
          <p:cNvPr id="5" name="Rectangle 3"/>
          <p:cNvSpPr>
            <a:spLocks noChangeArrowheads="1"/>
          </p:cNvSpPr>
          <p:nvPr/>
        </p:nvSpPr>
        <p:spPr bwMode="auto">
          <a:xfrm>
            <a:off x="642026" y="3612357"/>
            <a:ext cx="3871608" cy="1771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36576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a:t>
            </a:r>
            <a:r>
              <a:rPr lang="en-US" altLang="en-US" b="1" dirty="0" err="1">
                <a:cs typeface="Times New Roman" panose="02020603050405020304" pitchFamily="18" charset="0"/>
              </a:rPr>
              <a:t>Hình</a:t>
            </a:r>
            <a:r>
              <a:rPr lang="en-US" altLang="en-US" b="1" dirty="0">
                <a:cs typeface="Times New Roman" panose="02020603050405020304" pitchFamily="18" charset="0"/>
              </a:rPr>
              <a:t> </a:t>
            </a:r>
            <a:r>
              <a:rPr lang="en-US" altLang="en-US" b="1" dirty="0" err="1">
                <a:cs typeface="Times New Roman" panose="02020603050405020304" pitchFamily="18" charset="0"/>
              </a:rPr>
              <a:t>thức</a:t>
            </a:r>
            <a:r>
              <a:rPr lang="en-US" altLang="en-US" b="1" dirty="0">
                <a:cs typeface="Times New Roman" panose="02020603050405020304" pitchFamily="18" charset="0"/>
              </a:rPr>
              <a:t> </a:t>
            </a:r>
            <a:r>
              <a:rPr lang="en-US" altLang="en-US" b="1" dirty="0" err="1">
                <a:cs typeface="Times New Roman" panose="02020603050405020304" pitchFamily="18" charset="0"/>
              </a:rPr>
              <a:t>thường</a:t>
            </a:r>
            <a:r>
              <a:rPr lang="en-US" altLang="en-US" b="1" dirty="0">
                <a:cs typeface="Times New Roman" panose="02020603050405020304" pitchFamily="18" charset="0"/>
              </a:rPr>
              <a:t> </a:t>
            </a:r>
            <a:r>
              <a:rPr lang="en-US" altLang="en-US" b="1" dirty="0" err="1">
                <a:cs typeface="Times New Roman" panose="02020603050405020304" pitchFamily="18" charset="0"/>
              </a:rPr>
              <a:t>thống</a:t>
            </a:r>
            <a:r>
              <a:rPr lang="en-US" altLang="en-US" b="1" dirty="0">
                <a:cs typeface="Times New Roman" panose="02020603050405020304" pitchFamily="18" charset="0"/>
              </a:rPr>
              <a:t> </a:t>
            </a:r>
            <a:r>
              <a:rPr lang="en-US" altLang="en-US" b="1" dirty="0" err="1">
                <a:cs typeface="Times New Roman" panose="02020603050405020304" pitchFamily="18" charset="0"/>
              </a:rPr>
              <a:t>nhất</a:t>
            </a:r>
            <a:r>
              <a:rPr lang="en-US" altLang="en-US" b="1" dirty="0">
                <a:cs typeface="Times New Roman" panose="02020603050405020304" pitchFamily="18" charset="0"/>
              </a:rPr>
              <a:t> </a:t>
            </a:r>
            <a:r>
              <a:rPr lang="en-US" altLang="en-US" b="1" dirty="0" err="1">
                <a:cs typeface="Times New Roman" panose="02020603050405020304" pitchFamily="18" charset="0"/>
              </a:rPr>
              <a:t>với</a:t>
            </a:r>
            <a:r>
              <a:rPr lang="en-US" altLang="en-US" b="1" dirty="0">
                <a:cs typeface="Times New Roman" panose="02020603050405020304" pitchFamily="18" charset="0"/>
              </a:rPr>
              <a:t> </a:t>
            </a:r>
            <a:r>
              <a:rPr lang="en-US" altLang="en-US" b="1" dirty="0" err="1">
                <a:cs typeface="Times New Roman" panose="02020603050405020304" pitchFamily="18" charset="0"/>
              </a:rPr>
              <a:t>nội</a:t>
            </a:r>
            <a:r>
              <a:rPr lang="en-US" altLang="en-US" b="1" dirty="0">
                <a:cs typeface="Times New Roman" panose="02020603050405020304" pitchFamily="18" charset="0"/>
              </a:rPr>
              <a:t> dung</a:t>
            </a:r>
          </a:p>
        </p:txBody>
      </p:sp>
      <p:sp>
        <p:nvSpPr>
          <p:cNvPr id="6" name="Rectangle 5"/>
          <p:cNvSpPr>
            <a:spLocks noChangeArrowheads="1"/>
          </p:cNvSpPr>
          <p:nvPr/>
        </p:nvSpPr>
        <p:spPr bwMode="auto">
          <a:xfrm>
            <a:off x="4800600" y="1364457"/>
            <a:ext cx="65913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Tốt</a:t>
            </a:r>
            <a:r>
              <a:rPr lang="en-US" altLang="en-US" b="1" dirty="0">
                <a:cs typeface="Times New Roman" panose="02020603050405020304" pitchFamily="18" charset="0"/>
              </a:rPr>
              <a:t> </a:t>
            </a:r>
            <a:r>
              <a:rPr lang="en-US" altLang="en-US" b="1" dirty="0" err="1">
                <a:cs typeface="Times New Roman" panose="02020603050405020304" pitchFamily="18" charset="0"/>
              </a:rPr>
              <a:t>gỗ</a:t>
            </a:r>
            <a:r>
              <a:rPr lang="en-US" altLang="en-US" b="1" dirty="0">
                <a:cs typeface="Times New Roman" panose="02020603050405020304" pitchFamily="18" charset="0"/>
              </a:rPr>
              <a:t> </a:t>
            </a:r>
            <a:r>
              <a:rPr lang="en-US" altLang="en-US" b="1" dirty="0" err="1">
                <a:cs typeface="Times New Roman" panose="02020603050405020304" pitchFamily="18" charset="0"/>
              </a:rPr>
              <a:t>hơn</a:t>
            </a:r>
            <a:r>
              <a:rPr lang="en-US" altLang="en-US" b="1" dirty="0">
                <a:cs typeface="Times New Roman" panose="02020603050405020304" pitchFamily="18" charset="0"/>
              </a:rPr>
              <a:t> </a:t>
            </a:r>
            <a:r>
              <a:rPr lang="en-US" altLang="en-US" b="1" dirty="0" err="1">
                <a:cs typeface="Times New Roman" panose="02020603050405020304" pitchFamily="18" charset="0"/>
              </a:rPr>
              <a:t>tốt</a:t>
            </a:r>
            <a:r>
              <a:rPr lang="en-US" altLang="en-US" b="1" dirty="0">
                <a:cs typeface="Times New Roman" panose="02020603050405020304" pitchFamily="18" charset="0"/>
              </a:rPr>
              <a:t> </a:t>
            </a:r>
            <a:r>
              <a:rPr lang="en-US" altLang="en-US" b="1" dirty="0" err="1">
                <a:cs typeface="Times New Roman" panose="02020603050405020304" pitchFamily="18" charset="0"/>
              </a:rPr>
              <a:t>nước</a:t>
            </a:r>
            <a:r>
              <a:rPr lang="en-US" altLang="en-US" b="1" dirty="0">
                <a:cs typeface="Times New Roman" panose="02020603050405020304" pitchFamily="18" charset="0"/>
              </a:rPr>
              <a:t> </a:t>
            </a:r>
            <a:r>
              <a:rPr lang="en-US" altLang="en-US" b="1" dirty="0" err="1" smtClean="0">
                <a:cs typeface="Times New Roman" panose="02020603050405020304" pitchFamily="18" charset="0"/>
              </a:rPr>
              <a:t>sơn</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7" name="Rectangle 3"/>
          <p:cNvSpPr>
            <a:spLocks noChangeArrowheads="1"/>
          </p:cNvSpPr>
          <p:nvPr/>
        </p:nvSpPr>
        <p:spPr bwMode="auto">
          <a:xfrm>
            <a:off x="4800599" y="2133600"/>
            <a:ext cx="6716949" cy="1028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Người</a:t>
            </a:r>
            <a:r>
              <a:rPr lang="en-US" altLang="en-US" b="1" dirty="0">
                <a:cs typeface="Times New Roman" panose="02020603050405020304" pitchFamily="18" charset="0"/>
              </a:rPr>
              <a:t> </a:t>
            </a:r>
            <a:r>
              <a:rPr lang="en-US" altLang="en-US" b="1" dirty="0" err="1">
                <a:cs typeface="Times New Roman" panose="02020603050405020304" pitchFamily="18" charset="0"/>
              </a:rPr>
              <a:t>thanh</a:t>
            </a:r>
            <a:r>
              <a:rPr lang="en-US" altLang="en-US" b="1" dirty="0">
                <a:cs typeface="Times New Roman" panose="02020603050405020304" pitchFamily="18" charset="0"/>
              </a:rPr>
              <a:t> </a:t>
            </a:r>
            <a:r>
              <a:rPr lang="en-US" altLang="en-US" b="1" dirty="0" err="1">
                <a:cs typeface="Times New Roman" panose="02020603050405020304" pitchFamily="18" charset="0"/>
              </a:rPr>
              <a:t>tiếng</a:t>
            </a:r>
            <a:r>
              <a:rPr lang="en-US" altLang="en-US" b="1" dirty="0">
                <a:cs typeface="Times New Roman" panose="02020603050405020304" pitchFamily="18" charset="0"/>
              </a:rPr>
              <a:t> </a:t>
            </a:r>
            <a:r>
              <a:rPr lang="en-US" altLang="en-US" b="1" dirty="0" err="1">
                <a:cs typeface="Times New Roman" panose="02020603050405020304" pitchFamily="18" charset="0"/>
              </a:rPr>
              <a:t>nói</a:t>
            </a:r>
            <a:r>
              <a:rPr lang="en-US" altLang="en-US" b="1" dirty="0">
                <a:cs typeface="Times New Roman" panose="02020603050405020304" pitchFamily="18" charset="0"/>
              </a:rPr>
              <a:t> </a:t>
            </a:r>
            <a:r>
              <a:rPr lang="en-US" altLang="en-US" b="1" dirty="0" err="1">
                <a:cs typeface="Times New Roman" panose="02020603050405020304" pitchFamily="18" charset="0"/>
              </a:rPr>
              <a:t>cũng</a:t>
            </a:r>
            <a:r>
              <a:rPr lang="en-US" altLang="en-US" b="1" dirty="0">
                <a:cs typeface="Times New Roman" panose="02020603050405020304" pitchFamily="18" charset="0"/>
              </a:rPr>
              <a:t> </a:t>
            </a:r>
            <a:r>
              <a:rPr lang="en-US" altLang="en-US" b="1" dirty="0" err="1">
                <a:cs typeface="Times New Roman" panose="02020603050405020304" pitchFamily="18" charset="0"/>
              </a:rPr>
              <a:t>thanh</a:t>
            </a:r>
            <a:endParaRPr lang="en-US" altLang="en-US" b="1" dirty="0">
              <a:cs typeface="Times New Roman" panose="02020603050405020304" pitchFamily="18" charset="0"/>
            </a:endParaRPr>
          </a:p>
          <a:p>
            <a:pPr algn="ctr" eaLnBrk="1" hangingPunct="1">
              <a:spcBef>
                <a:spcPct val="20000"/>
              </a:spcBef>
            </a:pPr>
            <a:r>
              <a:rPr lang="en-US" altLang="en-US" b="1" dirty="0" err="1">
                <a:cs typeface="Times New Roman" panose="02020603050405020304" pitchFamily="18" charset="0"/>
              </a:rPr>
              <a:t>Chuông</a:t>
            </a:r>
            <a:r>
              <a:rPr lang="en-US" altLang="en-US" b="1" dirty="0">
                <a:cs typeface="Times New Roman" panose="02020603050405020304" pitchFamily="18" charset="0"/>
              </a:rPr>
              <a:t> </a:t>
            </a:r>
            <a:r>
              <a:rPr lang="en-US" altLang="en-US" b="1" dirty="0" err="1">
                <a:cs typeface="Times New Roman" panose="02020603050405020304" pitchFamily="18" charset="0"/>
              </a:rPr>
              <a:t>kêu</a:t>
            </a:r>
            <a:r>
              <a:rPr lang="en-US" altLang="en-US" b="1" dirty="0">
                <a:cs typeface="Times New Roman" panose="02020603050405020304" pitchFamily="18" charset="0"/>
              </a:rPr>
              <a:t> </a:t>
            </a:r>
            <a:r>
              <a:rPr lang="en-US" altLang="en-US" b="1" dirty="0" err="1">
                <a:cs typeface="Times New Roman" panose="02020603050405020304" pitchFamily="18" charset="0"/>
              </a:rPr>
              <a:t>khẽ</a:t>
            </a:r>
            <a:r>
              <a:rPr lang="en-US" altLang="en-US" b="1" dirty="0">
                <a:cs typeface="Times New Roman" panose="02020603050405020304" pitchFamily="18" charset="0"/>
              </a:rPr>
              <a:t> </a:t>
            </a:r>
            <a:r>
              <a:rPr lang="en-US" altLang="en-US" b="1" dirty="0" err="1">
                <a:cs typeface="Times New Roman" panose="02020603050405020304" pitchFamily="18" charset="0"/>
              </a:rPr>
              <a:t>đánh</a:t>
            </a:r>
            <a:r>
              <a:rPr lang="en-US" altLang="en-US" b="1" dirty="0">
                <a:cs typeface="Times New Roman" panose="02020603050405020304" pitchFamily="18" charset="0"/>
              </a:rPr>
              <a:t> </a:t>
            </a:r>
            <a:r>
              <a:rPr lang="en-US" altLang="en-US" b="1" dirty="0" err="1">
                <a:cs typeface="Times New Roman" panose="02020603050405020304" pitchFamily="18" charset="0"/>
              </a:rPr>
              <a:t>bên</a:t>
            </a:r>
            <a:r>
              <a:rPr lang="en-US" altLang="en-US" b="1" dirty="0">
                <a:cs typeface="Times New Roman" panose="02020603050405020304" pitchFamily="18" charset="0"/>
              </a:rPr>
              <a:t> </a:t>
            </a:r>
            <a:r>
              <a:rPr lang="en-US" altLang="en-US" b="1" dirty="0" err="1">
                <a:cs typeface="Times New Roman" panose="02020603050405020304" pitchFamily="18" charset="0"/>
              </a:rPr>
              <a:t>thành</a:t>
            </a:r>
            <a:r>
              <a:rPr lang="en-US" altLang="en-US" b="1" dirty="0">
                <a:cs typeface="Times New Roman" panose="02020603050405020304" pitchFamily="18" charset="0"/>
              </a:rPr>
              <a:t> </a:t>
            </a:r>
            <a:r>
              <a:rPr lang="en-US" altLang="en-US" b="1" dirty="0" err="1">
                <a:cs typeface="Times New Roman" panose="02020603050405020304" pitchFamily="18" charset="0"/>
              </a:rPr>
              <a:t>cũng</a:t>
            </a:r>
            <a:r>
              <a:rPr lang="en-US" altLang="en-US" b="1" dirty="0">
                <a:cs typeface="Times New Roman" panose="02020603050405020304" pitchFamily="18" charset="0"/>
              </a:rPr>
              <a:t> </a:t>
            </a:r>
            <a:r>
              <a:rPr lang="en-US" altLang="en-US" b="1" dirty="0" err="1" smtClean="0">
                <a:cs typeface="Times New Roman" panose="02020603050405020304" pitchFamily="18" charset="0"/>
              </a:rPr>
              <a:t>kêu</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8" name="Rectangle 3"/>
          <p:cNvSpPr>
            <a:spLocks noChangeArrowheads="1"/>
          </p:cNvSpPr>
          <p:nvPr/>
        </p:nvSpPr>
        <p:spPr bwMode="auto">
          <a:xfrm>
            <a:off x="4800600" y="3409950"/>
            <a:ext cx="65913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Cái</a:t>
            </a:r>
            <a:r>
              <a:rPr lang="en-US" altLang="en-US" b="1" dirty="0">
                <a:cs typeface="Times New Roman" panose="02020603050405020304" pitchFamily="18" charset="0"/>
              </a:rPr>
              <a:t> </a:t>
            </a:r>
            <a:r>
              <a:rPr lang="en-US" altLang="en-US" b="1" dirty="0" err="1">
                <a:cs typeface="Times New Roman" panose="02020603050405020304" pitchFamily="18" charset="0"/>
              </a:rPr>
              <a:t>nết</a:t>
            </a:r>
            <a:r>
              <a:rPr lang="en-US" altLang="en-US" b="1" dirty="0">
                <a:cs typeface="Times New Roman" panose="02020603050405020304" pitchFamily="18" charset="0"/>
              </a:rPr>
              <a:t> </a:t>
            </a:r>
            <a:r>
              <a:rPr lang="en-US" altLang="en-US" b="1" dirty="0" err="1">
                <a:cs typeface="Times New Roman" panose="02020603050405020304" pitchFamily="18" charset="0"/>
              </a:rPr>
              <a:t>đánh</a:t>
            </a:r>
            <a:r>
              <a:rPr lang="en-US" altLang="en-US" b="1" dirty="0">
                <a:cs typeface="Times New Roman" panose="02020603050405020304" pitchFamily="18" charset="0"/>
              </a:rPr>
              <a:t> </a:t>
            </a:r>
            <a:r>
              <a:rPr lang="en-US" altLang="en-US" b="1" dirty="0" err="1">
                <a:cs typeface="Times New Roman" panose="02020603050405020304" pitchFamily="18" charset="0"/>
              </a:rPr>
              <a:t>chết</a:t>
            </a:r>
            <a:r>
              <a:rPr lang="en-US" altLang="en-US" b="1" dirty="0">
                <a:cs typeface="Times New Roman" panose="02020603050405020304" pitchFamily="18" charset="0"/>
              </a:rPr>
              <a:t> </a:t>
            </a:r>
            <a:r>
              <a:rPr lang="en-US" altLang="en-US" b="1" dirty="0" err="1">
                <a:cs typeface="Times New Roman" panose="02020603050405020304" pitchFamily="18" charset="0"/>
              </a:rPr>
              <a:t>cái</a:t>
            </a:r>
            <a:r>
              <a:rPr lang="en-US" altLang="en-US" b="1" dirty="0">
                <a:cs typeface="Times New Roman" panose="02020603050405020304" pitchFamily="18" charset="0"/>
              </a:rPr>
              <a:t> </a:t>
            </a:r>
            <a:r>
              <a:rPr lang="en-US" altLang="en-US" b="1" dirty="0" err="1" smtClean="0">
                <a:cs typeface="Times New Roman" panose="02020603050405020304" pitchFamily="18" charset="0"/>
              </a:rPr>
              <a:t>đẹp</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9" name="Rectangle 3"/>
          <p:cNvSpPr>
            <a:spLocks noChangeArrowheads="1"/>
          </p:cNvSpPr>
          <p:nvPr/>
        </p:nvSpPr>
        <p:spPr bwMode="auto">
          <a:xfrm>
            <a:off x="4800600" y="4267200"/>
            <a:ext cx="6591300" cy="1466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27432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dirty="0">
                <a:cs typeface="Times New Roman" panose="02020603050405020304" pitchFamily="18" charset="0"/>
              </a:rPr>
              <a:t>  </a:t>
            </a:r>
            <a:r>
              <a:rPr lang="en-US" altLang="en-US" b="1" dirty="0" err="1">
                <a:cs typeface="Times New Roman" panose="02020603050405020304" pitchFamily="18" charset="0"/>
              </a:rPr>
              <a:t>Trông</a:t>
            </a:r>
            <a:r>
              <a:rPr lang="en-US" altLang="en-US" b="1" dirty="0">
                <a:cs typeface="Times New Roman" panose="02020603050405020304" pitchFamily="18" charset="0"/>
              </a:rPr>
              <a:t> </a:t>
            </a:r>
            <a:r>
              <a:rPr lang="en-US" altLang="en-US" b="1" dirty="0" err="1">
                <a:cs typeface="Times New Roman" panose="02020603050405020304" pitchFamily="18" charset="0"/>
              </a:rPr>
              <a:t>mặt</a:t>
            </a:r>
            <a:r>
              <a:rPr lang="en-US" altLang="en-US" b="1" dirty="0">
                <a:cs typeface="Times New Roman" panose="02020603050405020304" pitchFamily="18" charset="0"/>
              </a:rPr>
              <a:t> </a:t>
            </a:r>
            <a:r>
              <a:rPr lang="en-US" altLang="en-US" b="1" dirty="0" err="1">
                <a:cs typeface="Times New Roman" panose="02020603050405020304" pitchFamily="18" charset="0"/>
              </a:rPr>
              <a:t>mà</a:t>
            </a:r>
            <a:r>
              <a:rPr lang="en-US" altLang="en-US" b="1" dirty="0">
                <a:cs typeface="Times New Roman" panose="02020603050405020304" pitchFamily="18" charset="0"/>
              </a:rPr>
              <a:t> </a:t>
            </a:r>
            <a:r>
              <a:rPr lang="en-US" altLang="en-US" b="1" dirty="0" err="1">
                <a:cs typeface="Times New Roman" panose="02020603050405020304" pitchFamily="18" charset="0"/>
              </a:rPr>
              <a:t>bắt</a:t>
            </a:r>
            <a:r>
              <a:rPr lang="en-US" altLang="en-US" b="1" dirty="0">
                <a:cs typeface="Times New Roman" panose="02020603050405020304" pitchFamily="18" charset="0"/>
              </a:rPr>
              <a:t> </a:t>
            </a:r>
            <a:r>
              <a:rPr lang="en-US" altLang="en-US" b="1" dirty="0" err="1">
                <a:cs typeface="Times New Roman" panose="02020603050405020304" pitchFamily="18" charset="0"/>
              </a:rPr>
              <a:t>hình</a:t>
            </a:r>
            <a:r>
              <a:rPr lang="en-US" altLang="en-US" b="1" dirty="0">
                <a:cs typeface="Times New Roman" panose="02020603050405020304" pitchFamily="18" charset="0"/>
              </a:rPr>
              <a:t> dong</a:t>
            </a:r>
          </a:p>
          <a:p>
            <a:pPr algn="ctr" eaLnBrk="1" hangingPunct="1">
              <a:spcBef>
                <a:spcPct val="20000"/>
              </a:spcBef>
            </a:pPr>
            <a:r>
              <a:rPr lang="en-US" altLang="en-US" b="1" dirty="0">
                <a:cs typeface="Times New Roman" panose="02020603050405020304" pitchFamily="18" charset="0"/>
              </a:rPr>
              <a:t>Con </a:t>
            </a:r>
            <a:r>
              <a:rPr lang="en-US" altLang="en-US" b="1" dirty="0" err="1">
                <a:cs typeface="Times New Roman" panose="02020603050405020304" pitchFamily="18" charset="0"/>
              </a:rPr>
              <a:t>lợn</a:t>
            </a:r>
            <a:r>
              <a:rPr lang="en-US" altLang="en-US" b="1" dirty="0">
                <a:cs typeface="Times New Roman" panose="02020603050405020304" pitchFamily="18" charset="0"/>
              </a:rPr>
              <a:t> </a:t>
            </a:r>
            <a:r>
              <a:rPr lang="en-US" altLang="en-US" b="1" dirty="0" err="1">
                <a:cs typeface="Times New Roman" panose="02020603050405020304" pitchFamily="18" charset="0"/>
              </a:rPr>
              <a:t>có</a:t>
            </a:r>
            <a:r>
              <a:rPr lang="en-US" altLang="en-US" b="1" dirty="0">
                <a:cs typeface="Times New Roman" panose="02020603050405020304" pitchFamily="18" charset="0"/>
              </a:rPr>
              <a:t> </a:t>
            </a:r>
            <a:r>
              <a:rPr lang="en-US" altLang="en-US" b="1" dirty="0" err="1">
                <a:cs typeface="Times New Roman" panose="02020603050405020304" pitchFamily="18" charset="0"/>
              </a:rPr>
              <a:t>béo</a:t>
            </a:r>
            <a:r>
              <a:rPr lang="en-US" altLang="en-US" b="1" dirty="0">
                <a:cs typeface="Times New Roman" panose="02020603050405020304" pitchFamily="18" charset="0"/>
              </a:rPr>
              <a:t> </a:t>
            </a:r>
            <a:r>
              <a:rPr lang="en-US" altLang="en-US" b="1" dirty="0" err="1">
                <a:cs typeface="Times New Roman" panose="02020603050405020304" pitchFamily="18" charset="0"/>
              </a:rPr>
              <a:t>thì</a:t>
            </a:r>
            <a:r>
              <a:rPr lang="en-US" altLang="en-US" b="1" dirty="0">
                <a:cs typeface="Times New Roman" panose="02020603050405020304" pitchFamily="18" charset="0"/>
              </a:rPr>
              <a:t> </a:t>
            </a:r>
            <a:r>
              <a:rPr lang="en-US" altLang="en-US" b="1" dirty="0" err="1">
                <a:cs typeface="Times New Roman" panose="02020603050405020304" pitchFamily="18" charset="0"/>
              </a:rPr>
              <a:t>lòng</a:t>
            </a:r>
            <a:r>
              <a:rPr lang="en-US" altLang="en-US" b="1" dirty="0">
                <a:cs typeface="Times New Roman" panose="02020603050405020304" pitchFamily="18" charset="0"/>
              </a:rPr>
              <a:t> </a:t>
            </a:r>
            <a:r>
              <a:rPr lang="en-US" altLang="en-US" b="1" dirty="0" err="1">
                <a:cs typeface="Times New Roman" panose="02020603050405020304" pitchFamily="18" charset="0"/>
              </a:rPr>
              <a:t>mới</a:t>
            </a:r>
            <a:r>
              <a:rPr lang="en-US" altLang="en-US" b="1" dirty="0">
                <a:cs typeface="Times New Roman" panose="02020603050405020304" pitchFamily="18" charset="0"/>
              </a:rPr>
              <a:t> </a:t>
            </a:r>
            <a:r>
              <a:rPr lang="en-US" altLang="en-US" b="1" dirty="0" err="1" smtClean="0">
                <a:cs typeface="Times New Roman" panose="02020603050405020304" pitchFamily="18" charset="0"/>
              </a:rPr>
              <a:t>ngon</a:t>
            </a:r>
            <a:r>
              <a:rPr lang="en-US" altLang="en-US" b="1" dirty="0" smtClean="0">
                <a:cs typeface="Times New Roman" panose="02020603050405020304" pitchFamily="18" charset="0"/>
              </a:rPr>
              <a:t>.</a:t>
            </a:r>
            <a:endParaRPr lang="en-US" altLang="en-US" b="1" dirty="0">
              <a:cs typeface="Times New Roman" panose="02020603050405020304" pitchFamily="18" charset="0"/>
            </a:endParaRPr>
          </a:p>
        </p:txBody>
      </p:sp>
      <p:sp>
        <p:nvSpPr>
          <p:cNvPr id="10" name="Rectangle 2"/>
          <p:cNvSpPr txBox="1">
            <a:spLocks noChangeArrowheads="1"/>
          </p:cNvSpPr>
          <p:nvPr/>
        </p:nvSpPr>
        <p:spPr>
          <a:xfrm>
            <a:off x="466117" y="54771"/>
            <a:ext cx="2133600" cy="457200"/>
          </a:xfrm>
          <a:prstGeom prst="rect">
            <a:avLst/>
          </a:prstGeom>
          <a:solidFill>
            <a:srgbClr val="C00000"/>
          </a:solidFill>
          <a:effectLst>
            <a:outerShdw dist="107763" dir="18900000" algn="ctr" rotWithShape="0">
              <a:schemeClr val="bg2">
                <a:alpha val="50000"/>
              </a:schemeClr>
            </a:outerShdw>
          </a:effectLst>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b="1" u="sng" smtClean="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Bài tập 1</a:t>
            </a:r>
            <a:endParaRPr lang="en-US" sz="3600" b="1" u="sng" dirty="0">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endParaRPr>
          </a:p>
        </p:txBody>
      </p:sp>
    </p:spTree>
    <p:extLst>
      <p:ext uri="{BB962C8B-B14F-4D97-AF65-F5344CB8AC3E}">
        <p14:creationId xmlns:p14="http://schemas.microsoft.com/office/powerpoint/2010/main" val="5461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2000"/>
                                        <p:tgtEl>
                                          <p:spTgt spid="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2000"/>
                                        <p:tgtEl>
                                          <p:spTgt spid="7"/>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2000"/>
                                        <p:tgtEl>
                                          <p:spTgt spid="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419600" y="971550"/>
            <a:ext cx="3429000" cy="533400"/>
          </a:xfrm>
          <a:prstGeom prst="rect">
            <a:avLst/>
          </a:prstGeom>
          <a:solidFill>
            <a:srgbClr val="C00000"/>
          </a:solidFill>
          <a:ln>
            <a:noFill/>
          </a:ln>
          <a:effectLst>
            <a:outerShdw dist="107763" dir="18900000" algn="ctr" rotWithShape="0">
              <a:srgbClr val="808080">
                <a:alpha val="50000"/>
              </a:srgbClr>
            </a:outerShdw>
          </a:effectLst>
          <a:extLst/>
        </p:spPr>
        <p:txBody>
          <a:bodyPr anchor="ctr"/>
          <a:lstStyle/>
          <a:p>
            <a:pPr algn="ctr">
              <a:defRPr/>
            </a:pPr>
            <a:r>
              <a:rPr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Phẩm chất là gì?</a:t>
            </a:r>
          </a:p>
        </p:txBody>
      </p:sp>
      <p:sp>
        <p:nvSpPr>
          <p:cNvPr id="31763" name="Rectangle 19"/>
          <p:cNvSpPr>
            <a:spLocks noChangeArrowheads="1"/>
          </p:cNvSpPr>
          <p:nvPr/>
        </p:nvSpPr>
        <p:spPr bwMode="auto">
          <a:xfrm>
            <a:off x="2000250" y="175837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kumimoji="1"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Phẩm chất là những giá trị đạo đức tốt đẹp </a:t>
            </a:r>
            <a:r>
              <a:rPr kumimoji="1" lang="en-US" sz="3200" b="1"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trong </a:t>
            </a:r>
            <a:r>
              <a:rPr kumimoji="1"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mỗi con người.</a:t>
            </a:r>
          </a:p>
        </p:txBody>
      </p:sp>
      <p:sp>
        <p:nvSpPr>
          <p:cNvPr id="31764" name="Rectangle 20"/>
          <p:cNvSpPr>
            <a:spLocks noChangeArrowheads="1"/>
          </p:cNvSpPr>
          <p:nvPr/>
        </p:nvSpPr>
        <p:spPr bwMode="auto">
          <a:xfrm>
            <a:off x="4419600" y="3025169"/>
            <a:ext cx="3429000" cy="584775"/>
          </a:xfrm>
          <a:prstGeom prst="rect">
            <a:avLst/>
          </a:prstGeom>
          <a:solidFill>
            <a:srgbClr val="C00000"/>
          </a:solidFill>
          <a:ln w="9525">
            <a:solidFill>
              <a:schemeClr val="tx1"/>
            </a:solidFill>
            <a:miter lim="800000"/>
            <a:headEnd/>
            <a:tailEnd/>
          </a:ln>
          <a:effectLst>
            <a:outerShdw dist="107763" dir="18900000" algn="ctr" rotWithShape="0">
              <a:schemeClr val="bg2">
                <a:alpha val="50000"/>
              </a:schemeClr>
            </a:outerShdw>
          </a:effectLst>
          <a:extLst/>
        </p:spPr>
        <p:txBody>
          <a:bodyPr>
            <a:spAutoFit/>
          </a:bodyPr>
          <a:lstStyle/>
          <a:p>
            <a:pPr>
              <a:defRPr/>
            </a:pPr>
            <a:r>
              <a:rPr kumimoji="1"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Hình thức là gì?</a:t>
            </a:r>
          </a:p>
        </p:txBody>
      </p:sp>
      <p:sp>
        <p:nvSpPr>
          <p:cNvPr id="31765" name="Rectangle 21"/>
          <p:cNvSpPr>
            <a:spLocks noChangeArrowheads="1"/>
          </p:cNvSpPr>
          <p:nvPr/>
        </p:nvSpPr>
        <p:spPr bwMode="auto">
          <a:xfrm>
            <a:off x="2000250" y="3799520"/>
            <a:ext cx="8850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kumimoji="1"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Hình thức là vẻ đẹp bên ngoài của mỗi con người.</a:t>
            </a:r>
          </a:p>
        </p:txBody>
      </p:sp>
    </p:spTree>
    <p:extLst>
      <p:ext uri="{BB962C8B-B14F-4D97-AF65-F5344CB8AC3E}">
        <p14:creationId xmlns:p14="http://schemas.microsoft.com/office/powerpoint/2010/main" val="166519605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63"/>
                                        </p:tgtEl>
                                        <p:attrNameLst>
                                          <p:attrName>style.visibility</p:attrName>
                                        </p:attrNameLst>
                                      </p:cBhvr>
                                      <p:to>
                                        <p:strVal val="visible"/>
                                      </p:to>
                                    </p:set>
                                    <p:animEffect transition="in" filter="box(in)">
                                      <p:cBhvr>
                                        <p:cTn id="12" dur="3000"/>
                                        <p:tgtEl>
                                          <p:spTgt spid="317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64"/>
                                        </p:tgtEl>
                                        <p:attrNameLst>
                                          <p:attrName>style.visibility</p:attrName>
                                        </p:attrNameLst>
                                      </p:cBhvr>
                                      <p:to>
                                        <p:strVal val="visible"/>
                                      </p:to>
                                    </p:set>
                                    <p:animEffect transition="in" filter="box(in)">
                                      <p:cBhvr>
                                        <p:cTn id="17" dur="2000"/>
                                        <p:tgtEl>
                                          <p:spTgt spid="31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65"/>
                                        </p:tgtEl>
                                        <p:attrNameLst>
                                          <p:attrName>style.visibility</p:attrName>
                                        </p:attrNameLst>
                                      </p:cBhvr>
                                      <p:to>
                                        <p:strVal val="visible"/>
                                      </p:to>
                                    </p:set>
                                    <p:animEffect transition="in" filter="box(in)">
                                      <p:cBhvr>
                                        <p:cTn id="22" dur="2000"/>
                                        <p:tgtEl>
                                          <p:spTgt spid="3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31763" grpId="0"/>
      <p:bldP spid="31764" grpId="0" animBg="1"/>
      <p:bldP spid="31765"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2195</TotalTime>
  <Words>1247</Words>
  <Application>Microsoft Office PowerPoint</Application>
  <PresentationFormat>Widescreen</PresentationFormat>
  <Paragraphs>129</Paragraphs>
  <Slides>32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nghĩ gì khi có người nói hình thức thường thống nhất với 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pc</cp:lastModifiedBy>
  <cp:revision>318</cp:revision>
  <dcterms:created xsi:type="dcterms:W3CDTF">2021-08-04T18:52:07Z</dcterms:created>
  <dcterms:modified xsi:type="dcterms:W3CDTF">2022-02-17T16:25:29Z</dcterms:modified>
</cp:coreProperties>
</file>