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35"/>
  </p:notesMasterIdLst>
  <p:sldIdLst>
    <p:sldId id="445" r:id="rId3"/>
    <p:sldId id="282" r:id="rId4"/>
    <p:sldId id="280" r:id="rId5"/>
    <p:sldId id="386" r:id="rId6"/>
    <p:sldId id="283" r:id="rId7"/>
    <p:sldId id="278" r:id="rId8"/>
    <p:sldId id="366" r:id="rId9"/>
    <p:sldId id="311" r:id="rId10"/>
    <p:sldId id="447" r:id="rId11"/>
    <p:sldId id="562" r:id="rId12"/>
    <p:sldId id="563" r:id="rId13"/>
    <p:sldId id="553" r:id="rId14"/>
    <p:sldId id="564" r:id="rId15"/>
    <p:sldId id="554" r:id="rId16"/>
    <p:sldId id="477" r:id="rId17"/>
    <p:sldId id="460" r:id="rId18"/>
    <p:sldId id="565" r:id="rId19"/>
    <p:sldId id="310" r:id="rId20"/>
    <p:sldId id="495" r:id="rId21"/>
    <p:sldId id="558" r:id="rId22"/>
    <p:sldId id="559" r:id="rId23"/>
    <p:sldId id="566" r:id="rId24"/>
    <p:sldId id="567" r:id="rId25"/>
    <p:sldId id="568" r:id="rId26"/>
    <p:sldId id="569" r:id="rId27"/>
    <p:sldId id="515" r:id="rId28"/>
    <p:sldId id="570" r:id="rId29"/>
    <p:sldId id="571" r:id="rId30"/>
    <p:sldId id="572" r:id="rId31"/>
    <p:sldId id="292" r:id="rId32"/>
    <p:sldId id="293" r:id="rId33"/>
    <p:sldId id="2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BC"/>
    <a:srgbClr val="004DE6"/>
    <a:srgbClr val="FF0066"/>
    <a:srgbClr val="FF66CC"/>
    <a:srgbClr val="FFFF99"/>
    <a:srgbClr val="00FFCC"/>
    <a:srgbClr val="DDBA59"/>
    <a:srgbClr val="006600"/>
    <a:srgbClr val="9900F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2" autoAdjust="0"/>
    <p:restoredTop sz="90326" autoAdjust="0"/>
  </p:normalViewPr>
  <p:slideViewPr>
    <p:cSldViewPr snapToGrid="0">
      <p:cViewPr varScale="1">
        <p:scale>
          <a:sx n="96" d="100"/>
          <a:sy n="96" d="100"/>
        </p:scale>
        <p:origin x="7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23/2/2022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4</a:t>
            </a:fld>
            <a:endParaRPr lang="en-US"/>
          </a:p>
        </p:txBody>
      </p:sp>
    </p:spTree>
    <p:extLst>
      <p:ext uri="{BB962C8B-B14F-4D97-AF65-F5344CB8AC3E}">
        <p14:creationId xmlns:p14="http://schemas.microsoft.com/office/powerpoint/2010/main" val="3971626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9</a:t>
            </a:fld>
            <a:endParaRPr lang="en-US"/>
          </a:p>
        </p:txBody>
      </p:sp>
    </p:spTree>
    <p:extLst>
      <p:ext uri="{BB962C8B-B14F-4D97-AF65-F5344CB8AC3E}">
        <p14:creationId xmlns:p14="http://schemas.microsoft.com/office/powerpoint/2010/main" val="2417786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10</a:t>
            </a:fld>
            <a:endParaRPr lang="en-US"/>
          </a:p>
        </p:txBody>
      </p:sp>
    </p:spTree>
    <p:extLst>
      <p:ext uri="{BB962C8B-B14F-4D97-AF65-F5344CB8AC3E}">
        <p14:creationId xmlns:p14="http://schemas.microsoft.com/office/powerpoint/2010/main" val="361316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11</a:t>
            </a:fld>
            <a:endParaRPr lang="en-US"/>
          </a:p>
        </p:txBody>
      </p:sp>
    </p:spTree>
    <p:extLst>
      <p:ext uri="{BB962C8B-B14F-4D97-AF65-F5344CB8AC3E}">
        <p14:creationId xmlns:p14="http://schemas.microsoft.com/office/powerpoint/2010/main" val="424841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t>12</a:t>
            </a:fld>
            <a:endParaRPr lang="en-US"/>
          </a:p>
        </p:txBody>
      </p:sp>
    </p:spTree>
    <p:extLst>
      <p:ext uri="{BB962C8B-B14F-4D97-AF65-F5344CB8AC3E}">
        <p14:creationId xmlns:p14="http://schemas.microsoft.com/office/powerpoint/2010/main" val="237668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31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23/2/2022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23/2/2022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23/2/2022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23/2/2022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23/2/2022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23/2/2022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23/2/2022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23/2/2022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23/2/2022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từ</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8000" b="1" spc="50" dirty="0" err="1"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câu</a:t>
            </a:r>
            <a:r>
              <a:rPr lang="en-US" sz="80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83032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89425" y="32249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dirty="0" smtClean="0">
                <a:solidFill>
                  <a:srgbClr val="0000CC"/>
                </a:solidFill>
                <a:latin typeface="Times New Roman" panose="02020603050405020304" pitchFamily="18" charset="0"/>
                <a:cs typeface="Times New Roman" panose="02020603050405020304" pitchFamily="18" charset="0"/>
              </a:rPr>
              <a:t>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Để</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được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bền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người</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dùng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nên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thực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hiện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các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pháp</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sau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đây</a:t>
            </a:r>
            <a:r>
              <a:rPr lang="en-US" altLang="en-US" sz="2300" dirty="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dirty="0" err="1" smtClean="0">
                <a:solidFill>
                  <a:srgbClr val="0000CC"/>
                </a:solidFill>
                <a:latin typeface="Times New Roman" panose="02020603050405020304" pitchFamily="18" charset="0"/>
                <a:cs typeface="Times New Roman" panose="02020603050405020304" pitchFamily="18" charset="0"/>
              </a:rPr>
              <a:t>Trước</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khi</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smtClean="0">
                <a:solidFill>
                  <a:srgbClr val="0000CC"/>
                </a:solidFill>
                <a:latin typeface="Times New Roman" panose="02020603050405020304" pitchFamily="18" charset="0"/>
                <a:cs typeface="Times New Roman" panose="02020603050405020304" pitchFamily="18" charset="0"/>
              </a:rPr>
              <a:t>bật</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đặt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smtClean="0">
                <a:solidFill>
                  <a:srgbClr val="0000CC"/>
                </a:solidFill>
                <a:latin typeface="Times New Roman" panose="02020603050405020304" pitchFamily="18" charset="0"/>
                <a:cs typeface="Times New Roman" panose="02020603050405020304" pitchFamily="18" charset="0"/>
              </a:rPr>
              <a:t>nơi</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chắc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chắn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để</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chân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tiếp</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xúc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đều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với</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nền</a:t>
            </a:r>
            <a:r>
              <a:rPr lang="en-US" altLang="en-US" sz="2300" dirty="0" smtClean="0">
                <a:solidFill>
                  <a:srgbClr val="0000CC"/>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r>
              <a:rPr lang="en-US" altLang="en-US" sz="2300" dirty="0" err="1" smtClean="0">
                <a:solidFill>
                  <a:srgbClr val="0000CC"/>
                </a:solidFill>
                <a:latin typeface="Times New Roman" panose="02020603050405020304" pitchFamily="18" charset="0"/>
                <a:cs typeface="Times New Roman" panose="02020603050405020304" pitchFamily="18" charset="0"/>
              </a:rPr>
              <a:t>Khi</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đã</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vào</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tránh</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để</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cánh</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bị</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vướng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víu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không</a:t>
            </a:r>
            <a:r>
              <a:rPr lang="en-US" altLang="en-US" sz="2300" dirty="0">
                <a:solidFill>
                  <a:srgbClr val="0000CC"/>
                </a:solidFill>
                <a:latin typeface="Times New Roman" panose="02020603050405020304" pitchFamily="18" charset="0"/>
                <a:cs typeface="Times New Roman" panose="02020603050405020304" pitchFamily="18" charset="0"/>
              </a:rPr>
              <a:t> quay </a:t>
            </a:r>
            <a:r>
              <a:rPr lang="en-US" altLang="en-US" sz="2300" dirty="0" err="1">
                <a:solidFill>
                  <a:srgbClr val="0000CC"/>
                </a:solidFill>
                <a:latin typeface="Times New Roman" panose="02020603050405020304" pitchFamily="18" charset="0"/>
                <a:cs typeface="Times New Roman" panose="02020603050405020304" pitchFamily="18" charset="0"/>
              </a:rPr>
              <a:t>được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smtClean="0">
                <a:solidFill>
                  <a:srgbClr val="0000CC"/>
                </a:solidFill>
                <a:latin typeface="Times New Roman" panose="02020603050405020304" pitchFamily="18" charset="0"/>
                <a:cs typeface="Times New Roman" panose="02020603050405020304" pitchFamily="18" charset="0"/>
              </a:rPr>
              <a:t>sẽ</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làm</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nóng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smtClean="0">
                <a:solidFill>
                  <a:srgbClr val="0000CC"/>
                </a:solidFill>
                <a:latin typeface="Times New Roman" panose="02020603050405020304" pitchFamily="18" charset="0"/>
                <a:cs typeface="Times New Roman" panose="02020603050405020304" pitchFamily="18" charset="0"/>
              </a:rPr>
              <a:t>chảy</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smtClean="0">
                <a:solidFill>
                  <a:srgbClr val="0000CC"/>
                </a:solidFill>
                <a:latin typeface="Times New Roman" panose="02020603050405020304" pitchFamily="18" charset="0"/>
                <a:cs typeface="Times New Roman" panose="02020603050405020304" pitchFamily="18" charset="0"/>
              </a:rPr>
              <a:t>cuộn</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dây</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trong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smtClean="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dirty="0" err="1" smtClean="0">
                <a:solidFill>
                  <a:srgbClr val="0000CC"/>
                </a:solidFill>
                <a:latin typeface="Times New Roman" panose="02020603050405020304" pitchFamily="18" charset="0"/>
                <a:cs typeface="Times New Roman" panose="02020603050405020304" pitchFamily="18" charset="0"/>
              </a:rPr>
              <a:t>Hằng</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năm</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tra</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dầu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mỡ</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vào</a:t>
            </a:r>
            <a:r>
              <a:rPr lang="en-US" altLang="en-US" sz="2300" dirty="0">
                <a:solidFill>
                  <a:srgbClr val="0000CC"/>
                </a:solidFill>
                <a:latin typeface="Times New Roman" panose="02020603050405020304" pitchFamily="18" charset="0"/>
                <a:cs typeface="Times New Roman" panose="02020603050405020304" pitchFamily="18" charset="0"/>
              </a:rPr>
              <a:t> ổ </a:t>
            </a:r>
            <a:r>
              <a:rPr lang="en-US" altLang="en-US" sz="2300" dirty="0" err="1">
                <a:solidFill>
                  <a:srgbClr val="0000CC"/>
                </a:solidFill>
                <a:latin typeface="Times New Roman" panose="02020603050405020304" pitchFamily="18" charset="0"/>
                <a:cs typeface="Times New Roman" panose="02020603050405020304" pitchFamily="18" charset="0"/>
              </a:rPr>
              <a:t>trục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bộ</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phận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điều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khiển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hướng</a:t>
            </a:r>
            <a:r>
              <a:rPr lang="en-US" altLang="en-US" sz="2300" dirty="0">
                <a:solidFill>
                  <a:srgbClr val="0000CC"/>
                </a:solidFill>
                <a:latin typeface="Times New Roman" panose="02020603050405020304" pitchFamily="18" charset="0"/>
                <a:cs typeface="Times New Roman" panose="02020603050405020304" pitchFamily="18" charset="0"/>
              </a:rPr>
              <a:t> quay </a:t>
            </a:r>
            <a:r>
              <a:rPr lang="en-US" altLang="en-US" sz="2300" dirty="0" err="1">
                <a:solidFill>
                  <a:srgbClr val="0000CC"/>
                </a:solidFill>
                <a:latin typeface="Times New Roman" panose="02020603050405020304" pitchFamily="18" charset="0"/>
                <a:cs typeface="Times New Roman" panose="02020603050405020304" pitchFamily="18" charset="0"/>
              </a:rPr>
              <a:t>của</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nhưng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không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nên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tra</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quá</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nhiều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vì</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dầu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mỡ</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sẻ</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chảy</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vào</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trong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làm</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hỏng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dây</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bên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trong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smtClean="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dirty="0" err="1" smtClean="0">
                <a:solidFill>
                  <a:srgbClr val="0000CC"/>
                </a:solidFill>
                <a:latin typeface="Times New Roman" panose="02020603050405020304" pitchFamily="18" charset="0"/>
                <a:cs typeface="Times New Roman" panose="02020603050405020304" pitchFamily="18" charset="0"/>
              </a:rPr>
              <a:t>Khi</a:t>
            </a:r>
            <a:r>
              <a:rPr lang="en-US" altLang="en-US" sz="2300" dirty="0" smtClean="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không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dùng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cất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vào</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nơi</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khô</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mát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sạch</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sẽ</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ít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bụi</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bặm</a:t>
            </a:r>
            <a:r>
              <a:rPr lang="en-US" altLang="en-US" sz="23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1600" b="1" i="1" dirty="0">
                <a:latin typeface="Times New Roman" panose="02020603050405020304" pitchFamily="18" charset="0"/>
                <a:cs typeface="Times New Roman" panose="02020603050405020304" pitchFamily="18" charset="0"/>
              </a:rPr>
              <a:t>Theo PHẠM ĐÌNH CƯƠNG</a:t>
            </a:r>
          </a:p>
        </p:txBody>
      </p:sp>
      <p:sp>
        <p:nvSpPr>
          <p:cNvPr id="5" name="Text Box 5"/>
          <p:cNvSpPr txBox="1">
            <a:spLocks noChangeArrowheads="1"/>
          </p:cNvSpPr>
          <p:nvPr/>
        </p:nvSpPr>
        <p:spPr bwMode="auto">
          <a:xfrm>
            <a:off x="689426" y="1676518"/>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Cái đuôi dài </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300">
                <a:solidFill>
                  <a:srgbClr val="0000CC"/>
                </a:solidFill>
                <a:latin typeface="Times New Roman" panose="02020603050405020304" pitchFamily="18" charset="0"/>
                <a:cs typeface="Times New Roman" panose="02020603050405020304" pitchFamily="18" charset="0"/>
              </a:rPr>
              <a:t>bộ phận khoẻ nhất của con vật kinh khủng dùng để tấn công </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300">
                <a:solidFill>
                  <a:srgbClr val="0000CC"/>
                </a:solidFill>
                <a:latin typeface="Times New Roman" panose="02020603050405020304" pitchFamily="18" charset="0"/>
                <a:cs typeface="Times New Roman" panose="02020603050405020304" pitchFamily="18" charset="0"/>
              </a:rPr>
              <a:t>đã bị trói xếp vào bên mạng sườn</a:t>
            </a:r>
            <a:r>
              <a:rPr lang="en-US" altLang="en-US" sz="2300" smtClean="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r>
              <a:rPr lang="en-US" altLang="en-US" sz="2000" b="1" i="1" smtClean="0">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6" name="Text Box 6"/>
          <p:cNvSpPr txBox="1">
            <a:spLocks noChangeArrowheads="1"/>
          </p:cNvSpPr>
          <p:nvPr/>
        </p:nvSpPr>
        <p:spPr bwMode="auto">
          <a:xfrm>
            <a:off x="689429" y="306617"/>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a:t>
            </a:r>
            <a:r>
              <a:rPr lang="en-US" altLang="en-US" sz="2300" smtClean="0">
                <a:solidFill>
                  <a:srgbClr val="0000CC"/>
                </a:solidFill>
                <a:latin typeface="Times New Roman" panose="02020603050405020304" pitchFamily="18" charset="0"/>
                <a:cs typeface="Times New Roman" panose="02020603050405020304" pitchFamily="18" charset="0"/>
              </a:rPr>
              <a:t>tôi:</a:t>
            </a:r>
            <a:endParaRPr lang="en-US" altLang="en-US" sz="2300">
              <a:solidFill>
                <a:srgbClr val="0000CC"/>
              </a:solidFill>
              <a:latin typeface="Times New Roman" panose="02020603050405020304" pitchFamily="18" charset="0"/>
              <a:cs typeface="Times New Roman" panose="02020603050405020304" pitchFamily="18" charset="0"/>
            </a:endParaRP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Cháu con ai ?</a:t>
            </a:r>
          </a:p>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  - 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smtClean="0">
                <a:latin typeface="Times New Roman" panose="02020603050405020304" pitchFamily="18" charset="0"/>
                <a:cs typeface="Times New Roman" panose="02020603050405020304" pitchFamily="18" charset="0"/>
              </a:rPr>
              <a:t>DUY </a:t>
            </a:r>
            <a:r>
              <a:rPr lang="en-US" altLang="en-US" sz="1400" b="1" i="1">
                <a:latin typeface="Times New Roman" panose="02020603050405020304" pitchFamily="18" charset="0"/>
                <a:cs typeface="Times New Roman" panose="02020603050405020304" pitchFamily="18" charset="0"/>
              </a:rPr>
              <a:t>KHÁN</a:t>
            </a:r>
          </a:p>
        </p:txBody>
      </p:sp>
      <p:sp>
        <p:nvSpPr>
          <p:cNvPr id="7" name="Text Box 7"/>
          <p:cNvSpPr txBox="1">
            <a:spLocks noChangeArrowheads="1"/>
          </p:cNvSpPr>
          <p:nvPr/>
        </p:nvSpPr>
        <p:spPr bwMode="auto">
          <a:xfrm>
            <a:off x="3624943" y="17462"/>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400">
                <a:solidFill>
                  <a:srgbClr val="FF0000"/>
                </a:solidFill>
                <a:latin typeface="Times New Roman" panose="02020603050405020304" pitchFamily="18" charset="0"/>
                <a:cs typeface="Times New Roman" panose="02020603050405020304" pitchFamily="18" charset="0"/>
              </a:rPr>
              <a:t>  	Đọc các đoạn văn sau:</a:t>
            </a:r>
          </a:p>
        </p:txBody>
      </p:sp>
      <p:sp>
        <p:nvSpPr>
          <p:cNvPr id="8" name="Text Box 6"/>
          <p:cNvSpPr txBox="1">
            <a:spLocks noChangeArrowheads="1"/>
          </p:cNvSpPr>
          <p:nvPr/>
        </p:nvSpPr>
        <p:spPr bwMode="auto">
          <a:xfrm>
            <a:off x="689425" y="322664"/>
            <a:ext cx="562428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300">
                <a:solidFill>
                  <a:srgbClr val="0000CC"/>
                </a:solidFill>
                <a:latin typeface="Times New Roman" panose="02020603050405020304" pitchFamily="18" charset="0"/>
                <a:cs typeface="Times New Roman" panose="02020603050405020304" pitchFamily="18" charset="0"/>
              </a:rPr>
              <a:t>a) Thấy tôi sán đến gần, ông hỏi </a:t>
            </a:r>
            <a:r>
              <a:rPr lang="en-US" altLang="en-US" sz="2300" smtClean="0">
                <a:solidFill>
                  <a:srgbClr val="0000CC"/>
                </a:solidFill>
                <a:latin typeface="Times New Roman" panose="02020603050405020304" pitchFamily="18" charset="0"/>
                <a:cs typeface="Times New Roman" panose="02020603050405020304" pitchFamily="18" charset="0"/>
              </a:rPr>
              <a:t>tôi:</a:t>
            </a:r>
            <a:endParaRPr lang="en-US" altLang="en-US" sz="2300">
              <a:solidFill>
                <a:srgbClr val="0000CC"/>
              </a:solidFill>
              <a:latin typeface="Times New Roman" panose="02020603050405020304" pitchFamily="18" charset="0"/>
              <a:cs typeface="Times New Roman" panose="02020603050405020304" pitchFamily="18" charset="0"/>
            </a:endParaRP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Cháu con ai ?</a:t>
            </a:r>
          </a:p>
          <a:p>
            <a:pPr algn="just" eaLnBrk="1" hangingPunct="1"/>
            <a:r>
              <a:rPr lang="en-US" altLang="en-US" sz="2300">
                <a:solidFill>
                  <a:srgbClr val="FF0000"/>
                </a:solidFill>
                <a:latin typeface="Times New Roman" panose="02020603050405020304" pitchFamily="18" charset="0"/>
                <a:cs typeface="Times New Roman" panose="02020603050405020304" pitchFamily="18" charset="0"/>
              </a:rPr>
              <a:t>  - </a:t>
            </a:r>
            <a:r>
              <a:rPr lang="en-US" altLang="en-US" sz="2300" u="sng">
                <a:solidFill>
                  <a:srgbClr val="FF0000"/>
                </a:solidFill>
                <a:latin typeface="Times New Roman" panose="02020603050405020304" pitchFamily="18" charset="0"/>
                <a:cs typeface="Times New Roman" panose="02020603050405020304" pitchFamily="18" charset="0"/>
              </a:rPr>
              <a:t>Thưa ông, cháu là con ông Thư.</a:t>
            </a:r>
          </a:p>
          <a:p>
            <a:pPr algn="just" eaLnBrk="1" hangingPunct="1"/>
            <a:r>
              <a:rPr lang="en-US" altLang="en-US" sz="2400" b="1">
                <a:latin typeface="Times New Roman" panose="02020603050405020304" pitchFamily="18" charset="0"/>
                <a:cs typeface="Times New Roman" panose="02020603050405020304" pitchFamily="18" charset="0"/>
              </a:rPr>
              <a:t>                                                          </a:t>
            </a:r>
            <a:r>
              <a:rPr lang="en-US" altLang="en-US" sz="1400" b="1" i="1" smtClean="0">
                <a:latin typeface="Times New Roman" panose="02020603050405020304" pitchFamily="18" charset="0"/>
                <a:cs typeface="Times New Roman" panose="02020603050405020304" pitchFamily="18" charset="0"/>
              </a:rPr>
              <a:t>DUY </a:t>
            </a:r>
            <a:r>
              <a:rPr lang="en-US" altLang="en-US" sz="1400" b="1" i="1">
                <a:latin typeface="Times New Roman" panose="02020603050405020304" pitchFamily="18" charset="0"/>
                <a:cs typeface="Times New Roman" panose="02020603050405020304" pitchFamily="18" charset="0"/>
              </a:rPr>
              <a:t>KHÁN</a:t>
            </a:r>
          </a:p>
        </p:txBody>
      </p:sp>
      <p:sp>
        <p:nvSpPr>
          <p:cNvPr id="9" name="Text Box 5"/>
          <p:cNvSpPr txBox="1">
            <a:spLocks noChangeArrowheads="1"/>
          </p:cNvSpPr>
          <p:nvPr/>
        </p:nvSpPr>
        <p:spPr bwMode="auto">
          <a:xfrm>
            <a:off x="689425" y="1665825"/>
            <a:ext cx="10791371"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300">
                <a:solidFill>
                  <a:srgbClr val="0000CC"/>
                </a:solidFill>
                <a:latin typeface="Times New Roman" panose="02020603050405020304" pitchFamily="18" charset="0"/>
                <a:cs typeface="Times New Roman" panose="02020603050405020304" pitchFamily="18" charset="0"/>
              </a:rPr>
              <a:t>b) Con cá sấu này màu da xám ngoét như da cây bần, gai lưng mọc chừng ba đốt ngón tay, trông dễ sợ. </a:t>
            </a:r>
            <a:r>
              <a:rPr lang="en-US" altLang="en-US" sz="2300" u="sng">
                <a:solidFill>
                  <a:srgbClr val="FF0000"/>
                </a:solidFill>
                <a:latin typeface="Times New Roman" panose="02020603050405020304" pitchFamily="18" charset="0"/>
                <a:cs typeface="Times New Roman" panose="02020603050405020304" pitchFamily="18" charset="0"/>
              </a:rPr>
              <a:t>Cái đuôi dài </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300" u="sng">
                <a:solidFill>
                  <a:srgbClr val="FF0000"/>
                </a:solidFill>
                <a:latin typeface="Times New Roman" panose="02020603050405020304" pitchFamily="18" charset="0"/>
                <a:cs typeface="Times New Roman" panose="02020603050405020304" pitchFamily="18" charset="0"/>
              </a:rPr>
              <a:t>bộ phận khoẻ nhất của con vật kinh khủng dùng để tấn công </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300" u="sng">
                <a:solidFill>
                  <a:srgbClr val="FF0000"/>
                </a:solidFill>
                <a:latin typeface="Times New Roman" panose="02020603050405020304" pitchFamily="18" charset="0"/>
                <a:cs typeface="Times New Roman" panose="02020603050405020304" pitchFamily="18" charset="0"/>
              </a:rPr>
              <a:t>đã bị trói xếp vào bên mạng sườn</a:t>
            </a:r>
            <a:r>
              <a:rPr lang="en-US" altLang="en-US" sz="2300" u="sng"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FF0000"/>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a:solidFill>
                  <a:srgbClr val="0000CC"/>
                </a:solidFill>
                <a:latin typeface="Times New Roman" panose="02020603050405020304" pitchFamily="18" charset="0"/>
                <a:cs typeface="Times New Roman" panose="02020603050405020304" pitchFamily="18" charset="0"/>
              </a:rPr>
              <a:t> </a:t>
            </a:r>
            <a:r>
              <a:rPr lang="en-US" altLang="en-US" sz="2400" smtClean="0">
                <a:solidFill>
                  <a:srgbClr val="0000CC"/>
                </a:solidFill>
                <a:latin typeface="Times New Roman" panose="02020603050405020304" pitchFamily="18" charset="0"/>
                <a:cs typeface="Times New Roman" panose="02020603050405020304" pitchFamily="18" charset="0"/>
              </a:rPr>
              <a:t>								</a:t>
            </a:r>
            <a:r>
              <a:rPr lang="en-US" altLang="en-US" sz="2000" b="1" i="1" smtClean="0">
                <a:latin typeface="Times New Roman" panose="02020603050405020304" pitchFamily="18" charset="0"/>
                <a:cs typeface="Times New Roman" panose="02020603050405020304" pitchFamily="18" charset="0"/>
              </a:rPr>
              <a:t>Theo </a:t>
            </a:r>
            <a:r>
              <a:rPr lang="en-US" altLang="en-US" b="1" i="1">
                <a:latin typeface="Times New Roman" panose="02020603050405020304" pitchFamily="18" charset="0"/>
                <a:cs typeface="Times New Roman" panose="02020603050405020304" pitchFamily="18" charset="0"/>
              </a:rPr>
              <a:t>ĐOÀN GIỎI</a:t>
            </a:r>
          </a:p>
        </p:txBody>
      </p:sp>
      <p:sp>
        <p:nvSpPr>
          <p:cNvPr id="10" name="Text Box 2"/>
          <p:cNvSpPr txBox="1">
            <a:spLocks noChangeArrowheads="1"/>
          </p:cNvSpPr>
          <p:nvPr/>
        </p:nvSpPr>
        <p:spPr bwMode="auto">
          <a:xfrm>
            <a:off x="689425" y="3224915"/>
            <a:ext cx="10791371"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300" dirty="0" smtClean="0">
                <a:solidFill>
                  <a:srgbClr val="0000CC"/>
                </a:solidFill>
                <a:latin typeface="Times New Roman" panose="02020603050405020304" pitchFamily="18" charset="0"/>
                <a:cs typeface="Times New Roman" panose="02020603050405020304" pitchFamily="18" charset="0"/>
              </a:rPr>
              <a:t>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Để</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quạt</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được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bền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người</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dùng</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nên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thực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hiện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các</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biện</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pháp</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sau</a:t>
            </a:r>
            <a:r>
              <a:rPr lang="en-US" altLang="en-US" sz="2300" dirty="0">
                <a:solidFill>
                  <a:srgbClr val="0000CC"/>
                </a:solidFill>
                <a:latin typeface="Times New Roman" panose="02020603050405020304" pitchFamily="18" charset="0"/>
                <a:cs typeface="Times New Roman" panose="02020603050405020304" pitchFamily="18" charset="0"/>
              </a:rPr>
              <a:t> </a:t>
            </a:r>
            <a:r>
              <a:rPr lang="en-US" altLang="en-US" sz="2300" dirty="0" err="1">
                <a:solidFill>
                  <a:srgbClr val="0000CC"/>
                </a:solidFill>
                <a:latin typeface="Times New Roman" panose="02020603050405020304" pitchFamily="18" charset="0"/>
                <a:cs typeface="Times New Roman" panose="02020603050405020304" pitchFamily="18" charset="0"/>
              </a:rPr>
              <a:t>đây</a:t>
            </a:r>
            <a:r>
              <a:rPr lang="en-US" altLang="en-US" sz="2300" dirty="0">
                <a:solidFill>
                  <a:srgbClr val="0000CC"/>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dirty="0" err="1" smtClean="0">
                <a:solidFill>
                  <a:srgbClr val="FF0000"/>
                </a:solidFill>
                <a:latin typeface="Times New Roman" panose="02020603050405020304" pitchFamily="18" charset="0"/>
                <a:cs typeface="Times New Roman" panose="02020603050405020304" pitchFamily="18" charset="0"/>
              </a:rPr>
              <a:t>Trước</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khi</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smtClean="0">
                <a:solidFill>
                  <a:srgbClr val="FF0000"/>
                </a:solidFill>
                <a:latin typeface="Times New Roman" panose="02020603050405020304" pitchFamily="18" charset="0"/>
                <a:cs typeface="Times New Roman" panose="02020603050405020304" pitchFamily="18" charset="0"/>
              </a:rPr>
              <a:t>bật</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đặt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smtClean="0">
                <a:solidFill>
                  <a:srgbClr val="FF0000"/>
                </a:solidFill>
                <a:latin typeface="Times New Roman" panose="02020603050405020304" pitchFamily="18" charset="0"/>
                <a:cs typeface="Times New Roman" panose="02020603050405020304" pitchFamily="18" charset="0"/>
              </a:rPr>
              <a:t>nơi</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chắc</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chắn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để</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chân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tiếp</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xúc</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đều</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với</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nền</a:t>
            </a:r>
            <a:r>
              <a:rPr lang="en-US" altLang="en-US" sz="2300" u="sng" dirty="0" smtClean="0">
                <a:solidFill>
                  <a:srgbClr val="FF0000"/>
                </a:solidFill>
                <a:latin typeface="Times New Roman" panose="02020603050405020304" pitchFamily="18" charset="0"/>
                <a:cs typeface="Times New Roman" panose="02020603050405020304" pitchFamily="18" charset="0"/>
              </a:rPr>
              <a:t>. </a:t>
            </a:r>
          </a:p>
          <a:p>
            <a:pPr marL="342900" indent="-342900" algn="just">
              <a:spcBef>
                <a:spcPct val="50000"/>
              </a:spcBef>
              <a:buFontTx/>
              <a:buChar char="-"/>
            </a:pPr>
            <a:r>
              <a:rPr lang="en-US" altLang="en-US" sz="2300" u="sng" dirty="0" err="1" smtClean="0">
                <a:solidFill>
                  <a:srgbClr val="FF0000"/>
                </a:solidFill>
                <a:latin typeface="Times New Roman" panose="02020603050405020304" pitchFamily="18" charset="0"/>
                <a:cs typeface="Times New Roman" panose="02020603050405020304" pitchFamily="18" charset="0"/>
              </a:rPr>
              <a:t>Khi</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điện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đã</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vào</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tránh</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để</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cánh</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bị</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vướng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víu</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không</a:t>
            </a:r>
            <a:r>
              <a:rPr lang="en-US" altLang="en-US" sz="2300" u="sng" dirty="0">
                <a:solidFill>
                  <a:srgbClr val="FF0000"/>
                </a:solidFill>
                <a:latin typeface="Times New Roman" panose="02020603050405020304" pitchFamily="18" charset="0"/>
                <a:cs typeface="Times New Roman" panose="02020603050405020304" pitchFamily="18" charset="0"/>
              </a:rPr>
              <a:t> quay </a:t>
            </a:r>
            <a:r>
              <a:rPr lang="en-US" altLang="en-US" sz="2300" u="sng" dirty="0" err="1">
                <a:solidFill>
                  <a:srgbClr val="FF0000"/>
                </a:solidFill>
                <a:latin typeface="Times New Roman" panose="02020603050405020304" pitchFamily="18" charset="0"/>
                <a:cs typeface="Times New Roman" panose="02020603050405020304" pitchFamily="18" charset="0"/>
              </a:rPr>
              <a:t>được</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smtClean="0">
                <a:solidFill>
                  <a:srgbClr val="FF0000"/>
                </a:solidFill>
                <a:latin typeface="Times New Roman" panose="02020603050405020304" pitchFamily="18" charset="0"/>
                <a:cs typeface="Times New Roman" panose="02020603050405020304" pitchFamily="18" charset="0"/>
              </a:rPr>
              <a:t>sẽ</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làm</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nóng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smtClean="0">
                <a:solidFill>
                  <a:srgbClr val="FF0000"/>
                </a:solidFill>
                <a:latin typeface="Times New Roman" panose="02020603050405020304" pitchFamily="18" charset="0"/>
                <a:cs typeface="Times New Roman" panose="02020603050405020304" pitchFamily="18" charset="0"/>
              </a:rPr>
              <a:t>chảy</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smtClean="0">
                <a:solidFill>
                  <a:srgbClr val="FF0000"/>
                </a:solidFill>
                <a:latin typeface="Times New Roman" panose="02020603050405020304" pitchFamily="18" charset="0"/>
                <a:cs typeface="Times New Roman" panose="02020603050405020304" pitchFamily="18" charset="0"/>
              </a:rPr>
              <a:t>cuộn</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dây</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trong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smtClean="0">
                <a:solidFill>
                  <a:srgbClr val="FF0000"/>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dirty="0" err="1" smtClean="0">
                <a:solidFill>
                  <a:srgbClr val="FF0000"/>
                </a:solidFill>
                <a:latin typeface="Times New Roman" panose="02020603050405020304" pitchFamily="18" charset="0"/>
                <a:cs typeface="Times New Roman" panose="02020603050405020304" pitchFamily="18" charset="0"/>
              </a:rPr>
              <a:t>Hằng</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năm</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tra</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dầu</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mỡ</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vào</a:t>
            </a:r>
            <a:r>
              <a:rPr lang="en-US" altLang="en-US" sz="2300" u="sng" dirty="0">
                <a:solidFill>
                  <a:srgbClr val="FF0000"/>
                </a:solidFill>
                <a:latin typeface="Times New Roman" panose="02020603050405020304" pitchFamily="18" charset="0"/>
                <a:cs typeface="Times New Roman" panose="02020603050405020304" pitchFamily="18" charset="0"/>
              </a:rPr>
              <a:t> ổ </a:t>
            </a:r>
            <a:r>
              <a:rPr lang="en-US" altLang="en-US" sz="2300" u="sng" dirty="0" err="1">
                <a:solidFill>
                  <a:srgbClr val="FF0000"/>
                </a:solidFill>
                <a:latin typeface="Times New Roman" panose="02020603050405020304" pitchFamily="18" charset="0"/>
                <a:cs typeface="Times New Roman" panose="02020603050405020304" pitchFamily="18" charset="0"/>
              </a:rPr>
              <a:t>trục</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bộ</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phận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điều</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khiển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hướng</a:t>
            </a:r>
            <a:r>
              <a:rPr lang="en-US" altLang="en-US" sz="2300" u="sng" dirty="0">
                <a:solidFill>
                  <a:srgbClr val="FF0000"/>
                </a:solidFill>
                <a:latin typeface="Times New Roman" panose="02020603050405020304" pitchFamily="18" charset="0"/>
                <a:cs typeface="Times New Roman" panose="02020603050405020304" pitchFamily="18" charset="0"/>
              </a:rPr>
              <a:t> quay </a:t>
            </a:r>
            <a:r>
              <a:rPr lang="en-US" altLang="en-US" sz="2300" u="sng" dirty="0" err="1">
                <a:solidFill>
                  <a:srgbClr val="FF0000"/>
                </a:solidFill>
                <a:latin typeface="Times New Roman" panose="02020603050405020304" pitchFamily="18" charset="0"/>
                <a:cs typeface="Times New Roman" panose="02020603050405020304" pitchFamily="18" charset="0"/>
              </a:rPr>
              <a:t>của</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nhưng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không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nên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tra</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quá</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nhiều</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vì</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dầu</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mỡ</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sẻ</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chảy</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vào</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trong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làm</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hỏng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dây</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bên</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trong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smtClean="0">
                <a:solidFill>
                  <a:srgbClr val="FF0000"/>
                </a:solidFill>
                <a:latin typeface="Times New Roman" panose="02020603050405020304" pitchFamily="18" charset="0"/>
                <a:cs typeface="Times New Roman" panose="02020603050405020304" pitchFamily="18" charset="0"/>
              </a:rPr>
              <a:t>.</a:t>
            </a:r>
          </a:p>
          <a:p>
            <a:pPr marL="342900" indent="-342900" algn="just">
              <a:spcBef>
                <a:spcPct val="50000"/>
              </a:spcBef>
              <a:buFontTx/>
              <a:buChar char="-"/>
            </a:pPr>
            <a:r>
              <a:rPr lang="en-US" altLang="en-US" sz="2300" u="sng" dirty="0" err="1" smtClean="0">
                <a:solidFill>
                  <a:srgbClr val="FF0000"/>
                </a:solidFill>
                <a:latin typeface="Times New Roman" panose="02020603050405020304" pitchFamily="18" charset="0"/>
                <a:cs typeface="Times New Roman" panose="02020603050405020304" pitchFamily="18" charset="0"/>
              </a:rPr>
              <a:t>Khi</a:t>
            </a:r>
            <a:r>
              <a:rPr lang="en-US" altLang="en-US" sz="2300" u="sng" dirty="0" smtClean="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không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dùng</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cất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quạt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vào</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nơi</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khô</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mát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sạch</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sẽ</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ít</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bụi</a:t>
            </a:r>
            <a:r>
              <a:rPr lang="en-US" altLang="en-US" sz="2300" u="sng" dirty="0">
                <a:solidFill>
                  <a:srgbClr val="FF0000"/>
                </a:solidFill>
                <a:latin typeface="Times New Roman" panose="02020603050405020304" pitchFamily="18" charset="0"/>
                <a:cs typeface="Times New Roman" panose="02020603050405020304" pitchFamily="18" charset="0"/>
              </a:rPr>
              <a:t> </a:t>
            </a:r>
            <a:r>
              <a:rPr lang="en-US" altLang="en-US" sz="2300" u="sng" dirty="0" err="1">
                <a:solidFill>
                  <a:srgbClr val="FF0000"/>
                </a:solidFill>
                <a:latin typeface="Times New Roman" panose="02020603050405020304" pitchFamily="18" charset="0"/>
                <a:cs typeface="Times New Roman" panose="02020603050405020304" pitchFamily="18" charset="0"/>
              </a:rPr>
              <a:t>bặm</a:t>
            </a:r>
            <a:r>
              <a:rPr lang="en-US" altLang="en-US" sz="2300" u="sng" dirty="0">
                <a:solidFill>
                  <a:srgbClr val="FF0000"/>
                </a:solidFill>
                <a:latin typeface="Times New Roman" panose="02020603050405020304" pitchFamily="18" charset="0"/>
                <a:cs typeface="Times New Roman" panose="02020603050405020304" pitchFamily="18" charset="0"/>
              </a:rPr>
              <a:t>.</a:t>
            </a:r>
          </a:p>
          <a:p>
            <a:pPr algn="just">
              <a:spcBef>
                <a:spcPct val="50000"/>
              </a:spcBef>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smtClean="0">
                <a:solidFill>
                  <a:srgbClr val="0000CC"/>
                </a:solidFill>
                <a:latin typeface="Times New Roman" panose="02020603050405020304" pitchFamily="18" charset="0"/>
                <a:cs typeface="Times New Roman" panose="02020603050405020304" pitchFamily="18" charset="0"/>
              </a:rPr>
              <a:t>                                               </a:t>
            </a:r>
            <a:r>
              <a:rPr lang="en-US" altLang="en-US" sz="1600" b="1" i="1" dirty="0">
                <a:latin typeface="Times New Roman" panose="02020603050405020304" pitchFamily="18" charset="0"/>
                <a:cs typeface="Times New Roman" panose="02020603050405020304" pitchFamily="18" charset="0"/>
              </a:rPr>
              <a:t>Theo PHẠM ĐÌNH CƯƠNG</a:t>
            </a:r>
          </a:p>
        </p:txBody>
      </p:sp>
    </p:spTree>
    <p:extLst>
      <p:ext uri="{BB962C8B-B14F-4D97-AF65-F5344CB8AC3E}">
        <p14:creationId xmlns:p14="http://schemas.microsoft.com/office/powerpoint/2010/main" val="392568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smtClean="0">
                <a:latin typeface="Times New Roman" panose="02020603050405020304" pitchFamily="18" charset="0"/>
                <a:cs typeface="Times New Roman" panose="02020603050405020304" pitchFamily="18" charset="0"/>
              </a:rPr>
              <a:t>2. Theo em, trong mỗi đoạn văn trên, dấu gạch ngang có tác dụng gì?</a:t>
            </a:r>
            <a:endParaRPr lang="en-US" altLang="en-US" sz="2800" b="1">
              <a:latin typeface="Times New Roman" panose="02020603050405020304" pitchFamily="18" charset="0"/>
              <a:cs typeface="Times New Roman" panose="02020603050405020304" pitchFamily="18" charset="0"/>
            </a:endParaRPr>
          </a:p>
        </p:txBody>
      </p:sp>
      <p:sp>
        <p:nvSpPr>
          <p:cNvPr id="4" name="Text Box 6"/>
          <p:cNvSpPr txBox="1">
            <a:spLocks noChangeArrowheads="1"/>
          </p:cNvSpPr>
          <p:nvPr/>
        </p:nvSpPr>
        <p:spPr bwMode="auto">
          <a:xfrm>
            <a:off x="6596742" y="2402999"/>
            <a:ext cx="447765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5" name="Text Box 7"/>
          <p:cNvSpPr txBox="1">
            <a:spLocks noChangeArrowheads="1"/>
          </p:cNvSpPr>
          <p:nvPr/>
        </p:nvSpPr>
        <p:spPr bwMode="auto">
          <a:xfrm>
            <a:off x="6520543" y="3347562"/>
            <a:ext cx="4553856" cy="1292662"/>
          </a:xfrm>
          <a:prstGeom prst="rect">
            <a:avLst/>
          </a:prstGeom>
          <a:no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chỗ bắt đầu lời nói của nhân vật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ông khách và cậu bé</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đối thoại</a:t>
            </a:r>
          </a:p>
        </p:txBody>
      </p:sp>
      <p:sp>
        <p:nvSpPr>
          <p:cNvPr id="6" name="Text Box 8"/>
          <p:cNvSpPr txBox="1">
            <a:spLocks noChangeArrowheads="1"/>
          </p:cNvSpPr>
          <p:nvPr/>
        </p:nvSpPr>
        <p:spPr bwMode="auto">
          <a:xfrm>
            <a:off x="1328651" y="2374424"/>
            <a:ext cx="5039492"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600">
                <a:solidFill>
                  <a:srgbClr val="0000CC"/>
                </a:solidFill>
                <a:latin typeface="Times New Roman" panose="02020603050405020304" pitchFamily="18" charset="0"/>
                <a:cs typeface="Times New Roman" panose="02020603050405020304" pitchFamily="18" charset="0"/>
              </a:rPr>
              <a:t>a) Thấy tôi sán đến gần, ông hỏi tôi: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Cháu con ai?</a:t>
            </a:r>
          </a:p>
          <a:p>
            <a:pPr eaLnBrk="1" hangingPunct="1"/>
            <a:r>
              <a:rPr lang="en-US" altLang="en-US" sz="2600">
                <a:solidFill>
                  <a:srgbClr val="0000CC"/>
                </a:solidFill>
                <a:latin typeface="Times New Roman" panose="02020603050405020304" pitchFamily="18" charset="0"/>
                <a:cs typeface="Times New Roman" panose="02020603050405020304" pitchFamily="18" charset="0"/>
              </a:rPr>
              <a:t>  - Thưa ông, cháu là con ông Thư.</a:t>
            </a:r>
          </a:p>
          <a:p>
            <a:pPr eaLnBrk="1" hangingPunct="1"/>
            <a:r>
              <a:rPr lang="en-US" altLang="en-US" sz="2600" b="1">
                <a:latin typeface="Times New Roman" panose="02020603050405020304" pitchFamily="18" charset="0"/>
                <a:cs typeface="Times New Roman" panose="02020603050405020304" pitchFamily="18" charset="0"/>
              </a:rPr>
              <a:t>                      DUY KHÁN</a:t>
            </a:r>
            <a:r>
              <a:rPr lang="en-US" altLang="en-US" sz="2600" b="1">
                <a:solidFill>
                  <a:srgbClr val="0000CC"/>
                </a:solidFill>
                <a:latin typeface="Times New Roman" panose="02020603050405020304" pitchFamily="18" charset="0"/>
                <a:cs typeface="Times New Roman" panose="02020603050405020304" pitchFamily="18" charset="0"/>
              </a:rPr>
              <a:t> </a:t>
            </a:r>
          </a:p>
        </p:txBody>
      </p:sp>
      <p:sp>
        <p:nvSpPr>
          <p:cNvPr id="7" name="Line 9"/>
          <p:cNvSpPr>
            <a:spLocks noChangeShapeType="1"/>
          </p:cNvSpPr>
          <p:nvPr/>
        </p:nvSpPr>
        <p:spPr bwMode="auto">
          <a:xfrm>
            <a:off x="6444343" y="2450625"/>
            <a:ext cx="0" cy="23390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79201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mph" presetSubtype="0" fill="hold" nodeType="clickEffect">
                                  <p:stCondLst>
                                    <p:cond delay="0"/>
                                  </p:stCondLst>
                                  <p:childTnLst>
                                    <p:animClr clrSpc="hsl" dir="cw">
                                      <p:cBhvr override="childStyle">
                                        <p:cTn id="20" dur="500" fill="hold"/>
                                        <p:tgtEl>
                                          <p:spTgt spid="6">
                                            <p:txEl>
                                              <p:pRg st="1" end="1"/>
                                            </p:txEl>
                                          </p:spTgt>
                                        </p:tgtEl>
                                        <p:attrNameLst>
                                          <p:attrName>style.color</p:attrName>
                                        </p:attrNameLst>
                                      </p:cBhvr>
                                      <p:by>
                                        <p:hsl h="7200000" s="0" l="0"/>
                                      </p:by>
                                    </p:animClr>
                                    <p:animClr clrSpc="hsl" dir="cw">
                                      <p:cBhvr>
                                        <p:cTn id="21" dur="500" fill="hold"/>
                                        <p:tgtEl>
                                          <p:spTgt spid="6">
                                            <p:txEl>
                                              <p:pRg st="1" end="1"/>
                                            </p:txEl>
                                          </p:spTgt>
                                        </p:tgtEl>
                                        <p:attrNameLst>
                                          <p:attrName>fillcolor</p:attrName>
                                        </p:attrNameLst>
                                      </p:cBhvr>
                                      <p:by>
                                        <p:hsl h="7200000" s="0" l="0"/>
                                      </p:by>
                                    </p:animClr>
                                    <p:animClr clrSpc="hsl" dir="cw">
                                      <p:cBhvr>
                                        <p:cTn id="22" dur="500" fill="hold"/>
                                        <p:tgtEl>
                                          <p:spTgt spid="6">
                                            <p:txEl>
                                              <p:pRg st="1" end="1"/>
                                            </p:txEl>
                                          </p:spTgt>
                                        </p:tgtEl>
                                        <p:attrNameLst>
                                          <p:attrName>stroke.color</p:attrName>
                                        </p:attrNameLst>
                                      </p:cBhvr>
                                      <p:by>
                                        <p:hsl h="7200000" s="0" l="0"/>
                                      </p:by>
                                    </p:animClr>
                                    <p:set>
                                      <p:cBhvr>
                                        <p:cTn id="23" dur="500" fill="hold"/>
                                        <p:tgtEl>
                                          <p:spTgt spid="6">
                                            <p:txEl>
                                              <p:pRg st="1" end="1"/>
                                            </p:txEl>
                                          </p:spTgt>
                                        </p:tgtEl>
                                        <p:attrNameLst>
                                          <p:attrName>fill.type</p:attrName>
                                        </p:attrNameLst>
                                      </p:cBhvr>
                                      <p:to>
                                        <p:strVal val="solid"/>
                                      </p:to>
                                    </p:set>
                                  </p:childTnLst>
                                </p:cTn>
                              </p:par>
                              <p:par>
                                <p:cTn id="24" presetID="21" presetClass="emph" presetSubtype="0" fill="hold" nodeType="withEffect">
                                  <p:stCondLst>
                                    <p:cond delay="0"/>
                                  </p:stCondLst>
                                  <p:childTnLst>
                                    <p:animClr clrSpc="hsl" dir="cw">
                                      <p:cBhvr override="childStyle">
                                        <p:cTn id="25" dur="500" fill="hold"/>
                                        <p:tgtEl>
                                          <p:spTgt spid="6">
                                            <p:txEl>
                                              <p:pRg st="2" end="2"/>
                                            </p:txEl>
                                          </p:spTgt>
                                        </p:tgtEl>
                                        <p:attrNameLst>
                                          <p:attrName>style.color</p:attrName>
                                        </p:attrNameLst>
                                      </p:cBhvr>
                                      <p:by>
                                        <p:hsl h="7200000" s="0" l="0"/>
                                      </p:by>
                                    </p:animClr>
                                    <p:animClr clrSpc="hsl" dir="cw">
                                      <p:cBhvr>
                                        <p:cTn id="26" dur="500" fill="hold"/>
                                        <p:tgtEl>
                                          <p:spTgt spid="6">
                                            <p:txEl>
                                              <p:pRg st="2" end="2"/>
                                            </p:txEl>
                                          </p:spTgt>
                                        </p:tgtEl>
                                        <p:attrNameLst>
                                          <p:attrName>fillcolor</p:attrName>
                                        </p:attrNameLst>
                                      </p:cBhvr>
                                      <p:by>
                                        <p:hsl h="7200000" s="0" l="0"/>
                                      </p:by>
                                    </p:animClr>
                                    <p:animClr clrSpc="hsl" dir="cw">
                                      <p:cBhvr>
                                        <p:cTn id="27" dur="500" fill="hold"/>
                                        <p:tgtEl>
                                          <p:spTgt spid="6">
                                            <p:txEl>
                                              <p:pRg st="2" end="2"/>
                                            </p:txEl>
                                          </p:spTgt>
                                        </p:tgtEl>
                                        <p:attrNameLst>
                                          <p:attrName>stroke.color</p:attrName>
                                        </p:attrNameLst>
                                      </p:cBhvr>
                                      <p:by>
                                        <p:hsl h="7200000" s="0" l="0"/>
                                      </p:by>
                                    </p:animClr>
                                    <p:set>
                                      <p:cBhvr>
                                        <p:cTn id="28" dur="500" fill="hold"/>
                                        <p:tgtEl>
                                          <p:spTgt spid="6">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2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diamond(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66"/>
          <p:cNvSpPr>
            <a:spLocks noChangeArrowheads="1"/>
          </p:cNvSpPr>
          <p:nvPr/>
        </p:nvSpPr>
        <p:spPr bwMode="auto">
          <a:xfrm>
            <a:off x="1161143" y="3216511"/>
            <a:ext cx="509451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6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Cái đuôi dài - bộ phận khỏe nhất của con vật kinh khủng dùng để tấn công - đã bị trói xếp vào bên mạng sườn.</a:t>
            </a:r>
          </a:p>
        </p:txBody>
      </p:sp>
      <p:sp>
        <p:nvSpPr>
          <p:cNvPr id="13" name="Text Box 567"/>
          <p:cNvSpPr txBox="1">
            <a:spLocks noChangeArrowheads="1"/>
          </p:cNvSpPr>
          <p:nvPr/>
        </p:nvSpPr>
        <p:spPr bwMode="auto">
          <a:xfrm>
            <a:off x="1204686" y="1400629"/>
            <a:ext cx="50183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b</a:t>
            </a:r>
            <a:r>
              <a:rPr lang="en-US" altLang="en-US" sz="2800">
                <a:solidFill>
                  <a:srgbClr val="0000CC"/>
                </a:solidFill>
                <a:latin typeface="Times New Roman" panose="02020603050405020304" pitchFamily="18" charset="0"/>
                <a:cs typeface="Times New Roman" panose="02020603050405020304" pitchFamily="18" charset="0"/>
              </a:rPr>
              <a:t>)  Con cá sấu này màu da xám ngoét như da cây bần, gai lưng mọc chừng ba đốt ngón tay, trông dễ sợ. </a:t>
            </a:r>
          </a:p>
        </p:txBody>
      </p:sp>
      <p:sp>
        <p:nvSpPr>
          <p:cNvPr id="14" name="Text Box 568"/>
          <p:cNvSpPr txBox="1">
            <a:spLocks noChangeArrowheads="1"/>
          </p:cNvSpPr>
          <p:nvPr/>
        </p:nvSpPr>
        <p:spPr bwMode="auto">
          <a:xfrm rot="10837321" flipV="1">
            <a:off x="6527784" y="1508261"/>
            <a:ext cx="4415787"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15" name="Text Box 569"/>
          <p:cNvSpPr txBox="1">
            <a:spLocks noChangeArrowheads="1"/>
          </p:cNvSpPr>
          <p:nvPr/>
        </p:nvSpPr>
        <p:spPr bwMode="auto">
          <a:xfrm>
            <a:off x="6451600" y="3302454"/>
            <a:ext cx="449664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6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600">
                <a:solidFill>
                  <a:srgbClr val="FF0000"/>
                </a:solidFill>
                <a:latin typeface="Times New Roman" panose="02020603050405020304" pitchFamily="18" charset="0"/>
                <a:cs typeface="Times New Roman" panose="02020603050405020304" pitchFamily="18" charset="0"/>
              </a:rPr>
              <a:t>Dấu gạch ngang đánh dấu phần chú thích </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về cái đuôi dài của con cá sấu</a:t>
            </a:r>
            <a:r>
              <a:rPr lang="en-US" altLang="en-US" sz="2600">
                <a:solidFill>
                  <a:schemeClr val="accent2"/>
                </a:solidFill>
                <a:latin typeface="Times New Roman" panose="02020603050405020304" pitchFamily="18" charset="0"/>
                <a:cs typeface="Times New Roman" panose="02020603050405020304" pitchFamily="18" charset="0"/>
              </a:rPr>
              <a:t>)</a:t>
            </a:r>
            <a:r>
              <a:rPr lang="en-US" altLang="en-US" sz="2600">
                <a:solidFill>
                  <a:srgbClr val="FF0000"/>
                </a:solidFill>
                <a:latin typeface="Times New Roman" panose="02020603050405020304" pitchFamily="18" charset="0"/>
                <a:cs typeface="Times New Roman" panose="02020603050405020304" pitchFamily="18" charset="0"/>
              </a:rPr>
              <a:t> trong câu văn.</a:t>
            </a:r>
          </a:p>
        </p:txBody>
      </p:sp>
      <p:sp>
        <p:nvSpPr>
          <p:cNvPr id="16" name="Line 570"/>
          <p:cNvSpPr>
            <a:spLocks noChangeShapeType="1"/>
          </p:cNvSpPr>
          <p:nvPr/>
        </p:nvSpPr>
        <p:spPr bwMode="auto">
          <a:xfrm>
            <a:off x="6299201" y="1400629"/>
            <a:ext cx="0" cy="3505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Oval 571"/>
          <p:cNvSpPr>
            <a:spLocks noChangeArrowheads="1"/>
          </p:cNvSpPr>
          <p:nvPr/>
        </p:nvSpPr>
        <p:spPr bwMode="auto">
          <a:xfrm>
            <a:off x="3585028" y="3302454"/>
            <a:ext cx="3048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 name="Oval 572"/>
          <p:cNvSpPr>
            <a:spLocks noChangeArrowheads="1"/>
          </p:cNvSpPr>
          <p:nvPr/>
        </p:nvSpPr>
        <p:spPr bwMode="auto">
          <a:xfrm>
            <a:off x="3051630" y="4153589"/>
            <a:ext cx="286656"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128364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edge">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1" nodeType="clickEffect">
                                  <p:stCondLst>
                                    <p:cond delay="0"/>
                                  </p:stCondLst>
                                  <p:childTnLst>
                                    <p:animClr clrSpc="hsl" dir="cw">
                                      <p:cBhvr override="childStyle">
                                        <p:cTn id="14" dur="500" fill="hold"/>
                                        <p:tgtEl>
                                          <p:spTgt spid="12"/>
                                        </p:tgtEl>
                                        <p:attrNameLst>
                                          <p:attrName>style.color</p:attrName>
                                        </p:attrNameLst>
                                      </p:cBhvr>
                                      <p:by>
                                        <p:hsl h="7200000" s="0" l="0"/>
                                      </p:by>
                                    </p:animClr>
                                    <p:animClr clrSpc="hsl" dir="cw">
                                      <p:cBhvr>
                                        <p:cTn id="15" dur="500" fill="hold"/>
                                        <p:tgtEl>
                                          <p:spTgt spid="12"/>
                                        </p:tgtEl>
                                        <p:attrNameLst>
                                          <p:attrName>fillcolor</p:attrName>
                                        </p:attrNameLst>
                                      </p:cBhvr>
                                      <p:by>
                                        <p:hsl h="7200000" s="0" l="0"/>
                                      </p:by>
                                    </p:animClr>
                                    <p:animClr clrSpc="hsl" dir="cw">
                                      <p:cBhvr>
                                        <p:cTn id="16" dur="500" fill="hold"/>
                                        <p:tgtEl>
                                          <p:spTgt spid="12"/>
                                        </p:tgtEl>
                                        <p:attrNameLst>
                                          <p:attrName>stroke.color</p:attrName>
                                        </p:attrNameLst>
                                      </p:cBhvr>
                                      <p:by>
                                        <p:hsl h="7200000" s="0" l="0"/>
                                      </p:by>
                                    </p:animClr>
                                    <p:set>
                                      <p:cBhvr>
                                        <p:cTn id="17" dur="500" fill="hold"/>
                                        <p:tgtEl>
                                          <p:spTgt spid="12"/>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childTnLst>
                                    <p:animClr clrSpc="hsl" dir="cw">
                                      <p:cBhvr override="childStyle">
                                        <p:cTn id="29" dur="500" fill="hold"/>
                                        <p:tgtEl>
                                          <p:spTgt spid="18"/>
                                        </p:tgtEl>
                                        <p:attrNameLst>
                                          <p:attrName>style.color</p:attrName>
                                        </p:attrNameLst>
                                      </p:cBhvr>
                                      <p:by>
                                        <p:hsl h="10842353" s="0" l="0"/>
                                      </p:by>
                                    </p:animClr>
                                    <p:animClr clrSpc="hsl" dir="cw">
                                      <p:cBhvr>
                                        <p:cTn id="30" dur="500" fill="hold"/>
                                        <p:tgtEl>
                                          <p:spTgt spid="18"/>
                                        </p:tgtEl>
                                        <p:attrNameLst>
                                          <p:attrName>fillcolor</p:attrName>
                                        </p:attrNameLst>
                                      </p:cBhvr>
                                      <p:by>
                                        <p:hsl h="10842353" s="0" l="0"/>
                                      </p:by>
                                    </p:animClr>
                                    <p:animClr clrSpc="hsl" dir="cw">
                                      <p:cBhvr>
                                        <p:cTn id="31" dur="500" fill="hold"/>
                                        <p:tgtEl>
                                          <p:spTgt spid="18"/>
                                        </p:tgtEl>
                                        <p:attrNameLst>
                                          <p:attrName>stroke.color</p:attrName>
                                        </p:attrNameLst>
                                      </p:cBhvr>
                                      <p:by>
                                        <p:hsl h="10842353" s="0" l="0"/>
                                      </p:by>
                                    </p:animClr>
                                    <p:set>
                                      <p:cBhvr>
                                        <p:cTn id="32" dur="500" fill="hold"/>
                                        <p:tgtEl>
                                          <p:spTgt spid="18"/>
                                        </p:tgtEl>
                                        <p:attrNameLst>
                                          <p:attrName>fill.type</p:attrName>
                                        </p:attrNameLst>
                                      </p:cBhvr>
                                      <p:to>
                                        <p:strVal val="solid"/>
                                      </p:to>
                                    </p:set>
                                  </p:childTnLst>
                                </p:cTn>
                              </p:par>
                              <p:par>
                                <p:cTn id="33" presetID="23" presetClass="emph" presetSubtype="0" fill="hold" nodeType="withEffect">
                                  <p:stCondLst>
                                    <p:cond delay="0"/>
                                  </p:stCondLst>
                                  <p:childTnLst>
                                    <p:animClr clrSpc="hsl" dir="cw">
                                      <p:cBhvr override="childStyle">
                                        <p:cTn id="34" dur="500" fill="hold"/>
                                        <p:tgtEl>
                                          <p:spTgt spid="17"/>
                                        </p:tgtEl>
                                        <p:attrNameLst>
                                          <p:attrName>style.color</p:attrName>
                                        </p:attrNameLst>
                                      </p:cBhvr>
                                      <p:by>
                                        <p:hsl h="10842353" s="0" l="0"/>
                                      </p:by>
                                    </p:animClr>
                                    <p:animClr clrSpc="hsl" dir="cw">
                                      <p:cBhvr>
                                        <p:cTn id="35" dur="500" fill="hold"/>
                                        <p:tgtEl>
                                          <p:spTgt spid="17"/>
                                        </p:tgtEl>
                                        <p:attrNameLst>
                                          <p:attrName>fillcolor</p:attrName>
                                        </p:attrNameLst>
                                      </p:cBhvr>
                                      <p:by>
                                        <p:hsl h="10842353" s="0" l="0"/>
                                      </p:by>
                                    </p:animClr>
                                    <p:animClr clrSpc="hsl" dir="cw">
                                      <p:cBhvr>
                                        <p:cTn id="36" dur="500" fill="hold"/>
                                        <p:tgtEl>
                                          <p:spTgt spid="17"/>
                                        </p:tgtEl>
                                        <p:attrNameLst>
                                          <p:attrName>stroke.color</p:attrName>
                                        </p:attrNameLst>
                                      </p:cBhvr>
                                      <p:by>
                                        <p:hsl h="10842353" s="0" l="0"/>
                                      </p:by>
                                    </p:animClr>
                                    <p:set>
                                      <p:cBhvr>
                                        <p:cTn id="37" dur="500" fill="hold"/>
                                        <p:tgtEl>
                                          <p:spTgt spid="1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529114" y="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endParaRPr lang="en-US" altLang="en-US" sz="2400">
              <a:solidFill>
                <a:srgbClr val="993300"/>
              </a:solidFill>
            </a:endParaRPr>
          </a:p>
        </p:txBody>
      </p:sp>
      <p:sp>
        <p:nvSpPr>
          <p:cNvPr id="3" name="Rectangle 566"/>
          <p:cNvSpPr>
            <a:spLocks noChangeArrowheads="1"/>
          </p:cNvSpPr>
          <p:nvPr/>
        </p:nvSpPr>
        <p:spPr bwMode="auto">
          <a:xfrm>
            <a:off x="1233714" y="1600200"/>
            <a:ext cx="6781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dirty="0">
                <a:solidFill>
                  <a:srgbClr val="0000CC"/>
                </a:solidFill>
              </a:rPr>
              <a:t>- </a:t>
            </a:r>
            <a:r>
              <a:rPr lang="en-US" altLang="en-US" sz="2800" dirty="0" err="1">
                <a:solidFill>
                  <a:srgbClr val="0000CC"/>
                </a:solidFill>
                <a:latin typeface="Times New Roman" panose="02020603050405020304" pitchFamily="18" charset="0"/>
                <a:cs typeface="Times New Roman" panose="02020603050405020304" pitchFamily="18" charset="0"/>
              </a:rPr>
              <a:t>Trước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smtClean="0">
                <a:solidFill>
                  <a:srgbClr val="0000CC"/>
                </a:solidFill>
                <a:latin typeface="Times New Roman" panose="02020603050405020304" pitchFamily="18" charset="0"/>
                <a:cs typeface="Times New Roman" panose="02020603050405020304" pitchFamily="18" charset="0"/>
              </a:rPr>
              <a:t>bật</a:t>
            </a:r>
            <a:r>
              <a:rPr lang="en-US" altLang="en-US" sz="2800" dirty="0" smtClean="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đặt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chắc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chắn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để</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chân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tiếp</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xúc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đều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với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nền</a:t>
            </a:r>
            <a:r>
              <a:rPr lang="en-US" altLang="en-US" sz="2800" dirty="0">
                <a:solidFill>
                  <a:srgbClr val="0000CC"/>
                </a:solidFill>
                <a:latin typeface="Times New Roman" panose="02020603050405020304" pitchFamily="18" charset="0"/>
                <a:cs typeface="Times New Roman" panose="02020603050405020304" pitchFamily="18" charset="0"/>
              </a:rPr>
              <a: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điện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đã</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tránh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để</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cánh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bị</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vướng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víu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không</a:t>
            </a:r>
            <a:r>
              <a:rPr lang="en-US" altLang="en-US" sz="2800" dirty="0">
                <a:solidFill>
                  <a:srgbClr val="0000CC"/>
                </a:solidFill>
                <a:latin typeface="Times New Roman" panose="02020603050405020304" pitchFamily="18" charset="0"/>
                <a:cs typeface="Times New Roman" panose="02020603050405020304" pitchFamily="18" charset="0"/>
              </a:rPr>
              <a:t> quay </a:t>
            </a:r>
            <a:r>
              <a:rPr lang="en-US" altLang="en-US" sz="2800" dirty="0" err="1">
                <a:solidFill>
                  <a:srgbClr val="0000CC"/>
                </a:solidFill>
                <a:latin typeface="Times New Roman" panose="02020603050405020304" pitchFamily="18" charset="0"/>
                <a:cs typeface="Times New Roman" panose="02020603050405020304" pitchFamily="18" charset="0"/>
              </a:rPr>
              <a:t>được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sẽ</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nóng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chảy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cuộn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dây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trong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Hằng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năm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tra</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mỡ</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vào</a:t>
            </a:r>
            <a:r>
              <a:rPr lang="en-US" altLang="en-US" sz="2800" dirty="0">
                <a:solidFill>
                  <a:srgbClr val="0000CC"/>
                </a:solidFill>
                <a:latin typeface="Times New Roman" panose="02020603050405020304" pitchFamily="18" charset="0"/>
                <a:cs typeface="Times New Roman" panose="02020603050405020304" pitchFamily="18" charset="0"/>
              </a:rPr>
              <a:t> ổ </a:t>
            </a:r>
            <a:r>
              <a:rPr lang="en-US" altLang="en-US" sz="2800" dirty="0" err="1">
                <a:solidFill>
                  <a:srgbClr val="0000CC"/>
                </a:solidFill>
                <a:latin typeface="Times New Roman" panose="02020603050405020304" pitchFamily="18" charset="0"/>
                <a:cs typeface="Times New Roman" panose="02020603050405020304" pitchFamily="18" charset="0"/>
              </a:rPr>
              <a:t>trục</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bộ</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phận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điều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khiển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hướng</a:t>
            </a:r>
            <a:r>
              <a:rPr lang="en-US" altLang="en-US" sz="2800" dirty="0">
                <a:solidFill>
                  <a:srgbClr val="0000CC"/>
                </a:solidFill>
                <a:latin typeface="Times New Roman" panose="02020603050405020304" pitchFamily="18" charset="0"/>
                <a:cs typeface="Times New Roman" panose="02020603050405020304" pitchFamily="18" charset="0"/>
              </a:rPr>
              <a:t> quay </a:t>
            </a:r>
            <a:r>
              <a:rPr lang="en-US" altLang="en-US" sz="2800" dirty="0" err="1">
                <a:solidFill>
                  <a:srgbClr val="0000CC"/>
                </a:solidFill>
                <a:latin typeface="Times New Roman" panose="02020603050405020304" pitchFamily="18" charset="0"/>
                <a:cs typeface="Times New Roman" panose="02020603050405020304" pitchFamily="18" charset="0"/>
              </a:rPr>
              <a:t>của</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nhưng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tra</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quá</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nhiều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vì</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dầu</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mỡ</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sẽ</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chảy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trong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làm</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hỏng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dây</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bên</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trong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a:t>
            </a:r>
            <a:br>
              <a:rPr lang="en-US" altLang="en-US" sz="2800" dirty="0">
                <a:solidFill>
                  <a:srgbClr val="0000CC"/>
                </a:solidFill>
                <a:latin typeface="Times New Roman" panose="02020603050405020304" pitchFamily="18" charset="0"/>
                <a:cs typeface="Times New Roman" panose="02020603050405020304" pitchFamily="18" charset="0"/>
              </a:rPr>
            </a:b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không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dùng</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cất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quạt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vào</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nơi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khô</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mát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sạch</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sẽ</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ít</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bụi</a:t>
            </a:r>
            <a:r>
              <a:rPr lang="en-US" altLang="en-US" sz="2800" dirty="0">
                <a:solidFill>
                  <a:srgbClr val="0000CC"/>
                </a:solidFill>
                <a:latin typeface="Times New Roman" panose="02020603050405020304" pitchFamily="18" charset="0"/>
                <a:cs typeface="Times New Roman" panose="02020603050405020304" pitchFamily="18" charset="0"/>
              </a:rPr>
              <a:t> </a:t>
            </a:r>
            <a:r>
              <a:rPr lang="en-US" altLang="en-US" sz="2800" dirty="0" err="1">
                <a:solidFill>
                  <a:srgbClr val="0000CC"/>
                </a:solidFill>
                <a:latin typeface="Times New Roman" panose="02020603050405020304" pitchFamily="18" charset="0"/>
                <a:cs typeface="Times New Roman" panose="02020603050405020304" pitchFamily="18" charset="0"/>
              </a:rPr>
              <a:t>bặm</a:t>
            </a:r>
            <a:r>
              <a:rPr lang="en-US" altLang="en-US" sz="2800" dirty="0">
                <a:solidFill>
                  <a:srgbClr val="0000CC"/>
                </a:solidFill>
                <a:latin typeface="Times New Roman" panose="02020603050405020304" pitchFamily="18" charset="0"/>
                <a:cs typeface="Times New Roman" panose="02020603050405020304" pitchFamily="18" charset="0"/>
              </a:rPr>
              <a:t>.</a:t>
            </a:r>
          </a:p>
        </p:txBody>
      </p:sp>
      <p:sp>
        <p:nvSpPr>
          <p:cNvPr id="4" name="Text Box 567"/>
          <p:cNvSpPr txBox="1">
            <a:spLocks noChangeArrowheads="1"/>
          </p:cNvSpPr>
          <p:nvPr/>
        </p:nvSpPr>
        <p:spPr bwMode="auto">
          <a:xfrm>
            <a:off x="1233713" y="762000"/>
            <a:ext cx="6705601"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smtClean="0">
                <a:solidFill>
                  <a:srgbClr val="0000CC"/>
                </a:solidFill>
                <a:latin typeface="Times New Roman" panose="02020603050405020304" pitchFamily="18" charset="0"/>
                <a:cs typeface="Times New Roman" panose="02020603050405020304" pitchFamily="18" charset="0"/>
              </a:rPr>
              <a:t>c) </a:t>
            </a:r>
            <a:r>
              <a:rPr lang="en-US" altLang="en-US" sz="2800">
                <a:solidFill>
                  <a:srgbClr val="0000CC"/>
                </a:solidFill>
                <a:latin typeface="Times New Roman" panose="02020603050405020304" pitchFamily="18" charset="0"/>
                <a:cs typeface="Times New Roman" panose="02020603050405020304" pitchFamily="18" charset="0"/>
              </a:rPr>
              <a:t>Để quạt điện được bền, người dùng nên thực hiện các biện pháp sau đây:</a:t>
            </a:r>
          </a:p>
        </p:txBody>
      </p:sp>
      <p:sp>
        <p:nvSpPr>
          <p:cNvPr id="5" name="Text Box 568"/>
          <p:cNvSpPr txBox="1">
            <a:spLocks noChangeArrowheads="1"/>
          </p:cNvSpPr>
          <p:nvPr/>
        </p:nvSpPr>
        <p:spPr bwMode="auto">
          <a:xfrm>
            <a:off x="8167913" y="838200"/>
            <a:ext cx="318225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Dấu gạch ngang trong đoạn này có tác dụng:</a:t>
            </a:r>
          </a:p>
        </p:txBody>
      </p:sp>
      <p:sp>
        <p:nvSpPr>
          <p:cNvPr id="6" name="Text Box 569"/>
          <p:cNvSpPr txBox="1">
            <a:spLocks noChangeArrowheads="1"/>
          </p:cNvSpPr>
          <p:nvPr/>
        </p:nvSpPr>
        <p:spPr bwMode="auto">
          <a:xfrm>
            <a:off x="8091714" y="3048000"/>
            <a:ext cx="325845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chemeClr val="accent2"/>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solidFill>
                  <a:srgbClr val="FF0000"/>
                </a:solidFill>
                <a:latin typeface="Times New Roman" panose="02020603050405020304" pitchFamily="18" charset="0"/>
                <a:cs typeface="Times New Roman" panose="02020603050405020304" pitchFamily="18" charset="0"/>
              </a:rPr>
              <a:t>Dấu gạch ngang liệt kê các biện pháp cần thiết để bảo quản quạt điện được bền.</a:t>
            </a:r>
          </a:p>
        </p:txBody>
      </p:sp>
      <p:sp>
        <p:nvSpPr>
          <p:cNvPr id="7" name="Line 570"/>
          <p:cNvSpPr>
            <a:spLocks noChangeShapeType="1"/>
          </p:cNvSpPr>
          <p:nvPr/>
        </p:nvSpPr>
        <p:spPr bwMode="auto">
          <a:xfrm>
            <a:off x="8015514" y="762000"/>
            <a:ext cx="0" cy="545011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endParaRPr lang="en-US"/>
          </a:p>
        </p:txBody>
      </p:sp>
      <p:sp>
        <p:nvSpPr>
          <p:cNvPr id="8" name="Oval 571"/>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9" name="Oval 572"/>
          <p:cNvSpPr>
            <a:spLocks noChangeArrowheads="1"/>
          </p:cNvSpPr>
          <p:nvPr/>
        </p:nvSpPr>
        <p:spPr bwMode="auto">
          <a:xfrm>
            <a:off x="1233714" y="25146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0" name="Oval 573"/>
          <p:cNvSpPr>
            <a:spLocks noChangeArrowheads="1"/>
          </p:cNvSpPr>
          <p:nvPr/>
        </p:nvSpPr>
        <p:spPr bwMode="auto">
          <a:xfrm>
            <a:off x="1233714" y="38100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1" name="Oval 574"/>
          <p:cNvSpPr>
            <a:spLocks noChangeArrowheads="1"/>
          </p:cNvSpPr>
          <p:nvPr/>
        </p:nvSpPr>
        <p:spPr bwMode="auto">
          <a:xfrm>
            <a:off x="1259114" y="548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
        <p:nvSpPr>
          <p:cNvPr id="12" name="Oval 575"/>
          <p:cNvSpPr>
            <a:spLocks noChangeArrowheads="1"/>
          </p:cNvSpPr>
          <p:nvPr/>
        </p:nvSpPr>
        <p:spPr bwMode="auto">
          <a:xfrm>
            <a:off x="1233714" y="1676400"/>
            <a:ext cx="3048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en-US" altLang="en-US"/>
          </a:p>
        </p:txBody>
      </p:sp>
    </p:spTree>
    <p:extLst>
      <p:ext uri="{BB962C8B-B14F-4D97-AF65-F5344CB8AC3E}">
        <p14:creationId xmlns:p14="http://schemas.microsoft.com/office/powerpoint/2010/main" val="78406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heckerboard(across)">
                                      <p:cBhvr>
                                        <p:cTn id="14" dur="500"/>
                                        <p:tgtEl>
                                          <p:spTgt spid="11"/>
                                        </p:tgtEl>
                                      </p:cBhvr>
                                    </p:animEffect>
                                  </p:childTnLst>
                                </p:cTn>
                              </p:par>
                              <p:par>
                                <p:cTn id="15" presetID="5" presetClass="entr" presetSubtype="1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par>
                                <p:cTn id="18" presetID="5" presetClass="entr" presetSubtype="1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linds(horizontal)">
                                      <p:cBhvr>
                                        <p:cTn id="33" dur="500"/>
                                        <p:tgtEl>
                                          <p:spTgt spid="6"/>
                                        </p:tgtEl>
                                      </p:cBhvr>
                                    </p:animEffect>
                                  </p:childTnLst>
                                </p:cTn>
                              </p:par>
                              <p:par>
                                <p:cTn id="34" presetID="5"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880" y="1604219"/>
            <a:ext cx="9873793" cy="584775"/>
          </a:xfrm>
          <a:prstGeom prst="rect">
            <a:avLst/>
          </a:prstGeom>
        </p:spPr>
        <p:txBody>
          <a:bodyPr wrap="none">
            <a:spAutoFit/>
          </a:bodyPr>
          <a:lstStyle/>
          <a:p>
            <a:pPr>
              <a:spcBef>
                <a:spcPct val="50000"/>
              </a:spcBef>
            </a:pPr>
            <a:r>
              <a:rPr lang="en-US" altLang="en-US" sz="3200" b="1">
                <a:solidFill>
                  <a:srgbClr val="FF0000"/>
                </a:solidFill>
                <a:latin typeface="Times New Roman" panose="02020603050405020304" pitchFamily="18" charset="0"/>
                <a:cs typeface="Times New Roman" panose="02020603050405020304" pitchFamily="18" charset="0"/>
              </a:rPr>
              <a:t>Dấu gạch ngang trong ba đoạn văn trên có tác dụng gì?</a:t>
            </a:r>
          </a:p>
        </p:txBody>
      </p:sp>
      <p:graphicFrame>
        <p:nvGraphicFramePr>
          <p:cNvPr id="19" name="Group 6">
            <a:extLst/>
          </p:cNvPr>
          <p:cNvGraphicFramePr>
            <a:graphicFrameLocks noGrp="1"/>
          </p:cNvGraphicFramePr>
          <p:nvPr>
            <p:extLst>
              <p:ext uri="{D42A27DB-BD31-4B8C-83A1-F6EECF244321}">
                <p14:modId xmlns:p14="http://schemas.microsoft.com/office/powerpoint/2010/main" val="1723537559"/>
              </p:ext>
            </p:extLst>
          </p:nvPr>
        </p:nvGraphicFramePr>
        <p:xfrm>
          <a:off x="1267880" y="2479676"/>
          <a:ext cx="9574292" cy="1645856"/>
        </p:xfrm>
        <a:graphic>
          <a:graphicData uri="http://schemas.openxmlformats.org/drawingml/2006/table">
            <a:tbl>
              <a:tblPr/>
              <a:tblGrid>
                <a:gridCol w="9574292">
                  <a:extLst>
                    <a:ext uri="{9D8B030D-6E8A-4147-A177-3AD203B41FA5}">
                      <a16:colId xmlns:a16="http://schemas.microsoft.com/office/drawing/2014/main" val="20000"/>
                    </a:ext>
                  </a:extLst>
                </a:gridCol>
              </a:tblGrid>
              <a:tr h="72584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chỗ</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bắt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đầu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lời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nói</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của</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nhân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vật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đánh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dấu</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phần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chú</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thích</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các</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ý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trong</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đoạn</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liệt</a:t>
                      </a:r>
                      <a:r>
                        <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CC"/>
                          </a:solidFill>
                          <a:effectLst/>
                          <a:latin typeface="Times New Roman" panose="02020603050405020304" pitchFamily="18" charset="0"/>
                          <a:cs typeface="Times New Roman" panose="02020603050405020304" pitchFamily="18" charset="0"/>
                        </a:rPr>
                        <a:t>kê</a:t>
                      </a:r>
                      <a:endParaRPr kumimoji="0" lang="en-US" altLang="en-US" sz="3200" b="0"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94021">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200" b="0" i="0" u="none" strike="noStrike" cap="none" normalizeH="0" baseline="0" dirty="0">
                        <a:ln>
                          <a:noFill/>
                        </a:ln>
                        <a:solidFill>
                          <a:srgbClr val="0000CC"/>
                        </a:solidFill>
                        <a:effectLst/>
                        <a:latin typeface="Arial" panose="020B0604020202020204" pitchFamily="34" charset="0"/>
                        <a:cs typeface="Arial" panose="020B0604020202020204" pitchFamily="34" charset="0"/>
                      </a:endParaRPr>
                    </a:p>
                  </a:txBody>
                  <a:tcPr marT="45704" marB="45704"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758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smtClean="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5988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headEnd/>
            <a:tailEnd/>
          </a:ln>
        </p:spPr>
        <p:txBody>
          <a:bodyPr wrap="square">
            <a:spAutoFit/>
          </a:bodyPr>
          <a:lstStyle/>
          <a:p>
            <a:r>
              <a:rPr lang="en-US" sz="3200" b="1" dirty="0">
                <a:solidFill>
                  <a:srgbClr val="FF0000"/>
                </a:solidFill>
                <a:latin typeface="Times New Roman" pitchFamily="18" charset="0"/>
                <a:cs typeface="Times New Roman" pitchFamily="18" charset="0"/>
              </a:rPr>
              <a:t>II. </a:t>
            </a:r>
            <a:r>
              <a:rPr lang="en-US" sz="3200" b="1" dirty="0" err="1">
                <a:solidFill>
                  <a:srgbClr val="FF0000"/>
                </a:solidFill>
                <a:latin typeface="Times New Roman" pitchFamily="18" charset="0"/>
                <a:cs typeface="Times New Roman" pitchFamily="18" charset="0"/>
              </a:rPr>
              <a:t>Ghi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nhớ</a:t>
            </a:r>
            <a:endParaRPr lang="en-US" sz="3200" b="1" dirty="0">
              <a:solidFill>
                <a:srgbClr val="FF0000"/>
              </a:solidFill>
              <a:latin typeface="Times New Roman" pitchFamily="18" charset="0"/>
              <a:cs typeface="Times New Roman" pitchFamily="18" charset="0"/>
            </a:endParaRPr>
          </a:p>
        </p:txBody>
      </p:sp>
      <p:sp>
        <p:nvSpPr>
          <p:cNvPr id="14" name="Text Box 571"/>
          <p:cNvSpPr txBox="1">
            <a:spLocks noChangeArrowheads="1"/>
          </p:cNvSpPr>
          <p:nvPr/>
        </p:nvSpPr>
        <p:spPr bwMode="auto">
          <a:xfrm>
            <a:off x="3147104" y="1999796"/>
            <a:ext cx="6011411" cy="2677656"/>
          </a:xfrm>
          <a:prstGeom prst="rect">
            <a:avLst/>
          </a:prstGeom>
          <a:solidFill>
            <a:schemeClr val="accent1">
              <a:lumMod val="40000"/>
              <a:lumOff val="60000"/>
            </a:schemeClr>
          </a:solidFill>
          <a:ln>
            <a:noFill/>
          </a:ln>
          <a:effectLst>
            <a:outerShdw blurRad="50800" dist="38100" dir="5400000" algn="t" rotWithShape="0">
              <a:prstClr val="black">
                <a:alpha val="40000"/>
              </a:prstClr>
            </a:outerShdw>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50000"/>
              </a:spcBef>
            </a:pPr>
            <a:r>
              <a:rPr lang="en-US" altLang="en-US" sz="28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Dấu gạch ngang</a:t>
            </a: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dùng để đánh dấu:</a:t>
            </a:r>
            <a:b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br>
            <a:r>
              <a:rPr lang="en-US" altLang="en-US" sz="2800">
                <a:solidFill>
                  <a:srgbClr val="0000CC"/>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1. C</a:t>
            </a:r>
            <a:r>
              <a:rPr lang="en-US" altLang="en-US" sz="2800">
                <a:latin typeface="Times New Roman" panose="02020603050405020304" pitchFamily="18" charset="0"/>
                <a:cs typeface="Times New Roman" panose="02020603050405020304" pitchFamily="18" charset="0"/>
              </a:rPr>
              <a:t>hỗ bắt đầu lời nói của nhân vật.</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rPr>
              <a:t>    2. Phần chú thích trong câu.</a:t>
            </a:r>
            <a:br>
              <a:rPr lang="en-US" altLang="en-US" sz="2800">
                <a:latin typeface="Times New Roman" panose="02020603050405020304" pitchFamily="18" charset="0"/>
                <a:cs typeface="Times New Roman" panose="02020603050405020304" pitchFamily="18" charset="0"/>
              </a:rPr>
            </a:br>
            <a:r>
              <a:rPr lang="en-US" altLang="en-US" sz="2800">
                <a:latin typeface="Times New Roman" panose="02020603050405020304" pitchFamily="18" charset="0"/>
                <a:cs typeface="Times New Roman" panose="02020603050405020304" pitchFamily="18" charset="0"/>
                <a:sym typeface="Wingdings" panose="05000000000000000000" pitchFamily="2" charset="2"/>
              </a:rPr>
              <a:t>    3. Các ý trong một đoạn </a:t>
            </a:r>
            <a:r>
              <a:rPr lang="en-US" altLang="en-US" sz="2800">
                <a:latin typeface="Times New Roman" panose="02020603050405020304" pitchFamily="18" charset="0"/>
                <a:cs typeface="Times New Roman" panose="02020603050405020304" pitchFamily="18" charset="0"/>
              </a:rPr>
              <a:t>liệt kê.</a:t>
            </a:r>
          </a:p>
        </p:txBody>
      </p:sp>
    </p:spTree>
    <p:extLst>
      <p:ext uri="{BB962C8B-B14F-4D97-AF65-F5344CB8AC3E}">
        <p14:creationId xmlns:p14="http://schemas.microsoft.com/office/powerpoint/2010/main" val="11352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4">
            <a:extLst/>
          </p:cNvPr>
          <p:cNvGraphicFramePr>
            <a:graphicFrameLocks noGrp="1"/>
          </p:cNvGraphicFramePr>
          <p:nvPr>
            <p:extLst>
              <p:ext uri="{D42A27DB-BD31-4B8C-83A1-F6EECF244321}">
                <p14:modId xmlns:p14="http://schemas.microsoft.com/office/powerpoint/2010/main" val="3791759720"/>
              </p:ext>
            </p:extLst>
          </p:nvPr>
        </p:nvGraphicFramePr>
        <p:xfrm>
          <a:off x="2761344" y="1157514"/>
          <a:ext cx="8229600" cy="4529328"/>
        </p:xfrm>
        <a:graphic>
          <a:graphicData uri="http://schemas.openxmlformats.org/drawingml/2006/table">
            <a:tbl>
              <a:tblPr/>
              <a:tblGrid>
                <a:gridCol w="8229600">
                  <a:extLst>
                    <a:ext uri="{9D8B030D-6E8A-4147-A177-3AD203B41FA5}">
                      <a16:colId xmlns:a16="http://schemas.microsoft.com/office/drawing/2014/main" val="20000"/>
                    </a:ext>
                  </a:extLst>
                </a:gridCol>
              </a:tblGrid>
              <a:tr h="40386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Ví dụ: </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gặp</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sân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chào:</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chào</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cô</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ạ!</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Em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rất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thích</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hoa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hồng</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err="1">
                          <a:ln>
                            <a:noFill/>
                          </a:ln>
                          <a:solidFill>
                            <a:schemeClr val="tx1"/>
                          </a:solidFill>
                          <a:effectLst/>
                          <a:latin typeface="Times New Roman" panose="02020603050405020304" pitchFamily="18" charset="0"/>
                          <a:cs typeface="Times New Roman" panose="02020603050405020304" pitchFamily="18" charset="0"/>
                        </a:rPr>
                        <a:t>nhung</a:t>
                      </a:r>
                      <a:r>
                        <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giống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cây</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bố</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mang</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từ</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Đà</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về</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p>
                      <a:pPr marL="457200" marR="0" lvl="0" indent="-4572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Mẹ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chợ</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viết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giấy</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mua</a:t>
                      </a:r>
                      <a:r>
                        <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Dao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Chổi</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lau</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nhà</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smtClean="0">
                          <a:ln>
                            <a:noFill/>
                          </a:ln>
                          <a:solidFill>
                            <a:srgbClr val="FF0000"/>
                          </a:solidFill>
                          <a:effectLst/>
                          <a:latin typeface="Times New Roman" panose="02020603050405020304" pitchFamily="18" charset="0"/>
                          <a:cs typeface="Times New Roman" panose="02020603050405020304" pitchFamily="18" charset="0"/>
                        </a:rPr>
                        <a:t>   -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Bát</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đĩa</a:t>
                      </a: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4515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4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sz="2800"/>
          </a:p>
        </p:txBody>
      </p:sp>
      <p:sp>
        <p:nvSpPr>
          <p:cNvPr id="11" name="Text Box 52"/>
          <p:cNvSpPr txBox="1">
            <a:spLocks noChangeArrowheads="1"/>
          </p:cNvSpPr>
          <p:nvPr/>
        </p:nvSpPr>
        <p:spPr bwMode="auto">
          <a:xfrm>
            <a:off x="1039585" y="580571"/>
            <a:ext cx="102180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3200" b="1"/>
              <a:t>Bài 1. </a:t>
            </a:r>
            <a:r>
              <a:rPr lang="en-US" altLang="en-US" sz="3200" b="1" smtClean="0"/>
              <a:t>Tìm dấu gạch ngang trong mẩu chuyện dưới đây và nêu tác dụng của mỗi dấu.</a:t>
            </a:r>
            <a:endParaRPr lang="en-US" altLang="en-US" sz="3200" b="1"/>
          </a:p>
        </p:txBody>
      </p:sp>
      <p:graphicFrame>
        <p:nvGraphicFramePr>
          <p:cNvPr id="4" name="Group 588">
            <a:extLst/>
          </p:cNvPr>
          <p:cNvGraphicFramePr>
            <a:graphicFrameLocks noGrp="1"/>
          </p:cNvGraphicFramePr>
          <p:nvPr>
            <p:extLst>
              <p:ext uri="{D42A27DB-BD31-4B8C-83A1-F6EECF244321}">
                <p14:modId xmlns:p14="http://schemas.microsoft.com/office/powerpoint/2010/main" val="1376630547"/>
              </p:ext>
            </p:extLst>
          </p:nvPr>
        </p:nvGraphicFramePr>
        <p:xfrm>
          <a:off x="1479549" y="3172068"/>
          <a:ext cx="4267200" cy="1600200"/>
        </p:xfrm>
        <a:graphic>
          <a:graphicData uri="http://schemas.openxmlformats.org/drawingml/2006/table">
            <a:tbl>
              <a:tblPr/>
              <a:tblGrid>
                <a:gridCol w="4267200">
                  <a:extLst>
                    <a:ext uri="{9D8B030D-6E8A-4147-A177-3AD203B41FA5}">
                      <a16:colId xmlns:a16="http://schemas.microsoft.com/office/drawing/2014/main" val="20000"/>
                    </a:ext>
                  </a:extLst>
                </a:gridCol>
              </a:tblGrid>
              <a:tr h="1600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5" name="Object 593"/>
          <p:cNvGraphicFramePr>
            <a:graphicFrameLocks noChangeAspect="1"/>
          </p:cNvGraphicFramePr>
          <p:nvPr>
            <p:extLst>
              <p:ext uri="{D42A27DB-BD31-4B8C-83A1-F6EECF244321}">
                <p14:modId xmlns:p14="http://schemas.microsoft.com/office/powerpoint/2010/main" val="805325845"/>
              </p:ext>
            </p:extLst>
          </p:nvPr>
        </p:nvGraphicFramePr>
        <p:xfrm>
          <a:off x="6186713" y="1657789"/>
          <a:ext cx="4408715" cy="4438211"/>
        </p:xfrm>
        <a:graphic>
          <a:graphicData uri="http://schemas.openxmlformats.org/presentationml/2006/ole">
            <mc:AlternateContent xmlns:mc="http://schemas.openxmlformats.org/markup-compatibility/2006">
              <mc:Choice xmlns:v="urn:schemas-microsoft-com:vml" Requires="v">
                <p:oleObj spid="_x0000_s1042" name="Image" r:id="rId3" imgW="1383639" imgH="2031746" progId="Photoshop.Image.7">
                  <p:embed/>
                </p:oleObj>
              </mc:Choice>
              <mc:Fallback>
                <p:oleObj name="Image" r:id="rId3" imgW="1383639" imgH="2031746" progId="Photoshop.Image.7">
                  <p:embed/>
                  <p:pic>
                    <p:nvPicPr>
                      <p:cNvPr id="23121" name="Object 5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6713" y="1657789"/>
                        <a:ext cx="4408715" cy="4438211"/>
                      </a:xfrm>
                      <a:prstGeom prst="rect">
                        <a:avLst/>
                      </a:prstGeom>
                      <a:noFill/>
                      <a:ln w="38100" cmpd="dbl">
                        <a:solidFill>
                          <a:srgbClr val="0000FF"/>
                        </a:solidFill>
                        <a:miter lim="800000"/>
                        <a:headEnd/>
                        <a:tailEnd/>
                      </a:ln>
                      <a:effectLst/>
                    </p:spPr>
                  </p:pic>
                </p:oleObj>
              </mc:Fallback>
            </mc:AlternateContent>
          </a:graphicData>
        </a:graphic>
      </p:graphicFrame>
    </p:spTree>
    <p:extLst>
      <p:ext uri="{BB962C8B-B14F-4D97-AF65-F5344CB8AC3E}">
        <p14:creationId xmlns:p14="http://schemas.microsoft.com/office/powerpoint/2010/main" val="413871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4513" y="573315"/>
            <a:ext cx="12090401"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smtClean="0">
                <a:solidFill>
                  <a:srgbClr val="0000CC"/>
                </a:solidFill>
                <a:latin typeface="Times New Roman" panose="02020603050405020304" pitchFamily="18" charset="0"/>
                <a:cs typeface="Times New Roman" panose="02020603050405020304" pitchFamily="18" charset="0"/>
              </a:rPr>
              <a:t>Một</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bữa</a:t>
            </a:r>
            <a:r>
              <a:rPr lang="en-US" altLang="en-US" sz="2550" dirty="0">
                <a:solidFill>
                  <a:srgbClr val="0000CC"/>
                </a:solidFill>
                <a:latin typeface="Times New Roman" panose="02020603050405020304" pitchFamily="18" charset="0"/>
                <a:cs typeface="Times New Roman" panose="02020603050405020304" pitchFamily="18" charset="0"/>
              </a:rPr>
              <a:t> Pa-</a:t>
            </a:r>
            <a:r>
              <a:rPr lang="en-US" altLang="en-US" sz="2550" dirty="0" err="1">
                <a:solidFill>
                  <a:srgbClr val="0000CC"/>
                </a:solidFill>
                <a:latin typeface="Times New Roman" panose="02020603050405020304" pitchFamily="18" charset="0"/>
                <a:cs typeface="Times New Roman" panose="02020603050405020304" pitchFamily="18" charset="0"/>
              </a:rPr>
              <a:t>xcan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đâu</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về</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smtClean="0">
                <a:solidFill>
                  <a:srgbClr val="0000CC"/>
                </a:solidFill>
                <a:latin typeface="Times New Roman" panose="02020603050405020304" pitchFamily="18" charset="0"/>
                <a:cs typeface="Times New Roman" panose="02020603050405020304" pitchFamily="18" charset="0"/>
              </a:rPr>
              <a:t>khuya</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thấy</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bố</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mình</a:t>
            </a:r>
            <a:r>
              <a:rPr lang="en-US" altLang="en-US" sz="2550" dirty="0">
                <a:solidFill>
                  <a:srgbClr val="0000CC"/>
                </a:solidFill>
                <a:latin typeface="Times New Roman" panose="02020603050405020304" pitchFamily="18" charset="0"/>
                <a:cs typeface="Times New Roman" panose="02020603050405020304" pitchFamily="18" charset="0"/>
              </a:rPr>
              <a:t> - </a:t>
            </a:r>
            <a:r>
              <a:rPr lang="en-US" altLang="en-US" sz="2550" dirty="0" err="1">
                <a:solidFill>
                  <a:srgbClr val="0000CC"/>
                </a:solidFill>
                <a:latin typeface="Times New Roman" panose="02020603050405020304" pitchFamily="18" charset="0"/>
                <a:cs typeface="Times New Roman" panose="02020603050405020304" pitchFamily="18" charset="0"/>
              </a:rPr>
              <a:t>một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viên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chức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tài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chính</a:t>
            </a:r>
            <a:r>
              <a:rPr lang="en-US" altLang="en-US" sz="2550" dirty="0">
                <a:solidFill>
                  <a:srgbClr val="0000CC"/>
                </a:solidFill>
                <a:latin typeface="Times New Roman" panose="02020603050405020304" pitchFamily="18" charset="0"/>
                <a:cs typeface="Times New Roman" panose="02020603050405020304" pitchFamily="18" charset="0"/>
              </a:rPr>
              <a:t> – </a:t>
            </a:r>
            <a:r>
              <a:rPr lang="en-US" altLang="en-US" sz="2550" dirty="0" err="1">
                <a:solidFill>
                  <a:srgbClr val="0000CC"/>
                </a:solidFill>
                <a:latin typeface="Times New Roman" panose="02020603050405020304" pitchFamily="18" charset="0"/>
                <a:cs typeface="Times New Roman" panose="02020603050405020304" pitchFamily="18" charset="0"/>
              </a:rPr>
              <a:t>vẫn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cặm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cụi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trước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bàn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làm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việc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Anh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rón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rén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lại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gần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Ông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bố</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vẫn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mải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mê</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với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những</a:t>
            </a:r>
            <a:r>
              <a:rPr lang="en-US" altLang="en-US" sz="2550" dirty="0">
                <a:solidFill>
                  <a:srgbClr val="0000CC"/>
                </a:solidFill>
                <a:latin typeface="Times New Roman" panose="02020603050405020304" pitchFamily="18" charset="0"/>
                <a:cs typeface="Times New Roman" panose="02020603050405020304" pitchFamily="18" charset="0"/>
              </a:rPr>
              <a:t> con </a:t>
            </a:r>
            <a:r>
              <a:rPr lang="en-US" altLang="en-US" sz="2550" dirty="0" err="1">
                <a:solidFill>
                  <a:srgbClr val="0000CC"/>
                </a:solidFill>
                <a:latin typeface="Times New Roman" panose="02020603050405020304" pitchFamily="18" charset="0"/>
                <a:cs typeface="Times New Roman" panose="02020603050405020304" pitchFamily="18" charset="0"/>
              </a:rPr>
              <a:t>số</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Ông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đang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phải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kiểm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tra</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sổ</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sách</a:t>
            </a:r>
            <a:r>
              <a:rPr lang="en-US" altLang="en-US" sz="2550" dirty="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Những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dãy</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tính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cộng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hàng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ngàn</a:t>
            </a:r>
            <a:r>
              <a:rPr lang="en-US" altLang="en-US" sz="2550" dirty="0">
                <a:solidFill>
                  <a:srgbClr val="0000CC"/>
                </a:solidFill>
                <a:latin typeface="Times New Roman" panose="02020603050405020304" pitchFamily="18" charset="0"/>
                <a:cs typeface="Times New Roman" panose="02020603050405020304" pitchFamily="18" charset="0"/>
              </a:rPr>
              <a:t> con </a:t>
            </a:r>
            <a:r>
              <a:rPr lang="en-US" altLang="en-US" sz="2550" dirty="0" err="1">
                <a:solidFill>
                  <a:srgbClr val="0000CC"/>
                </a:solidFill>
                <a:latin typeface="Times New Roman" panose="02020603050405020304" pitchFamily="18" charset="0"/>
                <a:cs typeface="Times New Roman" panose="02020603050405020304" pitchFamily="18" charset="0"/>
              </a:rPr>
              <a:t>số</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một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công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việc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buồn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tẻ</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làm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sao</a:t>
            </a:r>
            <a:r>
              <a:rPr lang="en-US" altLang="en-US" sz="2550" dirty="0">
                <a:solidFill>
                  <a:srgbClr val="0000CC"/>
                </a:solidFill>
                <a:latin typeface="Times New Roman" panose="02020603050405020304" pitchFamily="18" charset="0"/>
                <a:cs typeface="Times New Roman" panose="02020603050405020304" pitchFamily="18" charset="0"/>
              </a:rPr>
              <a:t>!” – Pa-</a:t>
            </a:r>
            <a:r>
              <a:rPr lang="en-US" altLang="en-US" sz="2550" dirty="0" err="1">
                <a:solidFill>
                  <a:srgbClr val="0000CC"/>
                </a:solidFill>
                <a:latin typeface="Times New Roman" panose="02020603050405020304" pitchFamily="18" charset="0"/>
                <a:cs typeface="Times New Roman" panose="02020603050405020304" pitchFamily="18" charset="0"/>
              </a:rPr>
              <a:t>xcan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nghĩ</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thầm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Trong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óc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chàng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sinh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viên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trẻ</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tuổi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chợt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lóe</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một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tia</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sáng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Anh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lặng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lẽ</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rút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về</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phòng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mình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và</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smtClean="0">
                <a:solidFill>
                  <a:srgbClr val="0000CC"/>
                </a:solidFill>
                <a:latin typeface="Times New Roman" panose="02020603050405020304" pitchFamily="18" charset="0"/>
                <a:cs typeface="Times New Roman" panose="02020603050405020304" pitchFamily="18" charset="0"/>
              </a:rPr>
              <a:t>vạch</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một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sơ</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đồ</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gì</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đó</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giấy</a:t>
            </a:r>
            <a:r>
              <a:rPr lang="en-US" altLang="en-US" sz="2550" dirty="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smtClean="0">
                <a:solidFill>
                  <a:srgbClr val="0000CC"/>
                </a:solidFill>
                <a:latin typeface="Times New Roman" panose="02020603050405020304" pitchFamily="18" charset="0"/>
                <a:cs typeface="Times New Roman" panose="02020603050405020304" pitchFamily="18" charset="0"/>
              </a:rPr>
              <a:t>Mươi</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hôm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sau</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ông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bố</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ngạc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nhiên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thấy</a:t>
            </a:r>
            <a:r>
              <a:rPr lang="en-US" altLang="en-US" sz="2550" dirty="0">
                <a:solidFill>
                  <a:srgbClr val="0000CC"/>
                </a:solidFill>
                <a:latin typeface="Times New Roman" panose="02020603050405020304" pitchFamily="18" charset="0"/>
                <a:cs typeface="Times New Roman" panose="02020603050405020304" pitchFamily="18" charset="0"/>
              </a:rPr>
              <a:t> con </a:t>
            </a:r>
            <a:r>
              <a:rPr lang="en-US" altLang="en-US" sz="2550" dirty="0" err="1">
                <a:solidFill>
                  <a:srgbClr val="0000CC"/>
                </a:solidFill>
                <a:latin typeface="Times New Roman" panose="02020603050405020304" pitchFamily="18" charset="0"/>
                <a:cs typeface="Times New Roman" panose="02020603050405020304" pitchFamily="18" charset="0"/>
              </a:rPr>
              <a:t>ôm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một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vật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gì</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kỳ</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lạ</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đặt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trước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bàn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mình</a:t>
            </a:r>
            <a:r>
              <a:rPr lang="en-US" altLang="en-US" sz="255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dirty="0">
                <a:solidFill>
                  <a:srgbClr val="0000CC"/>
                </a:solidFill>
                <a:latin typeface="Times New Roman" panose="02020603050405020304" pitchFamily="18" charset="0"/>
                <a:cs typeface="Times New Roman" panose="02020603050405020304" pitchFamily="18" charset="0"/>
              </a:rPr>
              <a:t>        - Con hi </a:t>
            </a:r>
            <a:r>
              <a:rPr lang="en-US" altLang="en-US" sz="2550" dirty="0" err="1">
                <a:solidFill>
                  <a:srgbClr val="0000CC"/>
                </a:solidFill>
                <a:latin typeface="Times New Roman" panose="02020603050405020304" pitchFamily="18" charset="0"/>
                <a:cs typeface="Times New Roman" panose="02020603050405020304" pitchFamily="18" charset="0"/>
              </a:rPr>
              <a:t>vọng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món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quà</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nhỏ</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này</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có</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thể</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làm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bố</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bớt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nhức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đầu</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vì</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những</a:t>
            </a:r>
            <a:r>
              <a:rPr lang="en-US" altLang="en-US" sz="2550" dirty="0">
                <a:solidFill>
                  <a:srgbClr val="0000CC"/>
                </a:solidFill>
                <a:latin typeface="Times New Roman" panose="02020603050405020304" pitchFamily="18" charset="0"/>
                <a:cs typeface="Times New Roman" panose="02020603050405020304" pitchFamily="18" charset="0"/>
              </a:rPr>
              <a:t> con </a:t>
            </a:r>
            <a:r>
              <a:rPr lang="en-US" altLang="en-US" sz="2550" dirty="0" err="1">
                <a:solidFill>
                  <a:srgbClr val="0000CC"/>
                </a:solidFill>
                <a:latin typeface="Times New Roman" panose="02020603050405020304" pitchFamily="18" charset="0"/>
                <a:cs typeface="Times New Roman" panose="02020603050405020304" pitchFamily="18" charset="0"/>
              </a:rPr>
              <a:t>tính</a:t>
            </a:r>
            <a:r>
              <a:rPr lang="en-US" altLang="en-US" sz="2550" dirty="0">
                <a:solidFill>
                  <a:srgbClr val="0000CC"/>
                </a:solidFill>
                <a:latin typeface="Times New Roman" panose="02020603050405020304" pitchFamily="18" charset="0"/>
                <a:cs typeface="Times New Roman" panose="02020603050405020304" pitchFamily="18" charset="0"/>
              </a:rPr>
              <a:t> - Pa-</a:t>
            </a:r>
            <a:r>
              <a:rPr lang="en-US" altLang="en-US" sz="2550" dirty="0" err="1">
                <a:solidFill>
                  <a:srgbClr val="0000CC"/>
                </a:solidFill>
                <a:latin typeface="Times New Roman" panose="02020603050405020304" pitchFamily="18" charset="0"/>
                <a:cs typeface="Times New Roman" panose="02020603050405020304" pitchFamily="18" charset="0"/>
              </a:rPr>
              <a:t>xcan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nói</a:t>
            </a:r>
            <a:r>
              <a:rPr lang="en-US" altLang="en-US" sz="255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Thì</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ra</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đó</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là</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một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thứ</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smtClean="0">
                <a:solidFill>
                  <a:srgbClr val="0000CC"/>
                </a:solidFill>
                <a:latin typeface="Times New Roman" panose="02020603050405020304" pitchFamily="18" charset="0"/>
                <a:cs typeface="Times New Roman" panose="02020603050405020304" pitchFamily="18" charset="0"/>
              </a:rPr>
              <a:t>máy</a:t>
            </a:r>
            <a:r>
              <a:rPr lang="en-US" altLang="en-US" sz="2550" dirty="0" smtClean="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cộng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trừ</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mà</a:t>
            </a:r>
            <a:r>
              <a:rPr lang="en-US" altLang="en-US" sz="2550" dirty="0">
                <a:solidFill>
                  <a:srgbClr val="0000CC"/>
                </a:solidFill>
                <a:latin typeface="Times New Roman" panose="02020603050405020304" pitchFamily="18" charset="0"/>
                <a:cs typeface="Times New Roman" panose="02020603050405020304" pitchFamily="18" charset="0"/>
              </a:rPr>
              <a:t> Pa-</a:t>
            </a:r>
            <a:r>
              <a:rPr lang="en-US" altLang="en-US" sz="2550" dirty="0" err="1">
                <a:solidFill>
                  <a:srgbClr val="0000CC"/>
                </a:solidFill>
                <a:latin typeface="Times New Roman" panose="02020603050405020304" pitchFamily="18" charset="0"/>
                <a:cs typeface="Times New Roman" panose="02020603050405020304" pitchFamily="18" charset="0"/>
              </a:rPr>
              <a:t>xcan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đã</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đặt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hết</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tình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cảm</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của</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người</a:t>
            </a:r>
            <a:r>
              <a:rPr lang="en-US" altLang="en-US" sz="2550" dirty="0">
                <a:solidFill>
                  <a:srgbClr val="0000CC"/>
                </a:solidFill>
                <a:latin typeface="Times New Roman" panose="02020603050405020304" pitchFamily="18" charset="0"/>
                <a:cs typeface="Times New Roman" panose="02020603050405020304" pitchFamily="18" charset="0"/>
              </a:rPr>
              <a:t> con </a:t>
            </a:r>
            <a:r>
              <a:rPr lang="en-US" altLang="en-US" sz="2550" dirty="0" err="1">
                <a:solidFill>
                  <a:srgbClr val="0000CC"/>
                </a:solidFill>
                <a:latin typeface="Times New Roman" panose="02020603050405020304" pitchFamily="18" charset="0"/>
                <a:cs typeface="Times New Roman" panose="02020603050405020304" pitchFamily="18" charset="0"/>
              </a:rPr>
              <a:t>vào</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việc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chế</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tạo</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Đó</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chính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là</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chiếc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máy</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tính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đầu</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tiên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trên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thế</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giới</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tổ</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tiên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của</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những</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chiếc</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máy</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tính</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điện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tử</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hiện</a:t>
            </a:r>
            <a:r>
              <a:rPr lang="en-US" altLang="en-US" sz="2550" dirty="0">
                <a:solidFill>
                  <a:srgbClr val="0000CC"/>
                </a:solidFill>
                <a:latin typeface="Times New Roman" panose="02020603050405020304" pitchFamily="18" charset="0"/>
                <a:cs typeface="Times New Roman" panose="02020603050405020304" pitchFamily="18" charset="0"/>
              </a:rPr>
              <a:t> </a:t>
            </a:r>
            <a:r>
              <a:rPr lang="en-US" altLang="en-US" sz="2550" dirty="0" err="1">
                <a:solidFill>
                  <a:srgbClr val="0000CC"/>
                </a:solidFill>
                <a:latin typeface="Times New Roman" panose="02020603050405020304" pitchFamily="18" charset="0"/>
                <a:cs typeface="Times New Roman" panose="02020603050405020304" pitchFamily="18" charset="0"/>
              </a:rPr>
              <a:t>đại</a:t>
            </a:r>
            <a:r>
              <a:rPr lang="en-US" altLang="en-US" sz="2550" dirty="0">
                <a:solidFill>
                  <a:srgbClr val="0000CC"/>
                </a:solidFill>
                <a:latin typeface="Times New Roman" panose="02020603050405020304" pitchFamily="18" charset="0"/>
                <a:cs typeface="Times New Roman" panose="02020603050405020304" pitchFamily="18" charset="0"/>
              </a:rPr>
              <a:t>.</a:t>
            </a:r>
            <a:endParaRPr lang="en-US" altLang="en-US" sz="2550" dirty="0"/>
          </a:p>
          <a:p>
            <a:pPr algn="just">
              <a:spcBef>
                <a:spcPct val="50000"/>
              </a:spcBef>
            </a:pPr>
            <a:r>
              <a:rPr lang="en-US" altLang="en-US" sz="2600" i="1" dirty="0">
                <a:latin typeface="Times New Roman" panose="02020603050405020304" pitchFamily="18" charset="0"/>
                <a:cs typeface="Times New Roman" panose="02020603050405020304" pitchFamily="18" charset="0"/>
              </a:rPr>
              <a:t>                                                            </a:t>
            </a:r>
            <a:r>
              <a:rPr lang="en-US" altLang="en-US" sz="2600" i="1" dirty="0" smtClean="0">
                <a:latin typeface="Times New Roman" panose="02020603050405020304" pitchFamily="18" charset="0"/>
                <a:cs typeface="Times New Roman" panose="02020603050405020304" pitchFamily="18" charset="0"/>
              </a:rPr>
              <a:t>                 </a:t>
            </a:r>
            <a:r>
              <a:rPr lang="en-US" altLang="en-US" sz="2000" i="1" dirty="0" smtClean="0">
                <a:latin typeface="Times New Roman" panose="02020603050405020304" pitchFamily="18" charset="0"/>
                <a:cs typeface="Times New Roman" panose="02020603050405020304" pitchFamily="18" charset="0"/>
              </a:rPr>
              <a:t>Theo </a:t>
            </a:r>
            <a:r>
              <a:rPr lang="en-US" altLang="en-US" sz="2000" b="1" dirty="0">
                <a:latin typeface="Times New Roman" panose="02020603050405020304" pitchFamily="18" charset="0"/>
                <a:cs typeface="Times New Roman" panose="02020603050405020304" pitchFamily="18" charset="0"/>
              </a:rPr>
              <a:t>LÊ NGUYÊN LONG, PHẠM NGỌC TOÀN </a:t>
            </a:r>
            <a:endParaRPr lang="en-US" altLang="en-US" sz="2600" b="1" dirty="0">
              <a:solidFill>
                <a:srgbClr val="0000CC"/>
              </a:solidFill>
              <a:latin typeface="Times New Roman" panose="02020603050405020304" pitchFamily="18" charset="0"/>
              <a:cs typeface="Times New Roman" panose="02020603050405020304" pitchFamily="18" charset="0"/>
            </a:endParaRPr>
          </a:p>
          <a:p>
            <a:pPr algn="just" eaLnBrk="1" hangingPunct="1">
              <a:spcBef>
                <a:spcPct val="50000"/>
              </a:spcBef>
            </a:pPr>
            <a:endParaRPr lang="en-US" altLang="en-US" sz="2600" dirty="0">
              <a:solidFill>
                <a:srgbClr val="0000CC"/>
              </a:solidFill>
              <a:latin typeface="Times New Roman" panose="02020603050405020304" pitchFamily="18" charset="0"/>
              <a:cs typeface="Times New Roman" panose="02020603050405020304" pitchFamily="18" charset="0"/>
            </a:endParaRPr>
          </a:p>
        </p:txBody>
      </p:sp>
      <p:graphicFrame>
        <p:nvGraphicFramePr>
          <p:cNvPr id="7" name="Group 30">
            <a:extLst/>
          </p:cNvPr>
          <p:cNvGraphicFramePr>
            <a:graphicFrameLocks/>
          </p:cNvGraphicFramePr>
          <p:nvPr>
            <p:extLst>
              <p:ext uri="{D42A27DB-BD31-4B8C-83A1-F6EECF244321}">
                <p14:modId xmlns:p14="http://schemas.microsoft.com/office/powerpoint/2010/main" val="3933921858"/>
              </p:ext>
            </p:extLst>
          </p:nvPr>
        </p:nvGraphicFramePr>
        <p:xfrm>
          <a:off x="1944914" y="55155"/>
          <a:ext cx="8229600" cy="518160"/>
        </p:xfrm>
        <a:graphic>
          <a:graphicData uri="http://schemas.openxmlformats.org/drawingml/2006/table">
            <a:tbl>
              <a:tblPr/>
              <a:tblGrid>
                <a:gridCol w="8229600">
                  <a:extLst>
                    <a:ext uri="{9D8B030D-6E8A-4147-A177-3AD203B41FA5}">
                      <a16:colId xmlns:a16="http://schemas.microsoft.com/office/drawing/2014/main" val="20000"/>
                    </a:ext>
                  </a:extLst>
                </a:gridCol>
              </a:tblGrid>
              <a:tr h="457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Quà</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tặng</a:t>
                      </a: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cha</a:t>
                      </a:r>
                      <a:r>
                        <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50344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0000CC"/>
                </a:solidFill>
              </a:rPr>
              <a:t>   </a:t>
            </a:r>
            <a:r>
              <a:rPr lang="en-US" altLang="en-US" sz="2800">
                <a:solidFill>
                  <a:srgbClr val="0000CC"/>
                </a:solidFill>
                <a:latin typeface="Times New Roman" panose="02020603050405020304" pitchFamily="18" charset="0"/>
                <a:cs typeface="Times New Roman" panose="02020603050405020304" pitchFamily="18" charset="0"/>
              </a:rPr>
              <a:t>Một bữa Pa-xcan đi đâu về khuya thấy bố mình - một viên chức tài chính - vẫn cặm cụi trước bàn làm việc. Anh rón rén lại gần. Ông bố vẫn mải mê với những con số: Ông đang phải kiểm sổ sách.</a:t>
            </a:r>
          </a:p>
        </p:txBody>
      </p:sp>
      <p:sp>
        <p:nvSpPr>
          <p:cNvPr id="45" name="Oval 28"/>
          <p:cNvSpPr>
            <a:spLocks noChangeArrowheads="1"/>
          </p:cNvSpPr>
          <p:nvPr/>
        </p:nvSpPr>
        <p:spPr bwMode="auto">
          <a:xfrm>
            <a:off x="2177597" y="260519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6" name="Oval 29"/>
          <p:cNvSpPr>
            <a:spLocks noChangeArrowheads="1"/>
          </p:cNvSpPr>
          <p:nvPr/>
        </p:nvSpPr>
        <p:spPr bwMode="auto">
          <a:xfrm>
            <a:off x="3532415" y="2165189"/>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8" name="Text Box 7"/>
          <p:cNvSpPr txBox="1">
            <a:spLocks noChangeArrowheads="1"/>
          </p:cNvSpPr>
          <p:nvPr/>
        </p:nvSpPr>
        <p:spPr bwMode="auto">
          <a:xfrm>
            <a:off x="6741884" y="1703903"/>
            <a:ext cx="4318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a:solidFill>
                  <a:srgbClr val="FF0000"/>
                </a:solidFill>
              </a:rPr>
              <a:t>    </a:t>
            </a:r>
            <a:r>
              <a:rPr lang="en-US" altLang="en-US" sz="2800">
                <a:solidFill>
                  <a:srgbClr val="FF0000"/>
                </a:solidFill>
                <a:latin typeface="Times New Roman" panose="02020603050405020304" pitchFamily="18" charset="0"/>
                <a:cs typeface="Times New Roman" panose="02020603050405020304" pitchFamily="18" charset="0"/>
              </a:rPr>
              <a:t>Đánh dấu phần chú thích trong câu (bố Pa-xcan là một viên chức tài chính).</a:t>
            </a:r>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34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240972" y="1647371"/>
            <a:ext cx="5638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latin typeface="Times New Roman" panose="02020603050405020304" pitchFamily="18" charset="0"/>
                <a:cs typeface="Times New Roman" panose="02020603050405020304" pitchFamily="18" charset="0"/>
              </a:rPr>
              <a:t> “Những dãy tính cộng hàng ngàn con số, một công việc buồn tẻ làm sao !”             </a:t>
            </a:r>
            <a:r>
              <a:rPr lang="en-US" altLang="en-US" sz="2800" smtClean="0">
                <a:solidFill>
                  <a:srgbClr val="0000CC"/>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Pa-xcan nghĩ thầm. Trong óc chàng sinh viên trẻ tuổi chợt lóe lên một tia sáng. Anh lặng lẽ rút về phòng mình và vạch ra một sơ đồ gì đó lên giấy.</a:t>
            </a:r>
            <a:endParaRPr lang="en-US" altLang="en-US" sz="2400">
              <a:solidFill>
                <a:srgbClr val="0000CC"/>
              </a:solidFill>
              <a:latin typeface="Times New Roman" panose="02020603050405020304" pitchFamily="18" charset="0"/>
              <a:cs typeface="Times New Roman" panose="02020603050405020304" pitchFamily="18" charset="0"/>
            </a:endParaRPr>
          </a:p>
        </p:txBody>
      </p:sp>
      <p:sp>
        <p:nvSpPr>
          <p:cNvPr id="45" name="Oval 28"/>
          <p:cNvSpPr>
            <a:spLocks noChangeArrowheads="1"/>
          </p:cNvSpPr>
          <p:nvPr/>
        </p:nvSpPr>
        <p:spPr bwMode="auto">
          <a:xfrm>
            <a:off x="1240972" y="2616648"/>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1685014"/>
            <a:ext cx="0" cy="26400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Đánh </a:t>
            </a:r>
            <a:r>
              <a:rPr lang="en-US" altLang="en-US" sz="2800">
                <a:solidFill>
                  <a:srgbClr val="FF0000"/>
                </a:solidFill>
                <a:latin typeface="Times New Roman" panose="02020603050405020304" pitchFamily="18" charset="0"/>
                <a:cs typeface="Times New Roman" panose="02020603050405020304" pitchFamily="18" charset="0"/>
              </a:rPr>
              <a:t>dấu phần chú thích trong câu (đây là ý nghĩ của Pa-xcan).</a:t>
            </a:r>
          </a:p>
        </p:txBody>
      </p:sp>
    </p:spTree>
    <p:extLst>
      <p:ext uri="{BB962C8B-B14F-4D97-AF65-F5344CB8AC3E}">
        <p14:creationId xmlns:p14="http://schemas.microsoft.com/office/powerpoint/2010/main" val="24853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8"/>
          <p:cNvSpPr txBox="1">
            <a:spLocks noChangeArrowheads="1"/>
          </p:cNvSpPr>
          <p:nvPr/>
        </p:nvSpPr>
        <p:spPr bwMode="auto">
          <a:xfrm>
            <a:off x="1023256" y="645885"/>
            <a:ext cx="585651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sz="2800">
                <a:solidFill>
                  <a:srgbClr val="0000CC"/>
                </a:solidFill>
              </a:rPr>
              <a:t> </a:t>
            </a:r>
            <a:r>
              <a:rPr lang="en-US" altLang="en-US" sz="2800" smtClean="0">
                <a:solidFill>
                  <a:srgbClr val="0000CC"/>
                </a:solidFill>
              </a:rPr>
              <a:t>   </a:t>
            </a:r>
            <a:r>
              <a:rPr lang="en-US" altLang="en-US" sz="2800" smtClean="0">
                <a:solidFill>
                  <a:srgbClr val="0000CC"/>
                </a:solidFill>
                <a:latin typeface="Times New Roman" panose="02020603050405020304" pitchFamily="18" charset="0"/>
                <a:cs typeface="Times New Roman" panose="02020603050405020304" pitchFamily="18" charset="0"/>
              </a:rPr>
              <a:t>Mươi </a:t>
            </a:r>
            <a:r>
              <a:rPr lang="en-US" altLang="en-US" sz="2800">
                <a:solidFill>
                  <a:srgbClr val="0000CC"/>
                </a:solidFill>
                <a:latin typeface="Times New Roman" panose="02020603050405020304" pitchFamily="18" charset="0"/>
                <a:cs typeface="Times New Roman" panose="02020603050405020304" pitchFamily="18" charset="0"/>
              </a:rPr>
              <a:t>hôm sau, ông bố ngạc nhiên thấy con ôm một vật gì kỳ lạ đặt trước bàn mình</a:t>
            </a:r>
            <a:r>
              <a:rPr lang="en-US" altLang="en-US" sz="2800" smtClean="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003FBC"/>
                </a:solidFill>
                <a:latin typeface="Times New Roman" panose="02020603050405020304" pitchFamily="18" charset="0"/>
                <a:cs typeface="Times New Roman" panose="02020603050405020304" pitchFamily="18" charset="0"/>
              </a:rPr>
              <a:t>- </a:t>
            </a:r>
            <a:r>
              <a:rPr lang="en-US" altLang="en-US" sz="2800">
                <a:solidFill>
                  <a:srgbClr val="003FBC"/>
                </a:solidFill>
                <a:latin typeface="Times New Roman" panose="02020603050405020304" pitchFamily="18" charset="0"/>
                <a:cs typeface="Times New Roman" panose="02020603050405020304" pitchFamily="18" charset="0"/>
              </a:rPr>
              <a:t>Con hi vọng món quà nhỏ này có thể làm bố bớt nhức đầu vì những con tính - Pa-xcan nói</a:t>
            </a:r>
            <a:r>
              <a:rPr lang="en-US" altLang="en-US" sz="2800" smtClean="0">
                <a:solidFill>
                  <a:srgbClr val="003FBC"/>
                </a:solidFill>
                <a:latin typeface="Times New Roman" panose="02020603050405020304" pitchFamily="18" charset="0"/>
                <a:cs typeface="Times New Roman" panose="02020603050405020304" pitchFamily="18" charset="0"/>
              </a:rPr>
              <a:t>.</a:t>
            </a:r>
          </a:p>
          <a:p>
            <a:pPr algn="just">
              <a:spcBef>
                <a:spcPct val="50000"/>
              </a:spcBef>
            </a:pPr>
            <a:r>
              <a:rPr lang="en-US" altLang="en-US" sz="2800" smtClean="0">
                <a:solidFill>
                  <a:srgbClr val="FF0000"/>
                </a:solidFill>
                <a:latin typeface="Times New Roman" panose="02020603050405020304" pitchFamily="18" charset="0"/>
                <a:cs typeface="Times New Roman" panose="02020603050405020304" pitchFamily="18" charset="0"/>
              </a:rPr>
              <a:t>    </a:t>
            </a:r>
            <a:r>
              <a:rPr lang="en-US" altLang="en-US" sz="2800" smtClean="0">
                <a:solidFill>
                  <a:srgbClr val="0000CC"/>
                </a:solidFill>
                <a:latin typeface="Times New Roman" panose="02020603050405020304" pitchFamily="18" charset="0"/>
                <a:cs typeface="Times New Roman" panose="02020603050405020304" pitchFamily="18" charset="0"/>
              </a:rPr>
              <a:t>Thì </a:t>
            </a:r>
            <a:r>
              <a:rPr lang="en-US" altLang="en-US" sz="2800">
                <a:solidFill>
                  <a:srgbClr val="0000CC"/>
                </a:solidFill>
                <a:latin typeface="Times New Roman" panose="02020603050405020304" pitchFamily="18" charset="0"/>
                <a:cs typeface="Times New Roman" panose="02020603050405020304" pitchFamily="18" charset="0"/>
              </a:rPr>
              <a:t>ra đó là một thứ máy tính cộng trừ mà Pa-xcan đã đặt hết tình cảm của người con vào việc chế tạo. Đó chính là chiếc máy tính đầu tiên trên thế giới, tổ tiên của những chiếc máy tính điện tử hiện đại.</a:t>
            </a:r>
          </a:p>
        </p:txBody>
      </p:sp>
      <p:sp>
        <p:nvSpPr>
          <p:cNvPr id="45" name="Oval 28"/>
          <p:cNvSpPr>
            <a:spLocks noChangeArrowheads="1"/>
          </p:cNvSpPr>
          <p:nvPr/>
        </p:nvSpPr>
        <p:spPr bwMode="auto">
          <a:xfrm>
            <a:off x="1415143" y="2275913"/>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Line 11"/>
          <p:cNvSpPr>
            <a:spLocks noChangeShapeType="1"/>
          </p:cNvSpPr>
          <p:nvPr/>
        </p:nvSpPr>
        <p:spPr bwMode="auto">
          <a:xfrm>
            <a:off x="7017657" y="856343"/>
            <a:ext cx="0" cy="5312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p:cNvSpPr/>
          <p:nvPr/>
        </p:nvSpPr>
        <p:spPr>
          <a:xfrm>
            <a:off x="7155543" y="1685014"/>
            <a:ext cx="3947886" cy="1384995"/>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nhất là đánh dấu chỗ bắt đầu câu nói của Pa-xcan.</a:t>
            </a:r>
          </a:p>
        </p:txBody>
      </p:sp>
      <p:sp>
        <p:nvSpPr>
          <p:cNvPr id="6" name="Rectangle 5"/>
          <p:cNvSpPr/>
          <p:nvPr/>
        </p:nvSpPr>
        <p:spPr>
          <a:xfrm>
            <a:off x="7155543" y="3368671"/>
            <a:ext cx="3947886" cy="1815882"/>
          </a:xfrm>
          <a:prstGeom prst="rect">
            <a:avLst/>
          </a:prstGeom>
        </p:spPr>
        <p:txBody>
          <a:bodyPr wrap="square">
            <a:spAutoFit/>
          </a:bodyPr>
          <a:lstStyle/>
          <a:p>
            <a:pPr marL="457200" indent="-457200" algn="just">
              <a:spcBef>
                <a:spcPct val="50000"/>
              </a:spcBef>
              <a:buFont typeface="Wingdings" panose="05000000000000000000" pitchFamily="2" charset="2"/>
              <a:buChar char="Ø"/>
            </a:pPr>
            <a:r>
              <a:rPr lang="en-US" altLang="en-US" sz="2800">
                <a:solidFill>
                  <a:srgbClr val="FF0000"/>
                </a:solidFill>
                <a:latin typeface="Times New Roman" panose="02020603050405020304" pitchFamily="18" charset="0"/>
                <a:cs typeface="Times New Roman" panose="02020603050405020304" pitchFamily="18" charset="0"/>
              </a:rPr>
              <a:t>Dấu thứ hai là đánh dấu phần chú thích (đây là Pa-xcan nói với bố)</a:t>
            </a:r>
          </a:p>
        </p:txBody>
      </p:sp>
      <p:sp>
        <p:nvSpPr>
          <p:cNvPr id="7" name="Oval 28"/>
          <p:cNvSpPr>
            <a:spLocks noChangeArrowheads="1"/>
          </p:cNvSpPr>
          <p:nvPr/>
        </p:nvSpPr>
        <p:spPr bwMode="auto">
          <a:xfrm>
            <a:off x="1605643" y="3094474"/>
            <a:ext cx="381000" cy="3810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8672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117636"/>
            <a:ext cx="7895771" cy="1815882"/>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a:spAutoFit/>
          </a:bodyPr>
          <a:lstStyle/>
          <a:p>
            <a:pPr>
              <a:spcBef>
                <a:spcPct val="50000"/>
              </a:spcBef>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 bài tập 1 dấu gạch ngang dùng để đánh dấu:</a:t>
            </a:r>
          </a:p>
          <a:p>
            <a:pPr>
              <a:spcBef>
                <a:spcPct val="50000"/>
              </a:spcBef>
              <a:buFontTx/>
              <a:buChar char="-"/>
            </a:pPr>
            <a:r>
              <a:rPr lang="en-US" altLang="en-US" sz="2800">
                <a:latin typeface="Times New Roman" panose="02020603050405020304" pitchFamily="18" charset="0"/>
                <a:cs typeface="Times New Roman" panose="02020603050405020304" pitchFamily="18" charset="0"/>
              </a:rPr>
              <a:t> Phần chú thích trong câu.</a:t>
            </a:r>
          </a:p>
          <a:p>
            <a:pPr>
              <a:spcBef>
                <a:spcPct val="50000"/>
              </a:spcBef>
            </a:pPr>
            <a:r>
              <a:rPr lang="en-US" altLang="en-US" sz="2800">
                <a:latin typeface="Times New Roman" panose="02020603050405020304" pitchFamily="18" charset="0"/>
                <a:cs typeface="Times New Roman" panose="02020603050405020304" pitchFamily="18" charset="0"/>
              </a:rPr>
              <a:t>-</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C</a:t>
            </a:r>
            <a:r>
              <a:rPr lang="en-US" altLang="en-US" sz="2800">
                <a:latin typeface="Times New Roman" panose="02020603050405020304" pitchFamily="18" charset="0"/>
                <a:cs typeface="Times New Roman" panose="02020603050405020304" pitchFamily="18" charset="0"/>
              </a:rPr>
              <a:t>hỗ bắt đầu lời nói của nhân vật.</a:t>
            </a:r>
          </a:p>
        </p:txBody>
      </p:sp>
    </p:spTree>
    <p:extLst>
      <p:ext uri="{BB962C8B-B14F-4D97-AF65-F5344CB8AC3E}">
        <p14:creationId xmlns:p14="http://schemas.microsoft.com/office/powerpoint/2010/main" val="5740614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37832" y="1296109"/>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21242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815882"/>
          </a:xfrm>
          <a:prstGeom prst="rect">
            <a:avLst/>
          </a:prstGeom>
          <a:noFill/>
          <a:ln>
            <a:noFill/>
          </a:ln>
          <a:effectLst/>
        </p:spPr>
        <p:txBody>
          <a:bodyPr wrap="square">
            <a:spAutoFit/>
          </a:bodyPr>
          <a:lstStyle/>
          <a:p>
            <a:pPr algn="just">
              <a:defRPr/>
            </a:pPr>
            <a:r>
              <a:rPr lang="en-US" sz="2800" b="1">
                <a:latin typeface="Times New Roman" panose="02020603050405020304" pitchFamily="18" charset="0"/>
                <a:cs typeface="Times New Roman" panose="02020603050405020304" pitchFamily="18" charset="0"/>
              </a:rPr>
              <a:t>Bài 2. Viết một đoạn văn kể lại </a:t>
            </a:r>
            <a:r>
              <a:rPr lang="en-US" sz="2800" b="1">
                <a:solidFill>
                  <a:srgbClr val="FF0000"/>
                </a:solidFill>
                <a:latin typeface="Times New Roman" panose="02020603050405020304" pitchFamily="18" charset="0"/>
                <a:cs typeface="Times New Roman" panose="02020603050405020304" pitchFamily="18" charset="0"/>
              </a:rPr>
              <a:t>cuộc nói chuyện giữa bố hoặc mẹ với em về tình hình học tập của em trong tuần qua</a:t>
            </a:r>
            <a:r>
              <a:rPr lang="en-US" sz="2800" b="1">
                <a:latin typeface="Times New Roman" panose="02020603050405020304" pitchFamily="18" charset="0"/>
                <a:cs typeface="Times New Roman" panose="02020603050405020304" pitchFamily="18" charset="0"/>
              </a:rPr>
              <a:t>, trong đó có dùng </a:t>
            </a:r>
            <a:r>
              <a:rPr lang="en-US" sz="2800" b="1">
                <a:solidFill>
                  <a:srgbClr val="FF0000"/>
                </a:solidFill>
                <a:latin typeface="Times New Roman" panose="02020603050405020304" pitchFamily="18" charset="0"/>
                <a:cs typeface="Times New Roman" panose="02020603050405020304" pitchFamily="18" charset="0"/>
              </a:rPr>
              <a:t>dấu gạch ngang </a:t>
            </a:r>
            <a:r>
              <a:rPr lang="en-US" sz="2800" b="1">
                <a:latin typeface="Times New Roman" panose="02020603050405020304" pitchFamily="18" charset="0"/>
                <a:cs typeface="Times New Roman" panose="02020603050405020304" pitchFamily="18" charset="0"/>
              </a:rPr>
              <a:t>để </a:t>
            </a:r>
            <a:r>
              <a:rPr lang="en-US" sz="2800" b="1">
                <a:solidFill>
                  <a:srgbClr val="FF0000"/>
                </a:solidFill>
                <a:latin typeface="Times New Roman" panose="02020603050405020304" pitchFamily="18" charset="0"/>
                <a:cs typeface="Times New Roman" panose="02020603050405020304" pitchFamily="18" charset="0"/>
              </a:rPr>
              <a:t>đánh dấu các câu đối thoại và đánh dấu phần chú thích</a:t>
            </a:r>
            <a:r>
              <a:rPr lang="en-US" sz="2800" b="1">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8737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712" y="1321347"/>
            <a:ext cx="9477933" cy="4185761"/>
          </a:xfrm>
          <a:prstGeom prst="rect">
            <a:avLst/>
          </a:prstGeom>
        </p:spPr>
        <p:txBody>
          <a:bodyPr wrap="square">
            <a:spAutoFit/>
          </a:bodyPr>
          <a:lstStyle/>
          <a:p>
            <a:pPr algn="just">
              <a:spcBef>
                <a:spcPct val="50000"/>
              </a:spcBef>
              <a:defRPr/>
            </a:pPr>
            <a:r>
              <a:rPr lang="en-US" altLang="en-US" sz="2800" b="1" u="sng" dirty="0" err="1" smtClean="0">
                <a:latin typeface="Times New Roman" panose="02020603050405020304" pitchFamily="18" charset="0"/>
              </a:rPr>
              <a:t>Ví</a:t>
            </a:r>
            <a:r>
              <a:rPr lang="en-US" altLang="en-US" sz="2800" b="1" u="sng" dirty="0" smtClean="0">
                <a:latin typeface="Times New Roman" panose="02020603050405020304" pitchFamily="18" charset="0"/>
              </a:rPr>
              <a:t> </a:t>
            </a:r>
            <a:r>
              <a:rPr lang="en-US" altLang="en-US" sz="2800" b="1" u="sng" dirty="0" err="1" smtClean="0">
                <a:latin typeface="Times New Roman" panose="02020603050405020304" pitchFamily="18" charset="0"/>
              </a:rPr>
              <a:t>dụ</a:t>
            </a:r>
            <a:r>
              <a:rPr lang="en-US" altLang="en-US" sz="2800" b="1" u="sng" dirty="0" smtClean="0">
                <a:latin typeface="Times New Roman" panose="02020603050405020304" pitchFamily="18" charset="0"/>
              </a:rPr>
              <a:t> 1: </a:t>
            </a:r>
          </a:p>
          <a:p>
            <a:pPr algn="just">
              <a:spcBef>
                <a:spcPct val="50000"/>
              </a:spcBef>
              <a:defRPr/>
            </a:pPr>
            <a:r>
              <a:rPr lang="en-US" altLang="en-US" sz="2800" dirty="0" err="1" smtClean="0">
                <a:latin typeface="Times New Roman" panose="02020603050405020304" pitchFamily="18" charset="0"/>
                <a:cs typeface="Times New Roman" pitchFamily="18" charset="0"/>
              </a:rPr>
              <a:t>Tối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thứ</a:t>
            </a:r>
            <a:r>
              <a:rPr lang="en-US" altLang="en-US" sz="2800" dirty="0" smtClean="0">
                <a:latin typeface="Times New Roman" panose="02020603050405020304" pitchFamily="18" charset="0"/>
                <a:cs typeface="Times New Roman" pitchFamily="18" charset="0"/>
              </a:rPr>
              <a:t> 6, </a:t>
            </a:r>
            <a:r>
              <a:rPr lang="en-US" altLang="en-US" sz="2800" dirty="0" err="1" smtClean="0">
                <a:latin typeface="Times New Roman" panose="02020603050405020304" pitchFamily="18" charset="0"/>
                <a:cs typeface="Times New Roman" pitchFamily="18" charset="0"/>
              </a:rPr>
              <a:t>khi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cả</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nhà</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ngồi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xem</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ti</a:t>
            </a:r>
            <a:r>
              <a:rPr lang="en-US" altLang="en-US" sz="2800" dirty="0" smtClean="0">
                <a:latin typeface="Times New Roman" panose="02020603050405020304" pitchFamily="18" charset="0"/>
                <a:cs typeface="Times New Roman" pitchFamily="18" charset="0"/>
              </a:rPr>
              <a:t> vi. </a:t>
            </a:r>
            <a:r>
              <a:rPr lang="en-US" altLang="en-US" sz="2800" dirty="0" err="1" smtClean="0">
                <a:latin typeface="Times New Roman" panose="02020603050405020304" pitchFamily="18" charset="0"/>
                <a:cs typeface="Times New Roman" pitchFamily="18" charset="0"/>
              </a:rPr>
              <a:t>Bố</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hỏi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tôi</a:t>
            </a:r>
            <a:r>
              <a:rPr lang="en-US" altLang="en-US" sz="2800" dirty="0" smtClean="0">
                <a:latin typeface="Times New Roman" panose="02020603050405020304" pitchFamily="18" charset="0"/>
                <a:cs typeface="Times New Roman" pitchFamily="18" charset="0"/>
              </a:rPr>
              <a:t>:</a:t>
            </a:r>
          </a:p>
          <a:p>
            <a:pPr algn="just">
              <a:spcBef>
                <a:spcPct val="50000"/>
              </a:spcBef>
              <a:defRPr/>
            </a:pP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Tuần</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này</a:t>
            </a:r>
            <a:r>
              <a:rPr lang="en-US" altLang="en-US" sz="2800" dirty="0" smtClean="0">
                <a:latin typeface="Times New Roman" panose="02020603050405020304" pitchFamily="18" charset="0"/>
                <a:cs typeface="Times New Roman" pitchFamily="18" charset="0"/>
              </a:rPr>
              <a:t> con </a:t>
            </a:r>
            <a:r>
              <a:rPr lang="en-US" altLang="en-US" sz="2800" dirty="0" err="1" smtClean="0">
                <a:latin typeface="Times New Roman" panose="02020603050405020304" pitchFamily="18" charset="0"/>
                <a:cs typeface="Times New Roman" pitchFamily="18" charset="0"/>
              </a:rPr>
              <a:t>học</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hành</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thế</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nào</a:t>
            </a:r>
            <a:r>
              <a:rPr lang="en-US" altLang="en-US" sz="2800" dirty="0" smtClean="0">
                <a:latin typeface="Times New Roman" panose="02020603050405020304" pitchFamily="18" charset="0"/>
                <a:cs typeface="Times New Roman" pitchFamily="18" charset="0"/>
              </a:rPr>
              <a:t>?</a:t>
            </a:r>
            <a:endParaRPr lang="en-US" altLang="en-US" sz="2800" dirty="0">
              <a:latin typeface="Times New Roman" pitchFamily="18" charset="0"/>
              <a:cs typeface="Times New Roman" pitchFamily="18" charset="0"/>
            </a:endParaRPr>
          </a:p>
          <a:p>
            <a:pPr algn="just">
              <a:spcBef>
                <a:spcPct val="50000"/>
              </a:spcBef>
              <a:defRPr/>
            </a:pPr>
            <a:r>
              <a:rPr lang="en-US" altLang="en-US" sz="2800" dirty="0" err="1" smtClean="0">
                <a:latin typeface="Times New Roman" pitchFamily="18" charset="0"/>
                <a:cs typeface="Times New Roman" pitchFamily="18" charset="0"/>
              </a:rPr>
              <a:t>Tôi</a:t>
            </a:r>
            <a:r>
              <a:rPr lang="en-US" altLang="en-US" sz="2800" dirty="0" smtClean="0">
                <a:latin typeface="Times New Roman" pitchFamily="18" charset="0"/>
                <a:cs typeface="Times New Roman" pitchFamily="18" charset="0"/>
              </a:rPr>
              <a:t> sung </a:t>
            </a:r>
            <a:r>
              <a:rPr lang="en-US" altLang="en-US" sz="2800" dirty="0" err="1" smtClean="0">
                <a:latin typeface="Times New Roman" pitchFamily="18" charset="0"/>
                <a:cs typeface="Times New Roman" pitchFamily="18" charset="0"/>
              </a:rPr>
              <a:t>sướng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trả</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lời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bố</a:t>
            </a:r>
            <a:r>
              <a:rPr lang="en-US" altLang="en-US" sz="2800" dirty="0" smtClean="0">
                <a:latin typeface="Times New Roman" pitchFamily="18" charset="0"/>
                <a:cs typeface="Times New Roman" pitchFamily="18" charset="0"/>
              </a:rPr>
              <a:t>:</a:t>
            </a:r>
          </a:p>
          <a:p>
            <a:pPr algn="just">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Thưa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Cô</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khen</a:t>
            </a:r>
            <a:r>
              <a:rPr lang="en-US" altLang="en-US" sz="2800" dirty="0" smtClean="0">
                <a:latin typeface="Times New Roman" pitchFamily="18" charset="0"/>
                <a:cs typeface="Times New Roman" pitchFamily="18" charset="0"/>
              </a:rPr>
              <a:t> con </a:t>
            </a:r>
            <a:r>
              <a:rPr lang="en-US" altLang="en-US" sz="2800" dirty="0" err="1" smtClean="0">
                <a:latin typeface="Times New Roman" pitchFamily="18" charset="0"/>
                <a:cs typeface="Times New Roman" pitchFamily="18" charset="0"/>
              </a:rPr>
              <a:t>đã</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bộ</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nhiều</a:t>
            </a:r>
            <a:r>
              <a:rPr lang="en-US" altLang="en-US" sz="2800" dirty="0" smtClean="0">
                <a:latin typeface="Times New Roman" pitchFamily="18" charset="0"/>
                <a:cs typeface="Times New Roman" pitchFamily="18" charset="0"/>
              </a:rPr>
              <a:t>. Con </a:t>
            </a:r>
            <a:r>
              <a:rPr lang="en-US" altLang="en-US" sz="2800" dirty="0" err="1" smtClean="0">
                <a:latin typeface="Times New Roman" pitchFamily="18" charset="0"/>
                <a:cs typeface="Times New Roman" pitchFamily="18" charset="0"/>
              </a:rPr>
              <a:t>được</a:t>
            </a:r>
            <a:r>
              <a:rPr lang="en-US" altLang="en-US" sz="2800" dirty="0" smtClean="0">
                <a:latin typeface="Times New Roman" pitchFamily="18" charset="0"/>
                <a:cs typeface="Times New Roman" pitchFamily="18" charset="0"/>
              </a:rPr>
              <a:t> 6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10 </a:t>
            </a:r>
            <a:r>
              <a:rPr lang="en-US" altLang="en-US" sz="2800" dirty="0" err="1" smtClean="0">
                <a:latin typeface="Times New Roman" pitchFamily="18" charset="0"/>
                <a:cs typeface="Times New Roman" pitchFamily="18" charset="0"/>
              </a:rPr>
              <a:t>đấy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bố</a:t>
            </a:r>
            <a:r>
              <a:rPr lang="en-US" altLang="en-US" sz="2800" dirty="0" smtClean="0">
                <a:latin typeface="Times New Roman" pitchFamily="18" charset="0"/>
                <a:cs typeface="Times New Roman" pitchFamily="18" charset="0"/>
              </a:rPr>
              <a:t> ạ!</a:t>
            </a:r>
          </a:p>
          <a:p>
            <a:pPr algn="just">
              <a:spcBef>
                <a:spcPct val="50000"/>
              </a:spcBef>
              <a:defRPr/>
            </a:pPr>
            <a:r>
              <a:rPr lang="en-US" altLang="en-US" sz="2800" dirty="0" smtClean="0">
                <a:latin typeface="Times New Roman" pitchFamily="18" charset="0"/>
                <a:cs typeface="Times New Roman" pitchFamily="18" charset="0"/>
              </a:rPr>
              <a:t>- Con </a:t>
            </a:r>
            <a:r>
              <a:rPr lang="en-US" altLang="en-US" sz="2800" dirty="0" err="1" smtClean="0">
                <a:latin typeface="Times New Roman" pitchFamily="18" charset="0"/>
                <a:cs typeface="Times New Roman" pitchFamily="18" charset="0"/>
              </a:rPr>
              <a:t>gái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giỏi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quá</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Bố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tôi</a:t>
            </a:r>
            <a:r>
              <a:rPr lang="en-US" altLang="en-US" sz="2800" dirty="0" smtClean="0">
                <a:latin typeface="Times New Roman" pitchFamily="18" charset="0"/>
                <a:cs typeface="Times New Roman" pitchFamily="18" charset="0"/>
              </a:rPr>
              <a:t> sung </a:t>
            </a:r>
            <a:r>
              <a:rPr lang="en-US" altLang="en-US" sz="2800" dirty="0" err="1" smtClean="0">
                <a:latin typeface="Times New Roman" pitchFamily="18" charset="0"/>
                <a:cs typeface="Times New Roman" pitchFamily="18" charset="0"/>
              </a:rPr>
              <a:t>sướng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thốt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lên</a:t>
            </a:r>
            <a:r>
              <a:rPr lang="en-US" altLang="en-US" sz="28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8291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1740" y="508547"/>
            <a:ext cx="10002317" cy="5909310"/>
          </a:xfrm>
          <a:prstGeom prst="rect">
            <a:avLst/>
          </a:prstGeom>
        </p:spPr>
        <p:txBody>
          <a:bodyPr wrap="square">
            <a:spAutoFit/>
          </a:bodyPr>
          <a:lstStyle/>
          <a:p>
            <a:pPr algn="just">
              <a:spcBef>
                <a:spcPct val="50000"/>
              </a:spcBef>
              <a:defRPr/>
            </a:pPr>
            <a:r>
              <a:rPr lang="en-US" altLang="en-US" sz="2800" b="1" u="sng" dirty="0" err="1" smtClean="0">
                <a:latin typeface="Times New Roman" panose="02020603050405020304" pitchFamily="18" charset="0"/>
              </a:rPr>
              <a:t>Ví</a:t>
            </a:r>
            <a:r>
              <a:rPr lang="en-US" altLang="en-US" sz="2800" b="1" u="sng" dirty="0" smtClean="0">
                <a:latin typeface="Times New Roman" panose="02020603050405020304" pitchFamily="18" charset="0"/>
              </a:rPr>
              <a:t> </a:t>
            </a:r>
            <a:r>
              <a:rPr lang="en-US" altLang="en-US" sz="2800" b="1" u="sng" dirty="0" err="1" smtClean="0">
                <a:latin typeface="Times New Roman" panose="02020603050405020304" pitchFamily="18" charset="0"/>
              </a:rPr>
              <a:t>dụ</a:t>
            </a:r>
            <a:r>
              <a:rPr lang="en-US" altLang="en-US" sz="2800" b="1" u="sng" dirty="0" smtClean="0">
                <a:latin typeface="Times New Roman" panose="02020603050405020304" pitchFamily="18" charset="0"/>
              </a:rPr>
              <a:t> 2: </a:t>
            </a:r>
          </a:p>
          <a:p>
            <a:pPr algn="just">
              <a:spcBef>
                <a:spcPct val="50000"/>
              </a:spcBef>
              <a:defRPr/>
            </a:pPr>
            <a:r>
              <a:rPr lang="en-US" altLang="en-US" sz="2800" dirty="0" err="1" smtClean="0">
                <a:latin typeface="Times New Roman" panose="02020603050405020304" pitchFamily="18" charset="0"/>
                <a:cs typeface="Times New Roman" pitchFamily="18" charset="0"/>
              </a:rPr>
              <a:t>Cuối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tuần</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như</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thường</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lệ</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mẹ</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hỏi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tôi</a:t>
            </a:r>
            <a:r>
              <a:rPr lang="en-US" altLang="en-US" sz="2800" dirty="0" smtClean="0">
                <a:latin typeface="Times New Roman" panose="02020603050405020304" pitchFamily="18" charset="0"/>
                <a:cs typeface="Times New Roman" pitchFamily="18" charset="0"/>
              </a:rPr>
              <a:t>: </a:t>
            </a:r>
          </a:p>
          <a:p>
            <a:pPr algn="just">
              <a:spcBef>
                <a:spcPct val="50000"/>
              </a:spcBef>
              <a:defRPr/>
            </a:pP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Nào</a:t>
            </a:r>
            <a:r>
              <a:rPr lang="en-US" altLang="en-US" sz="2800" dirty="0" smtClean="0">
                <a:latin typeface="Times New Roman" panose="02020603050405020304" pitchFamily="18" charset="0"/>
                <a:cs typeface="Times New Roman" pitchFamily="18" charset="0"/>
              </a:rPr>
              <a:t> con </a:t>
            </a:r>
            <a:r>
              <a:rPr lang="en-US" altLang="en-US" sz="2800" dirty="0" err="1" smtClean="0">
                <a:latin typeface="Times New Roman" panose="02020603050405020304" pitchFamily="18" charset="0"/>
                <a:cs typeface="Times New Roman" pitchFamily="18" charset="0"/>
              </a:rPr>
              <a:t>trai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hãy</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báo</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cáo</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kết</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quả</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học</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tập</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của</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mình</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cho</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cả</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nhà</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nghe</a:t>
            </a:r>
            <a:r>
              <a:rPr lang="en-US" altLang="en-US" sz="2800" dirty="0" smtClean="0">
                <a:latin typeface="Times New Roman" panose="02020603050405020304" pitchFamily="18" charset="0"/>
                <a:cs typeface="Times New Roman" pitchFamily="18" charset="0"/>
              </a:rPr>
              <a:t>.</a:t>
            </a:r>
          </a:p>
          <a:p>
            <a:pPr algn="just">
              <a:spcBef>
                <a:spcPct val="50000"/>
              </a:spcBef>
              <a:defRPr/>
            </a:pPr>
            <a:r>
              <a:rPr lang="en-US" altLang="en-US" sz="2800" dirty="0" err="1" smtClean="0">
                <a:latin typeface="Times New Roman" panose="02020603050405020304" pitchFamily="18" charset="0"/>
                <a:cs typeface="Times New Roman" pitchFamily="18" charset="0"/>
              </a:rPr>
              <a:t>Tôi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nhìn</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mẹ</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vui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vẻ</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nói</a:t>
            </a:r>
            <a:r>
              <a:rPr lang="en-US" altLang="en-US" sz="2800" dirty="0" smtClean="0">
                <a:latin typeface="Times New Roman" panose="02020603050405020304" pitchFamily="18" charset="0"/>
                <a:cs typeface="Times New Roman" pitchFamily="18" charset="0"/>
              </a:rPr>
              <a:t>:</a:t>
            </a:r>
          </a:p>
          <a:p>
            <a:pPr algn="just">
              <a:spcBef>
                <a:spcPct val="50000"/>
              </a:spcBef>
              <a:defRPr/>
            </a:pP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Thưa</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mẹ</a:t>
            </a:r>
            <a:r>
              <a:rPr lang="en-US" altLang="en-US" sz="2800" dirty="0" smtClean="0">
                <a:latin typeface="Times New Roman" panose="02020603050405020304" pitchFamily="18" charset="0"/>
                <a:cs typeface="Times New Roman" pitchFamily="18" charset="0"/>
              </a:rPr>
              <a:t>! Con </a:t>
            </a:r>
            <a:r>
              <a:rPr lang="en-US" altLang="en-US" sz="2800" dirty="0" err="1" smtClean="0">
                <a:latin typeface="Times New Roman" panose="02020603050405020304" pitchFamily="18" charset="0"/>
                <a:cs typeface="Times New Roman" pitchFamily="18" charset="0"/>
              </a:rPr>
              <a:t>học</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rất</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tốt</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Bài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văn</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lần</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này</a:t>
            </a:r>
            <a:r>
              <a:rPr lang="en-US" altLang="en-US" sz="2800" dirty="0" smtClean="0">
                <a:latin typeface="Times New Roman" panose="02020603050405020304" pitchFamily="18" charset="0"/>
                <a:cs typeface="Times New Roman" pitchFamily="18" charset="0"/>
              </a:rPr>
              <a:t> con </a:t>
            </a:r>
            <a:r>
              <a:rPr lang="en-US" altLang="en-US" sz="2800" dirty="0" err="1" smtClean="0">
                <a:latin typeface="Times New Roman" panose="02020603050405020304" pitchFamily="18" charset="0"/>
                <a:cs typeface="Times New Roman" pitchFamily="18" charset="0"/>
              </a:rPr>
              <a:t>được</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điểm</a:t>
            </a:r>
            <a:r>
              <a:rPr lang="en-US" altLang="en-US" sz="2800" dirty="0" smtClean="0">
                <a:latin typeface="Times New Roman" panose="02020603050405020304" pitchFamily="18" charset="0"/>
                <a:cs typeface="Times New Roman" pitchFamily="18" charset="0"/>
              </a:rPr>
              <a:t> 9, </a:t>
            </a:r>
            <a:r>
              <a:rPr lang="en-US" altLang="en-US" sz="2800" dirty="0" err="1" smtClean="0">
                <a:latin typeface="Times New Roman" panose="02020603050405020304" pitchFamily="18" charset="0"/>
                <a:cs typeface="Times New Roman" pitchFamily="18" charset="0"/>
              </a:rPr>
              <a:t>điểm</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cao</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nhất</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lớp</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đấy</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mẹ</a:t>
            </a:r>
            <a:r>
              <a:rPr lang="en-US" altLang="en-US" sz="2800" dirty="0" smtClean="0">
                <a:latin typeface="Times New Roman" panose="02020603050405020304" pitchFamily="18" charset="0"/>
                <a:cs typeface="Times New Roman" pitchFamily="18" charset="0"/>
              </a:rPr>
              <a:t> ạ!</a:t>
            </a:r>
          </a:p>
          <a:p>
            <a:pPr marL="457200" indent="-457200" algn="just">
              <a:spcBef>
                <a:spcPct val="50000"/>
              </a:spcBef>
              <a:buFontTx/>
              <a:buChar char="-"/>
              <a:defRPr/>
            </a:pPr>
            <a:r>
              <a:rPr lang="en-US" altLang="en-US" sz="2800" dirty="0" err="1" smtClean="0">
                <a:latin typeface="Times New Roman" panose="02020603050405020304" pitchFamily="18" charset="0"/>
                <a:cs typeface="Times New Roman" pitchFamily="18" charset="0"/>
              </a:rPr>
              <a:t>Thế</a:t>
            </a:r>
            <a:r>
              <a:rPr lang="en-US" altLang="en-US" sz="2800" dirty="0" smtClean="0">
                <a:latin typeface="Times New Roman" panose="02020603050405020304" pitchFamily="18" charset="0"/>
                <a:cs typeface="Times New Roman" pitchFamily="18" charset="0"/>
              </a:rPr>
              <a:t> ư? Con </a:t>
            </a:r>
            <a:r>
              <a:rPr lang="en-US" altLang="en-US" sz="2800" dirty="0" err="1" smtClean="0">
                <a:latin typeface="Times New Roman" panose="02020603050405020304" pitchFamily="18" charset="0"/>
                <a:cs typeface="Times New Roman" pitchFamily="18" charset="0"/>
              </a:rPr>
              <a:t>mẹ</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ngoan</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lắm</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Cố</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gắng</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lên</a:t>
            </a:r>
            <a:r>
              <a:rPr lang="en-US" altLang="en-US" sz="2800" dirty="0" smtClean="0">
                <a:latin typeface="Times New Roman" panose="02020603050405020304" pitchFamily="18" charset="0"/>
                <a:cs typeface="Times New Roman" pitchFamily="18" charset="0"/>
              </a:rPr>
              <a:t> con </a:t>
            </a:r>
            <a:r>
              <a:rPr lang="en-US" altLang="en-US" sz="2800" dirty="0" err="1" smtClean="0">
                <a:latin typeface="Times New Roman" panose="02020603050405020304" pitchFamily="18" charset="0"/>
                <a:cs typeface="Times New Roman" pitchFamily="18" charset="0"/>
              </a:rPr>
              <a:t>nhé</a:t>
            </a:r>
            <a:r>
              <a:rPr lang="en-US" altLang="en-US" sz="2800" dirty="0" smtClean="0">
                <a:latin typeface="Times New Roman" panose="02020603050405020304" pitchFamily="18" charset="0"/>
                <a:cs typeface="Times New Roman" pitchFamily="18" charset="0"/>
              </a:rPr>
              <a:t>! </a:t>
            </a:r>
          </a:p>
          <a:p>
            <a:pPr algn="just">
              <a:spcBef>
                <a:spcPct val="50000"/>
              </a:spcBef>
              <a:defRPr/>
            </a:pPr>
            <a:r>
              <a:rPr lang="en-US" altLang="en-US" sz="2800" dirty="0" err="1" smtClean="0">
                <a:latin typeface="Times New Roman" panose="02020603050405020304" pitchFamily="18" charset="0"/>
                <a:cs typeface="Times New Roman" pitchFamily="18" charset="0"/>
              </a:rPr>
              <a:t>Mẹ</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tôi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dịu</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dàng</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nhìn</a:t>
            </a:r>
            <a:r>
              <a:rPr lang="en-US" altLang="en-US" sz="2800" dirty="0" smtClean="0">
                <a:latin typeface="Times New Roman" panose="02020603050405020304" pitchFamily="18" charset="0"/>
                <a:cs typeface="Times New Roman" pitchFamily="18" charset="0"/>
              </a:rPr>
              <a:t> sang </a:t>
            </a:r>
            <a:r>
              <a:rPr lang="en-US" altLang="en-US" sz="2800" dirty="0" err="1" smtClean="0">
                <a:latin typeface="Times New Roman" panose="02020603050405020304" pitchFamily="18" charset="0"/>
                <a:cs typeface="Times New Roman" pitchFamily="18" charset="0"/>
              </a:rPr>
              <a:t>Bống</a:t>
            </a:r>
            <a:r>
              <a:rPr lang="en-US" altLang="en-US" sz="2800" dirty="0" smtClean="0">
                <a:latin typeface="Times New Roman" panose="02020603050405020304" pitchFamily="18" charset="0"/>
                <a:cs typeface="Times New Roman" pitchFamily="18" charset="0"/>
              </a:rPr>
              <a:t> - </a:t>
            </a:r>
            <a:r>
              <a:rPr lang="en-US" altLang="en-US" sz="2800" dirty="0" err="1" smtClean="0">
                <a:latin typeface="Times New Roman" panose="02020603050405020304" pitchFamily="18" charset="0"/>
                <a:cs typeface="Times New Roman" pitchFamily="18" charset="0"/>
              </a:rPr>
              <a:t>em</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gái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tôi</a:t>
            </a:r>
            <a:r>
              <a:rPr lang="en-US" altLang="en-US" sz="2800" dirty="0" smtClean="0">
                <a:latin typeface="Times New Roman" panose="02020603050405020304" pitchFamily="18" charset="0"/>
                <a:cs typeface="Times New Roman" pitchFamily="18" charset="0"/>
              </a:rPr>
              <a:t> - </a:t>
            </a:r>
            <a:r>
              <a:rPr lang="en-US" altLang="en-US" sz="2800" dirty="0" err="1" smtClean="0">
                <a:latin typeface="Times New Roman" panose="02020603050405020304" pitchFamily="18" charset="0"/>
                <a:cs typeface="Times New Roman" pitchFamily="18" charset="0"/>
              </a:rPr>
              <a:t>nói</a:t>
            </a:r>
            <a:r>
              <a:rPr lang="en-US" altLang="en-US" sz="2800" dirty="0" smtClean="0">
                <a:latin typeface="Times New Roman" panose="02020603050405020304" pitchFamily="18" charset="0"/>
                <a:cs typeface="Times New Roman" pitchFamily="18" charset="0"/>
              </a:rPr>
              <a:t>:</a:t>
            </a:r>
          </a:p>
          <a:p>
            <a:pPr algn="just">
              <a:spcBef>
                <a:spcPct val="50000"/>
              </a:spcBef>
              <a:defRPr/>
            </a:pP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Bống</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thấy</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anh</a:t>
            </a:r>
            <a:r>
              <a:rPr lang="en-US" altLang="en-US" sz="2800" dirty="0" smtClean="0">
                <a:latin typeface="Times New Roman" panose="02020603050405020304" pitchFamily="18" charset="0"/>
                <a:cs typeface="Times New Roman" pitchFamily="18" charset="0"/>
              </a:rPr>
              <a:t> Minh </a:t>
            </a:r>
            <a:r>
              <a:rPr lang="en-US" altLang="en-US" sz="2800" dirty="0" err="1" smtClean="0">
                <a:latin typeface="Times New Roman" panose="02020603050405020304" pitchFamily="18" charset="0"/>
                <a:cs typeface="Times New Roman" pitchFamily="18" charset="0"/>
              </a:rPr>
              <a:t>nhà</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mình</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có</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giỏi</a:t>
            </a:r>
            <a:r>
              <a:rPr lang="en-US" altLang="en-US" sz="2800" dirty="0" smtClean="0">
                <a:latin typeface="Times New Roman" panose="02020603050405020304" pitchFamily="18" charset="0"/>
                <a:cs typeface="Times New Roman" pitchFamily="18" charset="0"/>
              </a:rPr>
              <a:t> </a:t>
            </a:r>
            <a:r>
              <a:rPr lang="en-US" altLang="en-US" sz="2800" dirty="0" err="1" smtClean="0">
                <a:latin typeface="Times New Roman" panose="02020603050405020304" pitchFamily="18" charset="0"/>
                <a:cs typeface="Times New Roman" pitchFamily="18" charset="0"/>
              </a:rPr>
              <a:t>không</a:t>
            </a:r>
            <a:r>
              <a:rPr lang="en-US" altLang="en-US" sz="2800" dirty="0" smtClean="0">
                <a:latin typeface="Times New Roman" panose="02020603050405020304" pitchFamily="18" charset="0"/>
                <a:cs typeface="Times New Roman" pitchFamily="18" charset="0"/>
              </a:rPr>
              <a:t>?</a:t>
            </a:r>
          </a:p>
        </p:txBody>
      </p:sp>
    </p:spTree>
    <p:extLst>
      <p:ext uri="{BB962C8B-B14F-4D97-AF65-F5344CB8AC3E}">
        <p14:creationId xmlns:p14="http://schemas.microsoft.com/office/powerpoint/2010/main" val="41329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9" name="Rounded Rectangle 8">
            <a:extLst>
              <a:ext uri="{FF2B5EF4-FFF2-40B4-BE49-F238E27FC236}">
                <a16:creationId xmlns:a16="http://schemas.microsoft.com/office/drawing/2014/main" id="{FC4AA681-3F36-42B8-9DF9-F59457234ED6}"/>
              </a:ext>
            </a:extLst>
          </p:cNvPr>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520280" y="2313522"/>
            <a:ext cx="872647" cy="1869777"/>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3059141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latin typeface="Times New Roman" panose="02020603050405020304" pitchFamily="18" charset="0"/>
              <a:cs typeface="Times New Roman" panose="02020603050405020304" pitchFamily="18" charset="0"/>
            </a:endParaRPr>
          </a:p>
          <a:p>
            <a:pPr algn="ctr"/>
            <a:r>
              <a:rPr lang="en-US" sz="3200" b="1" dirty="0" err="1" smtClean="0">
                <a:solidFill>
                  <a:schemeClr val="tx1"/>
                </a:solidFill>
                <a:latin typeface="Times New Roman" panose="02020603050405020304" pitchFamily="18" charset="0"/>
                <a:cs typeface="Times New Roman" panose="02020603050405020304" pitchFamily="18" charset="0"/>
              </a:rPr>
              <a:t>Về</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err="1" smtClean="0">
                <a:solidFill>
                  <a:schemeClr val="tx1"/>
                </a:solidFill>
                <a:latin typeface="Times New Roman" panose="02020603050405020304" pitchFamily="18" charset="0"/>
                <a:cs typeface="Times New Roman" panose="02020603050405020304" pitchFamily="18" charset="0"/>
              </a:rPr>
              <a:t>nhà</a:t>
            </a:r>
            <a:r>
              <a:rPr lang="en-US" sz="3200" b="1" smtClean="0">
                <a:solidFill>
                  <a:schemeClr val="tx1"/>
                </a:solidFill>
                <a:latin typeface="Times New Roman" panose="02020603050405020304" pitchFamily="18" charset="0"/>
                <a:cs typeface="Times New Roman" panose="02020603050405020304" pitchFamily="18" charset="0"/>
              </a:rPr>
              <a:t> em </a:t>
            </a:r>
            <a:r>
              <a:rPr lang="en-US" sz="3200" b="1" dirty="0" err="1" smtClean="0">
                <a:solidFill>
                  <a:schemeClr val="tx1"/>
                </a:solidFill>
                <a:latin typeface="Times New Roman" panose="02020603050405020304" pitchFamily="18" charset="0"/>
                <a:cs typeface="Times New Roman" panose="02020603050405020304" pitchFamily="18" charset="0"/>
              </a:rPr>
              <a:t>cần</a:t>
            </a:r>
            <a:r>
              <a:rPr lang="en-US" sz="3200" b="1" dirty="0" smtClean="0">
                <a:solidFill>
                  <a:schemeClr val="tx1"/>
                </a:solidFill>
                <a:latin typeface="Times New Roman" panose="02020603050405020304" pitchFamily="18" charset="0"/>
                <a:cs typeface="Times New Roman" panose="02020603050405020304" pitchFamily="18" charset="0"/>
              </a:rPr>
              <a:t>:</a:t>
            </a:r>
          </a:p>
          <a:p>
            <a:pPr marL="285750" indent="-285750" algn="just">
              <a:buFontTx/>
              <a:buChar char="-"/>
            </a:pPr>
            <a:r>
              <a:rPr lang="en-US" altLang="en-US" sz="3200" smtClean="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Mở rộng vốn từ: Cái đẹp</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756228" y="679449"/>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1. </a:t>
            </a:r>
            <a:r>
              <a:rPr lang="vi-VN" altLang="en-US" b="1">
                <a:latin typeface="Times New Roman" panose="02020603050405020304" pitchFamily="18" charset="0"/>
                <a:cs typeface="Times New Roman" panose="02020603050405020304" pitchFamily="18" charset="0"/>
              </a:rPr>
              <a:t>Tìm các từ thể hiện vẻ đẹp bên ngoài của con người?</a:t>
            </a:r>
          </a:p>
        </p:txBody>
      </p:sp>
      <p:sp>
        <p:nvSpPr>
          <p:cNvPr id="2" name="Rectangle 1"/>
          <p:cNvSpPr/>
          <p:nvPr/>
        </p:nvSpPr>
        <p:spPr>
          <a:xfrm>
            <a:off x="1756228" y="1203324"/>
            <a:ext cx="9085943" cy="1953868"/>
          </a:xfrm>
          <a:prstGeom prst="rect">
            <a:avLst/>
          </a:prstGeom>
        </p:spPr>
        <p:txBody>
          <a:bodyPr wrap="square">
            <a:spAutoFit/>
          </a:bodyPr>
          <a:lstStyle/>
          <a:p>
            <a:pPr algn="just">
              <a:lnSpc>
                <a:spcPct val="150000"/>
              </a:lnSpc>
              <a:spcBef>
                <a:spcPct val="50000"/>
              </a:spcBef>
            </a:pPr>
            <a:r>
              <a:rPr lang="en-US" altLang="en-US" sz="2800" b="1" smtClean="0">
                <a:solidFill>
                  <a:srgbClr val="0070C0"/>
                </a:solidFill>
                <a:cs typeface="Times New Roman" panose="02020603050405020304" pitchFamily="18" charset="0"/>
              </a:rPr>
              <a:t>- </a:t>
            </a:r>
            <a:r>
              <a:rPr lang="vi-VN" altLang="en-US" sz="2800" b="1" smtClean="0">
                <a:solidFill>
                  <a:srgbClr val="0070C0"/>
                </a:solidFill>
                <a:cs typeface="Times New Roman" panose="02020603050405020304" pitchFamily="18" charset="0"/>
              </a:rPr>
              <a:t>Từ ngữ thể hiện vẻ đẹp bên ngoài con người: xinh xắn, duyên dáng, rực rỡ, thướt tha, lộng lẫy, xinh tươi, tươi tắn, yểu điệu, </a:t>
            </a:r>
            <a:r>
              <a:rPr lang="vi-VN" altLang="en-US" sz="2800" b="1">
                <a:solidFill>
                  <a:srgbClr val="0070C0"/>
                </a:solidFill>
                <a:cs typeface="Times New Roman" panose="02020603050405020304" pitchFamily="18" charset="0"/>
              </a:rPr>
              <a:t>kiêu sa,….</a:t>
            </a:r>
            <a:endParaRPr lang="en-US" altLang="en-US" sz="2800" b="1">
              <a:solidFill>
                <a:srgbClr val="0070C0"/>
              </a:solidFill>
              <a:latin typeface="Times New Roman" panose="02020603050405020304" pitchFamily="18" charset="0"/>
              <a:cs typeface="Times New Roman" panose="02020603050405020304" pitchFamily="18" charset="0"/>
            </a:endParaRPr>
          </a:p>
        </p:txBody>
      </p:sp>
      <p:sp>
        <p:nvSpPr>
          <p:cNvPr id="5" name="Text Box 5"/>
          <p:cNvSpPr txBox="1">
            <a:spLocks noChangeArrowheads="1"/>
          </p:cNvSpPr>
          <p:nvPr/>
        </p:nvSpPr>
        <p:spPr bwMode="auto">
          <a:xfrm>
            <a:off x="1756228" y="315719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pPr>
            <a:r>
              <a:rPr lang="en-US" altLang="en-US" b="1" smtClean="0">
                <a:latin typeface="Times New Roman" panose="02020603050405020304" pitchFamily="18" charset="0"/>
                <a:cs typeface="Times New Roman" panose="02020603050405020304" pitchFamily="18" charset="0"/>
              </a:rPr>
              <a:t>2. </a:t>
            </a:r>
            <a:r>
              <a:rPr lang="vi-VN" altLang="en-US" b="1" smtClean="0">
                <a:latin typeface="Times New Roman" panose="02020603050405020304" pitchFamily="18" charset="0"/>
                <a:cs typeface="Times New Roman" panose="02020603050405020304" pitchFamily="18" charset="0"/>
              </a:rPr>
              <a:t>Tìm </a:t>
            </a:r>
            <a:r>
              <a:rPr lang="vi-VN" altLang="en-US" b="1">
                <a:latin typeface="Times New Roman" panose="02020603050405020304" pitchFamily="18" charset="0"/>
                <a:cs typeface="Times New Roman" panose="02020603050405020304" pitchFamily="18" charset="0"/>
              </a:rPr>
              <a:t>các từ thể hiện vẻ đẹp bên trong của con người?</a:t>
            </a:r>
          </a:p>
        </p:txBody>
      </p:sp>
      <p:sp>
        <p:nvSpPr>
          <p:cNvPr id="6" name="Rectangle 5"/>
          <p:cNvSpPr/>
          <p:nvPr/>
        </p:nvSpPr>
        <p:spPr>
          <a:xfrm>
            <a:off x="1756227" y="3681067"/>
            <a:ext cx="9085943" cy="1953868"/>
          </a:xfrm>
          <a:prstGeom prst="rect">
            <a:avLst/>
          </a:prstGeom>
        </p:spPr>
        <p:txBody>
          <a:bodyPr wrap="square">
            <a:spAutoFit/>
          </a:bodyPr>
          <a:lstStyle/>
          <a:p>
            <a:pPr algn="just">
              <a:lnSpc>
                <a:spcPct val="150000"/>
              </a:lnSpc>
              <a:spcBef>
                <a:spcPct val="50000"/>
              </a:spcBef>
            </a:pPr>
            <a:r>
              <a:rPr lang="en-US" altLang="en-US" sz="2800" b="1" smtClean="0">
                <a:solidFill>
                  <a:srgbClr val="0070C0"/>
                </a:solidFill>
                <a:cs typeface="Times New Roman" panose="02020603050405020304" pitchFamily="18" charset="0"/>
              </a:rPr>
              <a:t>- </a:t>
            </a:r>
            <a:r>
              <a:rPr lang="vi-VN" altLang="en-US" sz="2800" b="1" smtClean="0">
                <a:solidFill>
                  <a:srgbClr val="0070C0"/>
                </a:solidFill>
                <a:cs typeface="Times New Roman" panose="02020603050405020304" pitchFamily="18" charset="0"/>
              </a:rPr>
              <a:t>Từ </a:t>
            </a:r>
            <a:r>
              <a:rPr lang="vi-VN" altLang="en-US" sz="2800" b="1">
                <a:solidFill>
                  <a:srgbClr val="0070C0"/>
                </a:solidFill>
                <a:cs typeface="Times New Roman" panose="02020603050405020304" pitchFamily="18" charset="0"/>
              </a:rPr>
              <a:t>ngữ thể hiện vẻ đẹp bên trong con người: dịu dàng, nết na, dũng cảm, thẳng thắn, trung thực, lịch sự, tế nhị, ngay thẳng, thật thà,… </a:t>
            </a:r>
          </a:p>
        </p:txBody>
      </p:sp>
    </p:spTree>
    <p:extLst>
      <p:ext uri="{BB962C8B-B14F-4D97-AF65-F5344CB8AC3E}">
        <p14:creationId xmlns:p14="http://schemas.microsoft.com/office/powerpoint/2010/main" val="563772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58791" y="1130446"/>
            <a:ext cx="9261090" cy="1754326"/>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tư</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ngày</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23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tháng</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năm</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2022</a:t>
            </a: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từ</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và</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a:t>
            </a:r>
            <a:endPar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Dấu</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gạch</a:t>
            </a:r>
            <a:r>
              <a:rPr lang="en-US" sz="3600" b="1" dirty="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3600" b="1" dirty="0" err="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ngang</a:t>
            </a:r>
            <a:endParaRPr lang="en-US"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610586" y="1873730"/>
            <a:ext cx="10674076" cy="811413"/>
            <a:chOff x="-12697" y="1699617"/>
            <a:chExt cx="9412922" cy="811879"/>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Hiểu được tác dụng của dấu gạch ngang.</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606562" y="3061751"/>
            <a:ext cx="10674076" cy="784534"/>
            <a:chOff x="-26657" y="2060507"/>
            <a:chExt cx="8941551" cy="784984"/>
          </a:xfrm>
        </p:grpSpPr>
        <p:sp>
          <p:nvSpPr>
            <p:cNvPr id="13" name="Rectangle 12">
              <a:extLst>
                <a:ext uri="{FF2B5EF4-FFF2-40B4-BE49-F238E27FC236}">
                  <a16:creationId xmlns:a16="http://schemas.microsoft.com/office/drawing/2014/main" id="{1C59C6FF-16F6-4D4A-8D30-C9647637D21A}"/>
                </a:ext>
              </a:extLst>
            </p:cNvPr>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Sử dụng đúng dấu gạch ngang trong khi viết.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98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3">
                <a:extLst>
                  <a:ext uri="{BEBA8EAE-BF5A-486C-A8C5-ECC9F3942E4B}">
                    <a14:imgProps xmlns:a14="http://schemas.microsoft.com/office/drawing/2010/main">
                      <a14:imgLayer r:embed="rId4">
                        <a14:imgEffect>
                          <a14:backgroundRemoval t="4094" b="100000" l="0" r="59322"/>
                        </a14:imgEffect>
                      </a14:imgLayer>
                    </a14:imgProps>
                  </a:ext>
                  <a:ext uri="{28A0092B-C50C-407E-A947-70E740481C1C}">
                    <a14:useLocalDpi xmlns:a14="http://schemas.microsoft.com/office/drawing/2010/main" val="0"/>
                  </a:ext>
                </a:extLst>
              </a:blip>
              <a:srcRect r="45218"/>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04288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p>
        </p:txBody>
      </p:sp>
      <p:sp>
        <p:nvSpPr>
          <p:cNvPr id="2" name="Rectangle 1"/>
          <p:cNvSpPr/>
          <p:nvPr/>
        </p:nvSpPr>
        <p:spPr>
          <a:xfrm>
            <a:off x="1328651" y="1291549"/>
            <a:ext cx="9571578" cy="954107"/>
          </a:xfrm>
          <a:prstGeom prst="rect">
            <a:avLst/>
          </a:prstGeom>
        </p:spPr>
        <p:txBody>
          <a:bodyPr wrap="square">
            <a:spAutoFit/>
          </a:bodyPr>
          <a:lstStyle/>
          <a:p>
            <a:pPr algn="just">
              <a:spcBef>
                <a:spcPct val="50000"/>
              </a:spcBef>
            </a:pPr>
            <a:r>
              <a:rPr lang="en-US" altLang="en-US" sz="2800" b="1" dirty="0">
                <a:latin typeface="Times New Roman" panose="02020603050405020304" pitchFamily="18" charset="0"/>
                <a:cs typeface="Times New Roman" panose="02020603050405020304" pitchFamily="18" charset="0"/>
              </a:rPr>
              <a:t>1. </a:t>
            </a:r>
            <a:r>
              <a:rPr lang="en-US" altLang="en-US" sz="2800" b="1" dirty="0" err="1">
                <a:latin typeface="Times New Roman" panose="02020603050405020304" pitchFamily="18" charset="0"/>
                <a:cs typeface="Times New Roman" panose="02020603050405020304" pitchFamily="18" charset="0"/>
              </a:rPr>
              <a:t>Tìm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dấu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dấu</a:t>
            </a:r>
            <a:r>
              <a:rPr lang="en-US" altLang="en-US" sz="2800" b="1" dirty="0">
                <a:latin typeface="Times New Roman" panose="02020603050405020304" pitchFamily="18" charset="0"/>
                <a:cs typeface="Times New Roman" panose="02020603050405020304" pitchFamily="18" charset="0"/>
              </a:rPr>
              <a:t> -) </a:t>
            </a:r>
            <a:r>
              <a:rPr lang="en-US" altLang="en-US" sz="2800" b="1" dirty="0" err="1" smtClean="0">
                <a:latin typeface="Times New Roman" panose="02020603050405020304" pitchFamily="18" charset="0"/>
                <a:cs typeface="Times New Roman" panose="02020603050405020304" pitchFamily="18" charset="0"/>
              </a:rPr>
              <a:t>trong</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các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sau</a:t>
            </a:r>
            <a:r>
              <a:rPr lang="en-US" alt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9421327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2362</TotalTime>
  <Words>1850</Words>
  <Application>Microsoft Office PowerPoint</Application>
  <PresentationFormat>Widescreen</PresentationFormat>
  <Paragraphs>137</Paragraphs>
  <Slides>32</Slides>
  <Notes>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3" baseType="lpstr">
      <vt:lpstr>Arial</vt:lpstr>
      <vt:lpstr>Calibri</vt:lpstr>
      <vt:lpstr>Calibri Light</vt:lpstr>
      <vt:lpstr>Garamond</vt:lpstr>
      <vt:lpstr>Tahoma</vt:lpstr>
      <vt:lpstr>Times New Roman</vt:lpstr>
      <vt:lpstr>Wingdings</vt:lpstr>
      <vt:lpstr>Wingdings 2</vt:lpstr>
      <vt:lpstr>1_Office Theme</vt:lpstr>
      <vt:lpstr>Organic</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341</cp:revision>
  <dcterms:created xsi:type="dcterms:W3CDTF">2021-08-04T18:52:07Z</dcterms:created>
  <dcterms:modified xsi:type="dcterms:W3CDTF">2022-02-23T11:53:07Z</dcterms:modified>
</cp:coreProperties>
</file>