
<file path=[Content_Types].xml><?xml version="1.0" encoding="utf-8"?>
<Types xmlns="http://schemas.openxmlformats.org/package/2006/content-types">
  <Default Extension="png" ContentType="image/png"/>
  <Default Extension="mp3" ContentType="audio/m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8"/>
  </p:notesMasterIdLst>
  <p:sldIdLst>
    <p:sldId id="590" r:id="rId2"/>
    <p:sldId id="585" r:id="rId3"/>
    <p:sldId id="586" r:id="rId4"/>
    <p:sldId id="591" r:id="rId5"/>
    <p:sldId id="592" r:id="rId6"/>
    <p:sldId id="589" r:id="rId7"/>
    <p:sldId id="598" r:id="rId8"/>
    <p:sldId id="593" r:id="rId9"/>
    <p:sldId id="568" r:id="rId10"/>
    <p:sldId id="569" r:id="rId11"/>
    <p:sldId id="570" r:id="rId12"/>
    <p:sldId id="594" r:id="rId13"/>
    <p:sldId id="541" r:id="rId14"/>
    <p:sldId id="595" r:id="rId15"/>
    <p:sldId id="596" r:id="rId16"/>
    <p:sldId id="597" r:id="rId17"/>
    <p:sldId id="576" r:id="rId18"/>
    <p:sldId id="581" r:id="rId19"/>
    <p:sldId id="420" r:id="rId20"/>
    <p:sldId id="601" r:id="rId21"/>
    <p:sldId id="602" r:id="rId22"/>
    <p:sldId id="582" r:id="rId23"/>
    <p:sldId id="603" r:id="rId24"/>
    <p:sldId id="583" r:id="rId25"/>
    <p:sldId id="604" r:id="rId26"/>
    <p:sldId id="261" r:id="rId27"/>
  </p:sldIdLst>
  <p:sldSz cx="9144000" cy="5143500" type="screen16x9"/>
  <p:notesSz cx="6858000" cy="9144000"/>
  <p:embeddedFontLst>
    <p:embeddedFont>
      <p:font typeface="Arial-SGK-TV" pitchFamily="2" charset="0"/>
      <p:regular r:id="rId29"/>
      <p:bold r:id="rId30"/>
      <p:italic r:id="rId31"/>
    </p:embeddedFont>
    <p:embeddedFont>
      <p:font typeface="Lato" panose="020B0604020202020204" charset="0"/>
      <p:regular r:id="rId32"/>
      <p:bold r:id="rId33"/>
      <p:italic r:id="rId34"/>
      <p:boldItalic r:id="rId35"/>
    </p:embeddedFont>
    <p:embeddedFont>
      <p:font typeface="HP001 4 hàng" panose="020B0603050302020204" pitchFamily="34" charset="0"/>
      <p:regular r:id="rId36"/>
      <p:bold r:id="rId37"/>
    </p:embeddedFont>
    <p:embeddedFont>
      <p:font typeface="Calibri" panose="020F0502020204030204" pitchFamily="34" charset="0"/>
      <p:regular r:id="rId38"/>
      <p:bold r:id="rId39"/>
      <p:italic r:id="rId40"/>
      <p:boldItalic r:id="rId41"/>
    </p:embeddedFont>
    <p:embeddedFont>
      <p:font typeface="Arial-Rounded" panose="020B0604020202020204" charset="0"/>
      <p:regular r:id="rId42"/>
      <p:bold r:id="rId43"/>
    </p:embeddedFont>
    <p:embeddedFont>
      <p:font typeface="Quicksand Medium" panose="020B0604020202020204" charset="0"/>
      <p:regular r:id="rId4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18AC"/>
    <a:srgbClr val="007434"/>
    <a:srgbClr val="E80888"/>
    <a:srgbClr val="009242"/>
    <a:srgbClr val="D50D8E"/>
    <a:srgbClr val="FC9102"/>
    <a:srgbClr val="FFD1FF"/>
    <a:srgbClr val="F446B6"/>
    <a:srgbClr val="EB67B6"/>
    <a:srgbClr val="FEE7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58" autoAdjust="0"/>
    <p:restoredTop sz="95552" autoAdjust="0"/>
  </p:normalViewPr>
  <p:slideViewPr>
    <p:cSldViewPr snapToGrid="0">
      <p:cViewPr varScale="1">
        <p:scale>
          <a:sx n="92" d="100"/>
          <a:sy n="92" d="100"/>
        </p:scale>
        <p:origin x="78" y="7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1.fntdata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42" Type="http://schemas.openxmlformats.org/officeDocument/2006/relationships/font" Target="fonts/font14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4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font" Target="fonts/font15.fntdata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font" Target="fonts/font1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546686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830851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65af97229a_8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65af97229a_8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30197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CE36C-F021-405D-8C3C-1E95F4F3AA7F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73A46-3231-402E-9E47-2803A5EA40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948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BD9F8CA7-E265-4E95-93EB-7D98A029A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CB72-3624-4F6B-9668-529798A5C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3083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4/24/2022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6180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 dpi="0" rotWithShape="1">
          <a:blip r:embed="rId11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4" r:id="rId4"/>
    <p:sldLayoutId id="2147483655" r:id="rId5"/>
    <p:sldLayoutId id="2147483657" r:id="rId6"/>
    <p:sldLayoutId id="2147483674" r:id="rId7"/>
    <p:sldLayoutId id="2147483675" r:id="rId8"/>
    <p:sldLayoutId id="2147483676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5" Type="http://schemas.microsoft.com/office/2007/relationships/hdphoto" Target="../media/hdphoto5.wdp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5" Type="http://schemas.microsoft.com/office/2007/relationships/hdphoto" Target="../media/hdphoto5.wdp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22400" y="670560"/>
            <a:ext cx="6360160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KẾT NỐI TRI THỨC VỚI CUỘC SỐNG</a:t>
            </a:r>
            <a:endParaRPr lang="en-US" sz="280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42524" y="1434812"/>
            <a:ext cx="2258952" cy="584775"/>
          </a:xfrm>
          <a:prstGeom prst="rect">
            <a:avLst/>
          </a:prstGeom>
          <a:solidFill>
            <a:srgbClr val="FEE7EF"/>
          </a:solidFill>
          <a:ln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Tiếng Việt 1</a:t>
            </a:r>
            <a:endParaRPr lang="en-US" sz="32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0189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 rot="5400000" flipH="1">
            <a:off x="6216627" y="2028288"/>
            <a:ext cx="3131596" cy="3133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2892287" y="1709531"/>
            <a:ext cx="4125201" cy="1630018"/>
          </a:xfrm>
          <a:prstGeom prst="roundRect">
            <a:avLst/>
          </a:prstGeom>
          <a:solidFill>
            <a:srgbClr val="FC910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54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Đọc</a:t>
            </a:r>
          </a:p>
        </p:txBody>
      </p:sp>
      <p:sp>
        <p:nvSpPr>
          <p:cNvPr id="3" name="Oval 2"/>
          <p:cNvSpPr/>
          <p:nvPr/>
        </p:nvSpPr>
        <p:spPr>
          <a:xfrm>
            <a:off x="2064103" y="1953039"/>
            <a:ext cx="1212574" cy="1143000"/>
          </a:xfrm>
          <a:prstGeom prst="ellipse">
            <a:avLst/>
          </a:prstGeom>
          <a:solidFill>
            <a:srgbClr val="FC9102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48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pic>
        <p:nvPicPr>
          <p:cNvPr id="11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1" y="1"/>
            <a:ext cx="2064103" cy="2065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QUYNH\anh tai ve poiwer oint\chim 6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7077" y1="75270" x2="17077" y2="75270"/>
                        <a14:foregroundMark x1="28769" y1="77297" x2="28769" y2="77297"/>
                        <a14:foregroundMark x1="19385" y1="83514" x2="19385" y2="83514"/>
                        <a14:foregroundMark x1="10000" y1="86081" x2="10000" y2="86081"/>
                        <a14:foregroundMark x1="7692" y1="92838" x2="7692" y2="92838"/>
                        <a14:foregroundMark x1="20615" y1="92838" x2="20615" y2="92838"/>
                        <a14:foregroundMark x1="30000" y1="21081" x2="30000" y2="21081"/>
                        <a14:foregroundMark x1="34154" y1="15405" x2="34154" y2="15405"/>
                        <a14:foregroundMark x1="20000" y1="12297" x2="20000" y2="12297"/>
                        <a14:foregroundMark x1="20000" y1="15811" x2="20000" y2="15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391" y="-35405"/>
            <a:ext cx="1746607" cy="1988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4954888" y="164387"/>
            <a:ext cx="3901437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856324" y="164387"/>
            <a:ext cx="0" cy="1900719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48433" y="4911048"/>
            <a:ext cx="632702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68090" y="1709531"/>
            <a:ext cx="0" cy="3143391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526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600325" y="110773"/>
            <a:ext cx="5310298" cy="56169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>
              <a:defRPr/>
            </a:pPr>
            <a:r>
              <a:rPr lang="en-US" sz="3200" b="1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Trong giấc mơ buổi sáng </a:t>
            </a:r>
            <a:endParaRPr lang="en-US" sz="3200" b="1" dirty="0"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60684" y="758335"/>
            <a:ext cx="4766546" cy="367023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defRPr/>
            </a:pPr>
            <a:r>
              <a:rPr lang="en-US" sz="2600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Trong giấc mơ buổi sáng</a:t>
            </a:r>
            <a:endParaRPr lang="en-US" sz="2600" dirty="0"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  <a:p>
            <a:pPr>
              <a:defRPr/>
            </a:pPr>
            <a:r>
              <a:rPr lang="en-US" sz="2600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Em gặp ông mặt trời</a:t>
            </a:r>
          </a:p>
          <a:p>
            <a:pPr>
              <a:defRPr/>
            </a:pPr>
            <a:r>
              <a:rPr lang="en-US" sz="2600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Mang túi đầy hoa nắng</a:t>
            </a:r>
          </a:p>
          <a:p>
            <a:pPr>
              <a:defRPr/>
            </a:pPr>
            <a:r>
              <a:rPr lang="en-US" sz="2600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Rải hoa vàng khắp nơi.</a:t>
            </a:r>
          </a:p>
          <a:p>
            <a:pPr>
              <a:defRPr/>
            </a:pPr>
            <a:endParaRPr lang="en-US" sz="2600"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  <a:p>
            <a:pPr>
              <a:defRPr/>
            </a:pPr>
            <a:r>
              <a:rPr lang="en-US" sz="2600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Trong giấc mơ buổi sáng</a:t>
            </a:r>
          </a:p>
          <a:p>
            <a:pPr>
              <a:defRPr/>
            </a:pPr>
            <a:r>
              <a:rPr lang="en-US" sz="2600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Em thấy một dòng sông</a:t>
            </a:r>
          </a:p>
          <a:p>
            <a:pPr>
              <a:defRPr/>
            </a:pPr>
            <a:r>
              <a:rPr lang="en-US" sz="2600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Chảy tràn dòng sữa trắng</a:t>
            </a:r>
          </a:p>
          <a:p>
            <a:pPr>
              <a:defRPr/>
            </a:pPr>
            <a:r>
              <a:rPr lang="en-US" sz="2600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Đi qua ban mai hồng.</a:t>
            </a:r>
          </a:p>
        </p:txBody>
      </p:sp>
      <p:sp>
        <p:nvSpPr>
          <p:cNvPr id="10" name="Rectangle 9"/>
          <p:cNvSpPr/>
          <p:nvPr/>
        </p:nvSpPr>
        <p:spPr>
          <a:xfrm>
            <a:off x="4824233" y="807331"/>
            <a:ext cx="4183157" cy="407034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defRPr/>
            </a:pPr>
            <a:r>
              <a:rPr lang="en-US" sz="260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Trong giấc mơ buổi </a:t>
            </a:r>
            <a:r>
              <a:rPr lang="en-US" sz="2600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sáng</a:t>
            </a:r>
          </a:p>
          <a:p>
            <a:pPr>
              <a:defRPr/>
            </a:pPr>
            <a:r>
              <a:rPr lang="en-US" sz="2600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Em qua thảo nguyên xanh</a:t>
            </a:r>
          </a:p>
          <a:p>
            <a:pPr>
              <a:defRPr/>
            </a:pPr>
            <a:r>
              <a:rPr lang="en-US" sz="2600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Có rất nhiều hoa lạ</a:t>
            </a:r>
            <a:endParaRPr lang="en-US" sz="2600"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  <a:p>
            <a:pPr>
              <a:defRPr/>
            </a:pPr>
            <a:r>
              <a:rPr lang="en-US" sz="2600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Mang tên bạn lớp mình.</a:t>
            </a:r>
          </a:p>
          <a:p>
            <a:pPr>
              <a:defRPr/>
            </a:pPr>
            <a:endParaRPr lang="en-US" sz="2600" smtClean="0"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  <a:p>
            <a:pPr>
              <a:defRPr/>
            </a:pPr>
            <a:r>
              <a:rPr lang="en-US" sz="2600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Trong giấc mơ buổi sáng</a:t>
            </a:r>
          </a:p>
          <a:p>
            <a:pPr>
              <a:defRPr/>
            </a:pPr>
            <a:r>
              <a:rPr lang="en-US" sz="2600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Em nghe rõ bên tai</a:t>
            </a:r>
          </a:p>
          <a:p>
            <a:pPr>
              <a:defRPr/>
            </a:pPr>
            <a:r>
              <a:rPr lang="en-US" sz="2600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Lời của chú gà trống </a:t>
            </a:r>
          </a:p>
          <a:p>
            <a:pPr>
              <a:defRPr/>
            </a:pPr>
            <a:r>
              <a:rPr lang="en-US" sz="2600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- Dậy mau đi ! Học bài !</a:t>
            </a:r>
          </a:p>
          <a:p>
            <a:pPr algn="r">
              <a:defRPr/>
            </a:pPr>
            <a:r>
              <a:rPr lang="en-US" sz="2600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(</a:t>
            </a:r>
            <a:r>
              <a:rPr lang="en-US" sz="2000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Nguyễn Lãm Thắng)</a:t>
            </a:r>
            <a:endParaRPr lang="en-US" sz="2000" dirty="0"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082" y="1022146"/>
            <a:ext cx="420628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sz="1800" dirty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(1)</a:t>
            </a:r>
            <a:endParaRPr lang="en-US" sz="11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403606" y="1007986"/>
            <a:ext cx="420628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sz="1800" dirty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(2)</a:t>
            </a:r>
            <a:endParaRPr lang="en-US" sz="11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668" y="2767762"/>
            <a:ext cx="420628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sz="1800" dirty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(3)</a:t>
            </a:r>
            <a:endParaRPr lang="en-US" sz="11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403606" y="2842504"/>
            <a:ext cx="420628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sz="1800" dirty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(4)</a:t>
            </a:r>
            <a:endParaRPr lang="en-US" sz="11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5014912"/>
            <a:ext cx="9144000" cy="128588"/>
          </a:xfrm>
          <a:prstGeom prst="rect">
            <a:avLst/>
          </a:prstGeom>
          <a:solidFill>
            <a:srgbClr val="FC91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28" tIns="25715" rIns="51428" bIns="25715" spcCol="0" rtlCol="0" anchor="ctr"/>
          <a:lstStyle/>
          <a:p>
            <a:pPr algn="ctr"/>
            <a:endParaRPr lang="en-US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0"/>
            <a:ext cx="9144000" cy="128588"/>
          </a:xfrm>
          <a:prstGeom prst="rect">
            <a:avLst/>
          </a:prstGeom>
          <a:solidFill>
            <a:srgbClr val="FC91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28" tIns="25715" rIns="51428" bIns="25715" spcCol="0" rtlCol="0" anchor="ctr"/>
          <a:lstStyle/>
          <a:p>
            <a:pPr algn="ctr"/>
            <a:endParaRPr lang="en-US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" y="6106"/>
            <a:ext cx="1061827" cy="346247"/>
          </a:xfrm>
          <a:prstGeom prst="rect">
            <a:avLst/>
          </a:prstGeom>
          <a:solidFill>
            <a:srgbClr val="FC9102"/>
          </a:solidFill>
          <a:ln>
            <a:solidFill>
              <a:srgbClr val="FFFF00"/>
            </a:solidFill>
          </a:ln>
        </p:spPr>
        <p:txBody>
          <a:bodyPr wrap="none" lIns="68579" tIns="34289" rIns="68579" bIns="34289" rtlCol="0">
            <a:spAutoFit/>
          </a:bodyPr>
          <a:lstStyle/>
          <a:p>
            <a:r>
              <a:rPr lang="en-US" sz="180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Đọc mẫu</a:t>
            </a:r>
          </a:p>
        </p:txBody>
      </p:sp>
      <p:pic>
        <p:nvPicPr>
          <p:cNvPr id="2" name="Trong giấc mơ buổi sá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057125" y="426807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301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3659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600325" y="110773"/>
            <a:ext cx="5310298" cy="56169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>
              <a:defRPr/>
            </a:pPr>
            <a:r>
              <a:rPr lang="en-US" sz="3200" b="1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Trong giấc mơ buổi sáng </a:t>
            </a:r>
            <a:endParaRPr lang="en-US" sz="3200" b="1" dirty="0"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60684" y="758335"/>
            <a:ext cx="4766546" cy="367023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defRPr/>
            </a:pPr>
            <a:r>
              <a:rPr lang="en-US" sz="2600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Trong giấc mơ buổi sáng</a:t>
            </a:r>
            <a:endParaRPr lang="en-US" sz="2600" dirty="0"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  <a:p>
            <a:pPr>
              <a:defRPr/>
            </a:pPr>
            <a:r>
              <a:rPr lang="en-US" sz="2600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Em gặp ông mặt trời</a:t>
            </a:r>
          </a:p>
          <a:p>
            <a:pPr>
              <a:defRPr/>
            </a:pPr>
            <a:r>
              <a:rPr lang="en-US" sz="2600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Mang túi đầy hoa nắng</a:t>
            </a:r>
          </a:p>
          <a:p>
            <a:pPr>
              <a:defRPr/>
            </a:pPr>
            <a:r>
              <a:rPr lang="en-US" sz="2600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Rải hoa vàng khắp nơi.</a:t>
            </a:r>
          </a:p>
          <a:p>
            <a:pPr>
              <a:defRPr/>
            </a:pPr>
            <a:endParaRPr lang="en-US" sz="2600"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  <a:p>
            <a:pPr>
              <a:defRPr/>
            </a:pPr>
            <a:r>
              <a:rPr lang="en-US" sz="2600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Trong giấc mơ buổi sáng</a:t>
            </a:r>
          </a:p>
          <a:p>
            <a:pPr>
              <a:defRPr/>
            </a:pPr>
            <a:r>
              <a:rPr lang="en-US" sz="2600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Em thấy một dòng sông</a:t>
            </a:r>
          </a:p>
          <a:p>
            <a:pPr>
              <a:defRPr/>
            </a:pPr>
            <a:r>
              <a:rPr lang="en-US" sz="2600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Chảy tràn dòng sữa trắng</a:t>
            </a:r>
          </a:p>
          <a:p>
            <a:pPr>
              <a:defRPr/>
            </a:pPr>
            <a:r>
              <a:rPr lang="en-US" sz="2600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Đi qua ban mai hồng.</a:t>
            </a:r>
          </a:p>
        </p:txBody>
      </p:sp>
      <p:sp>
        <p:nvSpPr>
          <p:cNvPr id="10" name="Rectangle 9"/>
          <p:cNvSpPr/>
          <p:nvPr/>
        </p:nvSpPr>
        <p:spPr>
          <a:xfrm>
            <a:off x="4824233" y="807331"/>
            <a:ext cx="4183157" cy="407034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defRPr/>
            </a:pPr>
            <a:r>
              <a:rPr lang="en-US" sz="260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Trong giấc mơ buổi </a:t>
            </a:r>
            <a:r>
              <a:rPr lang="en-US" sz="2600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sáng</a:t>
            </a:r>
          </a:p>
          <a:p>
            <a:pPr>
              <a:defRPr/>
            </a:pPr>
            <a:r>
              <a:rPr lang="en-US" sz="2600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Em qua thảo nguyên xanh</a:t>
            </a:r>
          </a:p>
          <a:p>
            <a:pPr>
              <a:defRPr/>
            </a:pPr>
            <a:r>
              <a:rPr lang="en-US" sz="2600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Có rất nhiều hoa lạ</a:t>
            </a:r>
            <a:endParaRPr lang="en-US" sz="2600"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  <a:p>
            <a:pPr>
              <a:defRPr/>
            </a:pPr>
            <a:r>
              <a:rPr lang="en-US" sz="2600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Mang tên bạn lớp mình.</a:t>
            </a:r>
          </a:p>
          <a:p>
            <a:pPr>
              <a:defRPr/>
            </a:pPr>
            <a:endParaRPr lang="en-US" sz="2600" smtClean="0"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  <a:p>
            <a:pPr>
              <a:defRPr/>
            </a:pPr>
            <a:r>
              <a:rPr lang="en-US" sz="2600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Trong giấc mơ buổi sáng</a:t>
            </a:r>
          </a:p>
          <a:p>
            <a:pPr>
              <a:defRPr/>
            </a:pPr>
            <a:r>
              <a:rPr lang="en-US" sz="2600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Em nghe rõ bên tai</a:t>
            </a:r>
          </a:p>
          <a:p>
            <a:pPr>
              <a:defRPr/>
            </a:pPr>
            <a:r>
              <a:rPr lang="en-US" sz="2600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Lời của chú gà trống </a:t>
            </a:r>
          </a:p>
          <a:p>
            <a:pPr>
              <a:defRPr/>
            </a:pPr>
            <a:r>
              <a:rPr lang="en-US" sz="2600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- Dậy mau </a:t>
            </a:r>
            <a:r>
              <a:rPr lang="en-US" sz="2600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đi! </a:t>
            </a:r>
            <a:r>
              <a:rPr lang="en-US" sz="2600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Học bài !</a:t>
            </a:r>
          </a:p>
          <a:p>
            <a:pPr algn="r">
              <a:defRPr/>
            </a:pPr>
            <a:r>
              <a:rPr lang="en-US" sz="2600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(</a:t>
            </a:r>
            <a:r>
              <a:rPr lang="en-US" sz="2000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Nguyễn Lãm Thắng)</a:t>
            </a:r>
            <a:endParaRPr lang="en-US" sz="2000" dirty="0"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082" y="1022146"/>
            <a:ext cx="420628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sz="1800" dirty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(1)</a:t>
            </a:r>
            <a:endParaRPr lang="en-US" sz="11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403606" y="1007986"/>
            <a:ext cx="420628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sz="1800" dirty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(2)</a:t>
            </a:r>
            <a:endParaRPr lang="en-US" sz="11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668" y="2767762"/>
            <a:ext cx="420628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sz="1800" dirty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(3)</a:t>
            </a:r>
            <a:endParaRPr lang="en-US" sz="11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403606" y="2842504"/>
            <a:ext cx="420628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sz="1800" dirty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(4)</a:t>
            </a:r>
            <a:endParaRPr lang="en-US" sz="11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5014912"/>
            <a:ext cx="9144000" cy="128588"/>
          </a:xfrm>
          <a:prstGeom prst="rect">
            <a:avLst/>
          </a:prstGeom>
          <a:solidFill>
            <a:srgbClr val="FC91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28" tIns="25715" rIns="51428" bIns="25715" spcCol="0"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0" y="0"/>
            <a:ext cx="9144000" cy="128588"/>
          </a:xfrm>
          <a:prstGeom prst="rect">
            <a:avLst/>
          </a:prstGeom>
          <a:solidFill>
            <a:srgbClr val="FC91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28" tIns="25715" rIns="51428" bIns="25715" spcCol="0"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" y="6106"/>
            <a:ext cx="2328199" cy="346247"/>
          </a:xfrm>
          <a:prstGeom prst="rect">
            <a:avLst/>
          </a:prstGeom>
          <a:solidFill>
            <a:srgbClr val="FC9102"/>
          </a:solidFill>
          <a:ln>
            <a:solidFill>
              <a:srgbClr val="FFFF00"/>
            </a:solidFill>
          </a:ln>
        </p:spPr>
        <p:txBody>
          <a:bodyPr wrap="none" lIns="68579" tIns="34289" rIns="68579" bIns="34289" rtlCol="0">
            <a:spAutoFit/>
          </a:bodyPr>
          <a:lstStyle/>
          <a:p>
            <a:r>
              <a:rPr lang="en-US" sz="18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Đọc </a:t>
            </a:r>
            <a:r>
              <a:rPr lang="en-US" sz="18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nt từng dòng thơ</a:t>
            </a:r>
            <a:endParaRPr lang="en-US" sz="18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3958936" y="2026227"/>
            <a:ext cx="187037" cy="39485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4000499" y="2022179"/>
            <a:ext cx="187037" cy="39485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3622963" y="3928175"/>
            <a:ext cx="187037" cy="39485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3664526" y="3924127"/>
            <a:ext cx="187037" cy="39485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8427375" y="2033537"/>
            <a:ext cx="187037" cy="39485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8468938" y="2029489"/>
            <a:ext cx="187037" cy="39485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8385812" y="4026587"/>
            <a:ext cx="187037" cy="39485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8427375" y="4022539"/>
            <a:ext cx="187037" cy="39485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6829591" y="4021282"/>
            <a:ext cx="133919" cy="39611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6875631" y="4008041"/>
            <a:ext cx="142708" cy="39611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2914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973" y="145590"/>
            <a:ext cx="7464056" cy="4997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2659386" y="191260"/>
            <a:ext cx="61879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000"/>
              <a:t>vùng đất cao , bằng phẳng , rộng lớn , nhiều cỏ mọc </a:t>
            </a:r>
            <a:endParaRPr lang="en-US" sz="2000"/>
          </a:p>
        </p:txBody>
      </p:sp>
      <p:sp>
        <p:nvSpPr>
          <p:cNvPr id="4" name="TextBox 3"/>
          <p:cNvSpPr txBox="1"/>
          <p:nvPr/>
        </p:nvSpPr>
        <p:spPr>
          <a:xfrm>
            <a:off x="0" y="17655"/>
            <a:ext cx="2422458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</a:rPr>
              <a:t>Thảo nguyên</a:t>
            </a:r>
            <a:endParaRPr lang="en-US" sz="28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939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570920" cy="504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847108" y="0"/>
            <a:ext cx="61098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/>
              <a:t>buổi sáng sớm khi mặt trời đang lên </a:t>
            </a:r>
            <a:endParaRPr lang="en-US" sz="2800"/>
          </a:p>
        </p:txBody>
      </p:sp>
      <p:sp>
        <p:nvSpPr>
          <p:cNvPr id="4" name="TextBox 3"/>
          <p:cNvSpPr txBox="1"/>
          <p:nvPr/>
        </p:nvSpPr>
        <p:spPr>
          <a:xfrm>
            <a:off x="6927730" y="1309255"/>
            <a:ext cx="15824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</a:rPr>
              <a:t>Ban mai</a:t>
            </a:r>
            <a:endParaRPr lang="en-US" sz="28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520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600325" y="110773"/>
            <a:ext cx="5310298" cy="56169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>
              <a:defRPr/>
            </a:pPr>
            <a:r>
              <a:rPr lang="en-US" sz="3200" b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 giấc mơ buổi sáng </a:t>
            </a:r>
            <a:endParaRPr lang="en-US" sz="32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60684" y="758335"/>
            <a:ext cx="4766546" cy="367023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defRPr/>
            </a:pPr>
            <a:r>
              <a:rPr lang="en-US" sz="260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 giấc mơ buổi sáng</a:t>
            </a:r>
            <a:endParaRPr lang="en-US" sz="2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defRPr/>
            </a:pPr>
            <a:r>
              <a:rPr lang="en-US" sz="260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gặp ông mặt trời</a:t>
            </a:r>
          </a:p>
          <a:p>
            <a:pPr>
              <a:defRPr/>
            </a:pPr>
            <a:r>
              <a:rPr lang="en-US" sz="260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Mang túi đầy hoa nắng</a:t>
            </a:r>
          </a:p>
          <a:p>
            <a:pPr>
              <a:defRPr/>
            </a:pPr>
            <a:r>
              <a:rPr lang="en-US" sz="260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Rải hoa vàng khắp nơi.</a:t>
            </a:r>
          </a:p>
          <a:p>
            <a:pPr>
              <a:defRPr/>
            </a:pPr>
            <a:endParaRPr lang="en-US" sz="260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defRPr/>
            </a:pPr>
            <a:r>
              <a:rPr lang="en-US" sz="260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 giấc mơ buổi sáng</a:t>
            </a:r>
          </a:p>
          <a:p>
            <a:pPr>
              <a:defRPr/>
            </a:pPr>
            <a:r>
              <a:rPr lang="en-US" sz="260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thấy một dòng sông</a:t>
            </a:r>
          </a:p>
          <a:p>
            <a:pPr>
              <a:defRPr/>
            </a:pPr>
            <a:r>
              <a:rPr lang="en-US" sz="260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Chảy tràn dòng sữa trắng</a:t>
            </a:r>
          </a:p>
          <a:p>
            <a:pPr>
              <a:defRPr/>
            </a:pPr>
            <a:r>
              <a:rPr lang="en-US" sz="260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 qua ban mai hồng.</a:t>
            </a:r>
          </a:p>
        </p:txBody>
      </p:sp>
      <p:sp>
        <p:nvSpPr>
          <p:cNvPr id="10" name="Rectangle 9"/>
          <p:cNvSpPr/>
          <p:nvPr/>
        </p:nvSpPr>
        <p:spPr>
          <a:xfrm>
            <a:off x="4824233" y="807331"/>
            <a:ext cx="4183157" cy="407034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defRPr/>
            </a:pPr>
            <a:r>
              <a:rPr lang="en-US" sz="2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 giấc mơ buổi </a:t>
            </a:r>
            <a:r>
              <a:rPr lang="en-US" sz="260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</a:p>
          <a:p>
            <a:pPr>
              <a:defRPr/>
            </a:pPr>
            <a:r>
              <a:rPr lang="en-US" sz="260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qua thảo nguyên xanh</a:t>
            </a:r>
          </a:p>
          <a:p>
            <a:pPr>
              <a:defRPr/>
            </a:pPr>
            <a:r>
              <a:rPr lang="en-US" sz="260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 rất nhiều hoa lạ</a:t>
            </a:r>
            <a:endParaRPr lang="en-US" sz="260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defRPr/>
            </a:pPr>
            <a:r>
              <a:rPr lang="en-US" sz="2600" smtClean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Mang tên bạn lớp mình.</a:t>
            </a:r>
          </a:p>
          <a:p>
            <a:pPr>
              <a:defRPr/>
            </a:pPr>
            <a:endParaRPr lang="en-US" sz="2600" smtClean="0">
              <a:latin typeface="Arial" pitchFamily="34" charset="0"/>
              <a:ea typeface="Arial-Rounded" panose="020B0500000000000000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sz="2600" smtClean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Trong giấc mơ buổi sáng</a:t>
            </a:r>
          </a:p>
          <a:p>
            <a:pPr>
              <a:defRPr/>
            </a:pPr>
            <a:r>
              <a:rPr lang="en-US" sz="2600" smtClean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Em nghe rõ bên tai</a:t>
            </a:r>
          </a:p>
          <a:p>
            <a:pPr>
              <a:defRPr/>
            </a:pPr>
            <a:r>
              <a:rPr lang="en-US" sz="2600" smtClean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Lời của chú gà trống </a:t>
            </a:r>
          </a:p>
          <a:p>
            <a:pPr>
              <a:defRPr/>
            </a:pPr>
            <a:r>
              <a:rPr lang="en-US" sz="2600" smtClean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- Dậy mau đi ! Học bài !</a:t>
            </a:r>
          </a:p>
          <a:p>
            <a:pPr algn="r">
              <a:defRPr/>
            </a:pPr>
            <a:r>
              <a:rPr lang="en-US" sz="2600" smtClean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(</a:t>
            </a:r>
            <a:r>
              <a:rPr lang="en-US" sz="2000" smtClean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Nguyễn Lãm Thắng)</a:t>
            </a:r>
            <a:endParaRPr lang="en-US" sz="2000" dirty="0">
              <a:latin typeface="Arial" pitchFamily="34" charset="0"/>
              <a:ea typeface="Arial-Rounded" panose="020B0500000000000000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082" y="1022146"/>
            <a:ext cx="420628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sz="18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(1)</a:t>
            </a:r>
            <a:endParaRPr lang="en-US" sz="1100" dirty="0"/>
          </a:p>
        </p:txBody>
      </p:sp>
      <p:sp>
        <p:nvSpPr>
          <p:cNvPr id="12" name="Rectangle 11"/>
          <p:cNvSpPr/>
          <p:nvPr/>
        </p:nvSpPr>
        <p:spPr>
          <a:xfrm>
            <a:off x="4403606" y="1007986"/>
            <a:ext cx="420628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sz="18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(2)</a:t>
            </a:r>
            <a:endParaRPr lang="en-US" sz="1100" dirty="0"/>
          </a:p>
        </p:txBody>
      </p:sp>
      <p:sp>
        <p:nvSpPr>
          <p:cNvPr id="13" name="Rectangle 12"/>
          <p:cNvSpPr/>
          <p:nvPr/>
        </p:nvSpPr>
        <p:spPr>
          <a:xfrm>
            <a:off x="45668" y="2767762"/>
            <a:ext cx="420628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sz="18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(3)</a:t>
            </a:r>
            <a:endParaRPr lang="en-US" sz="1100" dirty="0"/>
          </a:p>
        </p:txBody>
      </p:sp>
      <p:sp>
        <p:nvSpPr>
          <p:cNvPr id="14" name="Rectangle 13"/>
          <p:cNvSpPr/>
          <p:nvPr/>
        </p:nvSpPr>
        <p:spPr>
          <a:xfrm>
            <a:off x="4403606" y="2842504"/>
            <a:ext cx="420628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sz="18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(4)</a:t>
            </a:r>
            <a:endParaRPr lang="en-US" sz="1100" dirty="0"/>
          </a:p>
        </p:txBody>
      </p:sp>
      <p:sp>
        <p:nvSpPr>
          <p:cNvPr id="15" name="Rectangle 14"/>
          <p:cNvSpPr/>
          <p:nvPr/>
        </p:nvSpPr>
        <p:spPr>
          <a:xfrm>
            <a:off x="0" y="4877676"/>
            <a:ext cx="9144000" cy="265824"/>
          </a:xfrm>
          <a:prstGeom prst="rect">
            <a:avLst/>
          </a:prstGeom>
          <a:solidFill>
            <a:srgbClr val="FC91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28" tIns="25715" rIns="51428" bIns="25715" spcCol="0"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0" y="0"/>
            <a:ext cx="9144000" cy="128588"/>
          </a:xfrm>
          <a:prstGeom prst="rect">
            <a:avLst/>
          </a:prstGeom>
          <a:solidFill>
            <a:srgbClr val="FC91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28" tIns="25715" rIns="51428" bIns="25715" spcCol="0"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0" y="103402"/>
            <a:ext cx="2109355" cy="346247"/>
          </a:xfrm>
          <a:prstGeom prst="rect">
            <a:avLst/>
          </a:prstGeom>
          <a:solidFill>
            <a:srgbClr val="FC9102"/>
          </a:solidFill>
          <a:ln>
            <a:noFill/>
          </a:ln>
        </p:spPr>
        <p:txBody>
          <a:bodyPr wrap="square" lIns="68579" tIns="34289" rIns="68579" bIns="34289" rtlCol="0">
            <a:spAutoFit/>
          </a:bodyPr>
          <a:lstStyle/>
          <a:p>
            <a:r>
              <a:rPr lang="en-US" sz="18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Đọc </a:t>
            </a:r>
            <a:r>
              <a:rPr lang="en-US" sz="18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nt  khổ</a:t>
            </a:r>
            <a:endParaRPr lang="en-US" sz="18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296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600325" y="110773"/>
            <a:ext cx="5310298" cy="56169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>
              <a:defRPr/>
            </a:pPr>
            <a:r>
              <a:rPr lang="en-US" sz="3200" b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 giấc mơ buổi sáng </a:t>
            </a:r>
            <a:endParaRPr lang="en-US" sz="32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60684" y="758335"/>
            <a:ext cx="4766546" cy="367023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defRPr/>
            </a:pPr>
            <a:r>
              <a:rPr lang="en-US" sz="260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 giấc mơ buổi sáng</a:t>
            </a:r>
            <a:endParaRPr lang="en-US" sz="2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defRPr/>
            </a:pPr>
            <a:r>
              <a:rPr lang="en-US" sz="260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gặp ông mặt trời</a:t>
            </a:r>
          </a:p>
          <a:p>
            <a:pPr>
              <a:defRPr/>
            </a:pPr>
            <a:r>
              <a:rPr lang="en-US" sz="260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Mang túi đầy hoa nắng</a:t>
            </a:r>
          </a:p>
          <a:p>
            <a:pPr>
              <a:defRPr/>
            </a:pPr>
            <a:r>
              <a:rPr lang="en-US" sz="260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Rải hoa vàng khắp nơi.</a:t>
            </a:r>
          </a:p>
          <a:p>
            <a:pPr>
              <a:defRPr/>
            </a:pPr>
            <a:endParaRPr lang="en-US" sz="260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defRPr/>
            </a:pPr>
            <a:r>
              <a:rPr lang="en-US" sz="260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 giấc mơ buổi sáng</a:t>
            </a:r>
          </a:p>
          <a:p>
            <a:pPr>
              <a:defRPr/>
            </a:pPr>
            <a:r>
              <a:rPr lang="en-US" sz="260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thấy một dòng sông</a:t>
            </a:r>
          </a:p>
          <a:p>
            <a:pPr>
              <a:defRPr/>
            </a:pPr>
            <a:r>
              <a:rPr lang="en-US" sz="260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Chảy tràn dòng sữa trắng</a:t>
            </a:r>
          </a:p>
          <a:p>
            <a:pPr>
              <a:defRPr/>
            </a:pPr>
            <a:r>
              <a:rPr lang="en-US" sz="260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 qua ban mai hồng.</a:t>
            </a:r>
          </a:p>
        </p:txBody>
      </p:sp>
      <p:sp>
        <p:nvSpPr>
          <p:cNvPr id="10" name="Rectangle 9"/>
          <p:cNvSpPr/>
          <p:nvPr/>
        </p:nvSpPr>
        <p:spPr>
          <a:xfrm>
            <a:off x="4824233" y="807331"/>
            <a:ext cx="4183157" cy="407034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defRPr/>
            </a:pPr>
            <a:r>
              <a:rPr lang="en-US" sz="2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 giấc mơ buổi </a:t>
            </a:r>
            <a:r>
              <a:rPr lang="en-US" sz="260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</a:p>
          <a:p>
            <a:pPr>
              <a:defRPr/>
            </a:pPr>
            <a:r>
              <a:rPr lang="en-US" sz="260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qua thảo nguyên xanh</a:t>
            </a:r>
          </a:p>
          <a:p>
            <a:pPr>
              <a:defRPr/>
            </a:pPr>
            <a:r>
              <a:rPr lang="en-US" sz="260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 rất nhiều hoa lạ</a:t>
            </a:r>
            <a:endParaRPr lang="en-US" sz="260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defRPr/>
            </a:pPr>
            <a:r>
              <a:rPr lang="en-US" sz="2600" smtClean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Mang tên bạn lớp mình.</a:t>
            </a:r>
          </a:p>
          <a:p>
            <a:pPr>
              <a:defRPr/>
            </a:pPr>
            <a:endParaRPr lang="en-US" sz="2600" smtClean="0">
              <a:latin typeface="Arial" pitchFamily="34" charset="0"/>
              <a:ea typeface="Arial-Rounded" panose="020B0500000000000000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sz="2600" smtClean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Trong giấc mơ buổi sáng</a:t>
            </a:r>
          </a:p>
          <a:p>
            <a:pPr>
              <a:defRPr/>
            </a:pPr>
            <a:r>
              <a:rPr lang="en-US" sz="2600" smtClean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Em nghe rõ bên tai</a:t>
            </a:r>
          </a:p>
          <a:p>
            <a:pPr>
              <a:defRPr/>
            </a:pPr>
            <a:r>
              <a:rPr lang="en-US" sz="2600" smtClean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Lời của chú gà trống </a:t>
            </a:r>
          </a:p>
          <a:p>
            <a:pPr>
              <a:defRPr/>
            </a:pPr>
            <a:r>
              <a:rPr lang="en-US" sz="2600" smtClean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- Dậy mau đi ! Học bài !</a:t>
            </a:r>
          </a:p>
          <a:p>
            <a:pPr algn="r">
              <a:defRPr/>
            </a:pPr>
            <a:r>
              <a:rPr lang="en-US" sz="2600" smtClean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(</a:t>
            </a:r>
            <a:r>
              <a:rPr lang="en-US" sz="2000" smtClean="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Nguyễn Lãm Thắng)</a:t>
            </a:r>
            <a:endParaRPr lang="en-US" sz="2000" dirty="0">
              <a:latin typeface="Arial" pitchFamily="34" charset="0"/>
              <a:ea typeface="Arial-Rounded" panose="020B0500000000000000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082" y="1022146"/>
            <a:ext cx="420628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sz="18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(1)</a:t>
            </a:r>
            <a:endParaRPr lang="en-US" sz="1100" dirty="0"/>
          </a:p>
        </p:txBody>
      </p:sp>
      <p:sp>
        <p:nvSpPr>
          <p:cNvPr id="12" name="Rectangle 11"/>
          <p:cNvSpPr/>
          <p:nvPr/>
        </p:nvSpPr>
        <p:spPr>
          <a:xfrm>
            <a:off x="4403606" y="1007986"/>
            <a:ext cx="420628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sz="18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(2)</a:t>
            </a:r>
            <a:endParaRPr lang="en-US" sz="1100" dirty="0"/>
          </a:p>
        </p:txBody>
      </p:sp>
      <p:sp>
        <p:nvSpPr>
          <p:cNvPr id="13" name="Rectangle 12"/>
          <p:cNvSpPr/>
          <p:nvPr/>
        </p:nvSpPr>
        <p:spPr>
          <a:xfrm>
            <a:off x="45668" y="2767762"/>
            <a:ext cx="420628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sz="18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(3)</a:t>
            </a:r>
            <a:endParaRPr lang="en-US" sz="1100" dirty="0"/>
          </a:p>
        </p:txBody>
      </p:sp>
      <p:sp>
        <p:nvSpPr>
          <p:cNvPr id="14" name="Rectangle 13"/>
          <p:cNvSpPr/>
          <p:nvPr/>
        </p:nvSpPr>
        <p:spPr>
          <a:xfrm>
            <a:off x="4403606" y="2842504"/>
            <a:ext cx="420628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sz="18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(4)</a:t>
            </a:r>
            <a:endParaRPr lang="en-US" sz="1100" dirty="0"/>
          </a:p>
        </p:txBody>
      </p:sp>
      <p:sp>
        <p:nvSpPr>
          <p:cNvPr id="15" name="Rectangle 14"/>
          <p:cNvSpPr/>
          <p:nvPr/>
        </p:nvSpPr>
        <p:spPr>
          <a:xfrm>
            <a:off x="0" y="5014912"/>
            <a:ext cx="9144000" cy="128588"/>
          </a:xfrm>
          <a:prstGeom prst="rect">
            <a:avLst/>
          </a:prstGeom>
          <a:solidFill>
            <a:srgbClr val="FC91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28" tIns="25715" rIns="51428" bIns="25715" spcCol="0"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0" y="0"/>
            <a:ext cx="9144000" cy="128588"/>
          </a:xfrm>
          <a:prstGeom prst="rect">
            <a:avLst/>
          </a:prstGeom>
          <a:solidFill>
            <a:srgbClr val="FC91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28" tIns="25715" rIns="51428" bIns="25715" spcCol="0"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0" y="107059"/>
            <a:ext cx="2196790" cy="346247"/>
          </a:xfrm>
          <a:prstGeom prst="rect">
            <a:avLst/>
          </a:prstGeom>
          <a:solidFill>
            <a:srgbClr val="FC9102"/>
          </a:solidFill>
          <a:ln>
            <a:noFill/>
          </a:ln>
        </p:spPr>
        <p:txBody>
          <a:bodyPr wrap="square" lIns="68579" tIns="34289" rIns="68579" bIns="34289" rtlCol="0">
            <a:spAutoFit/>
          </a:bodyPr>
          <a:lstStyle/>
          <a:p>
            <a:r>
              <a:rPr lang="en-US" sz="18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Đọc </a:t>
            </a:r>
            <a:r>
              <a:rPr lang="en-US" sz="18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toàn bài</a:t>
            </a:r>
            <a:endParaRPr lang="en-US" sz="18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9920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 rot="5400000" flipH="1">
            <a:off x="6216627" y="2028288"/>
            <a:ext cx="3131596" cy="3133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2892287" y="1709531"/>
            <a:ext cx="4125201" cy="1630018"/>
          </a:xfrm>
          <a:prstGeom prst="roundRect">
            <a:avLst/>
          </a:prstGeom>
          <a:solidFill>
            <a:srgbClr val="FC910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54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Tiết 2</a:t>
            </a:r>
            <a:endParaRPr lang="en-US" sz="54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064103" y="1953039"/>
            <a:ext cx="1212574" cy="1143000"/>
          </a:xfrm>
          <a:prstGeom prst="ellipse">
            <a:avLst/>
          </a:prstGeom>
          <a:solidFill>
            <a:srgbClr val="FC9102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 sz="48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1" y="1"/>
            <a:ext cx="2064103" cy="2065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QUYNH\anh tai ve poiwer oint\chim 6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7077" y1="75270" x2="17077" y2="75270"/>
                        <a14:foregroundMark x1="28769" y1="77297" x2="28769" y2="77297"/>
                        <a14:foregroundMark x1="19385" y1="83514" x2="19385" y2="83514"/>
                        <a14:foregroundMark x1="10000" y1="86081" x2="10000" y2="86081"/>
                        <a14:foregroundMark x1="7692" y1="92838" x2="7692" y2="92838"/>
                        <a14:foregroundMark x1="20615" y1="92838" x2="20615" y2="92838"/>
                        <a14:foregroundMark x1="30000" y1="21081" x2="30000" y2="21081"/>
                        <a14:foregroundMark x1="34154" y1="15405" x2="34154" y2="15405"/>
                        <a14:foregroundMark x1="20000" y1="12297" x2="20000" y2="12297"/>
                        <a14:foregroundMark x1="20000" y1="15811" x2="20000" y2="15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391" y="-35405"/>
            <a:ext cx="1746607" cy="1988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4954888" y="164387"/>
            <a:ext cx="3901437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856324" y="164387"/>
            <a:ext cx="0" cy="1900719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48433" y="4911048"/>
            <a:ext cx="632702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68090" y="1709531"/>
            <a:ext cx="0" cy="3143391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9970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7483" y="0"/>
            <a:ext cx="845639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chemeClr val="tx1"/>
                </a:solidFill>
              </a:rPr>
              <a:t>Tìm ở cuối các dòng thơ những tiếng cùng vần với nhau</a:t>
            </a: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36707" y="0"/>
            <a:ext cx="480776" cy="520995"/>
          </a:xfrm>
          <a:prstGeom prst="ellipse">
            <a:avLst/>
          </a:prstGeom>
          <a:solidFill>
            <a:srgbClr val="FC9102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chemeClr val="bg1"/>
                </a:solidFill>
              </a:rPr>
              <a:t>3</a:t>
            </a:r>
            <a:endParaRPr lang="en-US" sz="2400" b="1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97294" y="988845"/>
            <a:ext cx="4766546" cy="367023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defRPr/>
            </a:pPr>
            <a:r>
              <a:rPr lang="en-US" sz="2600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Trong giấc mơ buổi sáng</a:t>
            </a:r>
            <a:endParaRPr lang="en-US" sz="2600" dirty="0"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  <a:p>
            <a:pPr>
              <a:defRPr/>
            </a:pPr>
            <a:r>
              <a:rPr lang="en-US" sz="2600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Em gặp ông mặt trời</a:t>
            </a:r>
          </a:p>
          <a:p>
            <a:pPr>
              <a:defRPr/>
            </a:pPr>
            <a:r>
              <a:rPr lang="en-US" sz="2600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Mang túi đầy hoa nắng</a:t>
            </a:r>
          </a:p>
          <a:p>
            <a:pPr>
              <a:defRPr/>
            </a:pPr>
            <a:r>
              <a:rPr lang="en-US" sz="2600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Rải hoa vàng khắp nơi.</a:t>
            </a:r>
          </a:p>
          <a:p>
            <a:pPr>
              <a:defRPr/>
            </a:pPr>
            <a:endParaRPr lang="en-US" sz="2600"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  <a:p>
            <a:pPr>
              <a:defRPr/>
            </a:pPr>
            <a:r>
              <a:rPr lang="en-US" sz="2600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Trong giấc mơ buổi sáng</a:t>
            </a:r>
          </a:p>
          <a:p>
            <a:pPr>
              <a:defRPr/>
            </a:pPr>
            <a:r>
              <a:rPr lang="en-US" sz="2600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Em thấy một dòng sông</a:t>
            </a:r>
          </a:p>
          <a:p>
            <a:pPr>
              <a:defRPr/>
            </a:pPr>
            <a:r>
              <a:rPr lang="en-US" sz="2600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Chảy tràn dòng sữa trắng</a:t>
            </a:r>
          </a:p>
          <a:p>
            <a:pPr>
              <a:defRPr/>
            </a:pPr>
            <a:r>
              <a:rPr lang="en-US" sz="2600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Đi qua ban mai hồng.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077716" y="461665"/>
            <a:ext cx="5310298" cy="56169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>
              <a:defRPr/>
            </a:pPr>
            <a:r>
              <a:rPr lang="en-US" sz="3200" b="1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Trong giấc mơ buổi sáng </a:t>
            </a:r>
            <a:endParaRPr lang="en-US" sz="3200" b="1" dirty="0"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3039285" y="1793979"/>
            <a:ext cx="63795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358261" y="2591420"/>
            <a:ext cx="63795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163694" y="2208165"/>
            <a:ext cx="771923" cy="0"/>
          </a:xfrm>
          <a:prstGeom prst="line">
            <a:avLst/>
          </a:prstGeom>
          <a:ln w="38100">
            <a:solidFill>
              <a:srgbClr val="0418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525195" y="4207086"/>
            <a:ext cx="771923" cy="0"/>
          </a:xfrm>
          <a:prstGeom prst="line">
            <a:avLst/>
          </a:prstGeom>
          <a:ln w="38100">
            <a:solidFill>
              <a:srgbClr val="0418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346001" y="3777538"/>
            <a:ext cx="701748" cy="0"/>
          </a:xfrm>
          <a:prstGeom prst="line">
            <a:avLst/>
          </a:prstGeom>
          <a:ln w="38100">
            <a:solidFill>
              <a:srgbClr val="0092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879804" y="4553717"/>
            <a:ext cx="701748" cy="0"/>
          </a:xfrm>
          <a:prstGeom prst="line">
            <a:avLst/>
          </a:prstGeom>
          <a:ln w="38100">
            <a:solidFill>
              <a:srgbClr val="0092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7283379" y="4259041"/>
            <a:ext cx="701748" cy="0"/>
          </a:xfrm>
          <a:prstGeom prst="line">
            <a:avLst/>
          </a:prstGeom>
          <a:ln w="38100">
            <a:solidFill>
              <a:srgbClr val="0092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499414" y="3808711"/>
            <a:ext cx="350874" cy="0"/>
          </a:xfrm>
          <a:prstGeom prst="line">
            <a:avLst/>
          </a:prstGeom>
          <a:ln w="38100">
            <a:solidFill>
              <a:srgbClr val="E808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845310" y="4606398"/>
            <a:ext cx="444443" cy="0"/>
          </a:xfrm>
          <a:prstGeom prst="line">
            <a:avLst/>
          </a:prstGeom>
          <a:ln w="38100">
            <a:solidFill>
              <a:srgbClr val="E808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166692" y="1082535"/>
            <a:ext cx="420628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sz="1800" dirty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(1)</a:t>
            </a:r>
            <a:endParaRPr lang="en-US" sz="11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540216" y="1068375"/>
            <a:ext cx="420628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sz="1800" dirty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(2)</a:t>
            </a:r>
            <a:endParaRPr lang="en-US" sz="11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82278" y="2828151"/>
            <a:ext cx="420628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sz="1800" dirty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(3)</a:t>
            </a:r>
            <a:endParaRPr lang="en-US" sz="11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540216" y="2902893"/>
            <a:ext cx="420628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sz="1800" dirty="0">
                <a:solidFill>
                  <a:prstClr val="black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(4)</a:t>
            </a:r>
            <a:endParaRPr lang="en-US" sz="11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4862945"/>
            <a:ext cx="9144000" cy="2805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960843" y="1037841"/>
            <a:ext cx="4183157" cy="407034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defRPr/>
            </a:pPr>
            <a:r>
              <a:rPr lang="en-US" sz="260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Trong giấc mơ buổi </a:t>
            </a:r>
            <a:r>
              <a:rPr lang="en-US" sz="2600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sáng</a:t>
            </a:r>
          </a:p>
          <a:p>
            <a:pPr>
              <a:defRPr/>
            </a:pPr>
            <a:r>
              <a:rPr lang="en-US" sz="2600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Em qua thảo nguyên xanh</a:t>
            </a:r>
          </a:p>
          <a:p>
            <a:pPr>
              <a:defRPr/>
            </a:pPr>
            <a:r>
              <a:rPr lang="en-US" sz="2600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Có rất nhiều hoa lạ</a:t>
            </a:r>
            <a:endParaRPr lang="en-US" sz="2600"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  <a:p>
            <a:pPr>
              <a:defRPr/>
            </a:pPr>
            <a:r>
              <a:rPr lang="en-US" sz="2600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Mang tên bạn lớp mình.</a:t>
            </a:r>
          </a:p>
          <a:p>
            <a:pPr>
              <a:defRPr/>
            </a:pPr>
            <a:endParaRPr lang="en-US" sz="2600" smtClean="0"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  <a:p>
            <a:pPr>
              <a:defRPr/>
            </a:pPr>
            <a:r>
              <a:rPr lang="en-US" sz="2600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Trong giấc mơ buổi sáng</a:t>
            </a:r>
          </a:p>
          <a:p>
            <a:pPr>
              <a:defRPr/>
            </a:pPr>
            <a:r>
              <a:rPr lang="en-US" sz="2600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Em nghe rõ bên tai</a:t>
            </a:r>
          </a:p>
          <a:p>
            <a:pPr>
              <a:defRPr/>
            </a:pPr>
            <a:r>
              <a:rPr lang="en-US" sz="2600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Lời của chú gà trống </a:t>
            </a:r>
          </a:p>
          <a:p>
            <a:pPr>
              <a:defRPr/>
            </a:pPr>
            <a:r>
              <a:rPr lang="en-US" sz="2600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- Dậy mau đi ! Học bài !</a:t>
            </a:r>
          </a:p>
          <a:p>
            <a:pPr algn="r">
              <a:defRPr/>
            </a:pPr>
            <a:r>
              <a:rPr lang="en-US" sz="2600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(</a:t>
            </a:r>
            <a:r>
              <a:rPr lang="en-US" sz="2000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Nguyễn Lãm Thắng)</a:t>
            </a:r>
            <a:endParaRPr lang="en-US" sz="2000" dirty="0"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9223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" y="0"/>
            <a:ext cx="306347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  </a:t>
            </a:r>
            <a:r>
              <a:rPr lang="en-US" sz="240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 Trả </a:t>
            </a:r>
            <a:r>
              <a:rPr lang="en-US" sz="240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lời câu hỏi                                           </a:t>
            </a:r>
            <a:endParaRPr lang="en-US" sz="240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5931" y="543918"/>
            <a:ext cx="1614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smtClean="0">
                <a:latin typeface="Arial-SGK-TV" pitchFamily="2" charset="0"/>
                <a:cs typeface="Arial-SGK-TV" pitchFamily="2" charset="0"/>
              </a:rPr>
              <a:t>Đọc khổ 1 + 2</a:t>
            </a:r>
            <a:endParaRPr lang="en-US" sz="180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63471" y="149569"/>
            <a:ext cx="4613235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Trong giấc mơ buổi sáng</a:t>
            </a:r>
          </a:p>
          <a:p>
            <a:pPr>
              <a:defRPr/>
            </a:pPr>
            <a:r>
              <a:rPr lang="en-US" sz="240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Em gặp ông mặt trời</a:t>
            </a:r>
          </a:p>
          <a:p>
            <a:pPr>
              <a:defRPr/>
            </a:pPr>
            <a:r>
              <a:rPr lang="en-US" sz="240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Mang túi đầy hoa nắng</a:t>
            </a:r>
          </a:p>
          <a:p>
            <a:pPr>
              <a:defRPr/>
            </a:pPr>
            <a:r>
              <a:rPr lang="en-US" sz="240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Rải hoa vàng khắp nơi.</a:t>
            </a:r>
          </a:p>
          <a:p>
            <a:pPr>
              <a:defRPr/>
            </a:pPr>
            <a:endParaRPr lang="en-US" sz="2400" smtClean="0"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  <a:p>
            <a:pPr>
              <a:defRPr/>
            </a:pPr>
            <a:r>
              <a:rPr lang="en-US" sz="240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Trong giấc mơ buổi sáng</a:t>
            </a:r>
          </a:p>
          <a:p>
            <a:pPr>
              <a:defRPr/>
            </a:pPr>
            <a:r>
              <a:rPr lang="en-US" sz="240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Em qua thảo nguyên xanh</a:t>
            </a:r>
          </a:p>
          <a:p>
            <a:pPr>
              <a:defRPr/>
            </a:pPr>
            <a:r>
              <a:rPr lang="en-US" sz="240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Có rất nhiều hoa lạ</a:t>
            </a:r>
          </a:p>
          <a:p>
            <a:pPr>
              <a:defRPr/>
            </a:pPr>
            <a:r>
              <a:rPr lang="en-US" sz="240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Mang tên bạn lớp mình</a:t>
            </a:r>
            <a:r>
              <a:rPr lang="en-US" sz="2400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.</a:t>
            </a:r>
            <a:endParaRPr lang="en-US" sz="2400"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" y="-29666"/>
            <a:ext cx="480776" cy="520995"/>
          </a:xfrm>
          <a:prstGeom prst="ellipse">
            <a:avLst/>
          </a:prstGeom>
          <a:solidFill>
            <a:srgbClr val="FC9102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4</a:t>
            </a:r>
            <a:endParaRPr lang="en-US" sz="2400" b="1">
              <a:solidFill>
                <a:schemeClr val="bg1"/>
              </a:solidFill>
              <a:latin typeface="Arial-SGK-TV" pitchFamily="2" charset="0"/>
              <a:cs typeface="Arial-SGK-TV" pitchFamily="2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3212197" y="1267214"/>
            <a:ext cx="299923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212197" y="1649234"/>
            <a:ext cx="299923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0" y="4340165"/>
            <a:ext cx="9144000" cy="4101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3670909"/>
            <a:ext cx="9144000" cy="5539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3000" smtClean="0">
                <a:solidFill>
                  <a:srgbClr val="0418AC"/>
                </a:solidFill>
                <a:latin typeface="Arial-SGK-TV" pitchFamily="2" charset="0"/>
                <a:cs typeface="Arial-SGK-TV" pitchFamily="2" charset="0"/>
              </a:rPr>
              <a:t>a, Trong giấc mơ, bạn nhỏ thấy ông mặt trời làm </a:t>
            </a:r>
            <a:r>
              <a:rPr lang="en-US" sz="3000" smtClean="0">
                <a:solidFill>
                  <a:srgbClr val="0418AC"/>
                </a:solidFill>
                <a:latin typeface="Arial-SGK-TV" pitchFamily="2" charset="0"/>
                <a:cs typeface="Arial-SGK-TV" pitchFamily="2" charset="0"/>
              </a:rPr>
              <a:t>gì?</a:t>
            </a:r>
            <a:endParaRPr lang="en-US" sz="3000">
              <a:solidFill>
                <a:srgbClr val="0418AC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308165" y="3686065"/>
            <a:ext cx="8702255" cy="55399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3000" smtClean="0">
                <a:solidFill>
                  <a:srgbClr val="007434"/>
                </a:solidFill>
                <a:latin typeface="Arial-SGK-TV" pitchFamily="2" charset="0"/>
                <a:cs typeface="Arial-SGK-TV" pitchFamily="2" charset="0"/>
              </a:rPr>
              <a:t>b, Đi qua thảo nguyên xanh bạn nhỏ thấy gì ?</a:t>
            </a:r>
            <a:endParaRPr lang="en-US" sz="3000">
              <a:solidFill>
                <a:srgbClr val="007434"/>
              </a:solidFill>
              <a:latin typeface="Arial-SGK-TV" pitchFamily="2" charset="0"/>
              <a:cs typeface="Arial-SGK-TV" pitchFamily="2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3212197" y="3119274"/>
            <a:ext cx="2504877" cy="555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-256280" y="4317866"/>
            <a:ext cx="9656560" cy="55399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900" smtClean="0">
                <a:solidFill>
                  <a:srgbClr val="007434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90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Đi qua thảo nguyên xanh bạn nhỏ </a:t>
            </a:r>
            <a:r>
              <a:rPr lang="en-US" sz="290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thấy</a:t>
            </a:r>
            <a:r>
              <a:rPr lang="en-US" sz="2900" smtClean="0">
                <a:solidFill>
                  <a:srgbClr val="007434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90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có nhiều hoa lạ.</a:t>
            </a:r>
            <a:endParaRPr lang="en-US" sz="290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6790" y="3715458"/>
            <a:ext cx="8702255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en-US" sz="2400" smtClean="0">
                <a:latin typeface="Arial-SGK-TV" pitchFamily="2" charset="0"/>
                <a:cs typeface="Arial-SGK-TV" pitchFamily="2" charset="0"/>
              </a:rPr>
              <a:t>Tìm câu thơ nói về đặc điểm của những loài hoa lạ trên thảo nguyên?</a:t>
            </a:r>
            <a:endParaRPr lang="en-US" sz="2400">
              <a:latin typeface="Arial-SGK-TV" pitchFamily="2" charset="0"/>
              <a:cs typeface="Arial-SGK-TV" pitchFamily="2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3175099" y="3482220"/>
            <a:ext cx="3030902" cy="555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0" y="4862945"/>
            <a:ext cx="9144000" cy="2805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054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4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10" grpId="0"/>
      <p:bldP spid="10" grpId="1"/>
      <p:bldP spid="14" grpId="0"/>
      <p:bldP spid="14" grpId="1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85" b="98673" l="0" r="100000">
                        <a14:foregroundMark x1="40517" y1="18142" x2="40517" y2="18142"/>
                        <a14:foregroundMark x1="31897" y1="22124" x2="31897" y2="22124"/>
                        <a14:foregroundMark x1="50431" y1="23009" x2="50431" y2="23009"/>
                        <a14:foregroundMark x1="62069" y1="19027" x2="62069" y2="19027"/>
                        <a14:foregroundMark x1="62069" y1="26106" x2="62069" y2="26106"/>
                        <a14:foregroundMark x1="46552" y1="23894" x2="46552" y2="23894"/>
                        <a14:foregroundMark x1="34052" y1="24336" x2="34052" y2="24336"/>
                        <a14:foregroundMark x1="28017" y1="23894" x2="28017" y2="23894"/>
                        <a14:foregroundMark x1="37500" y1="51327" x2="37500" y2="51327"/>
                        <a14:foregroundMark x1="43103" y1="51327" x2="43103" y2="51327"/>
                        <a14:foregroundMark x1="52586" y1="50000" x2="52586" y2="50000"/>
                        <a14:foregroundMark x1="61207" y1="50000" x2="61207" y2="50000"/>
                        <a14:foregroundMark x1="63362" y1="51327" x2="63362" y2="51327"/>
                        <a14:foregroundMark x1="54310" y1="53540" x2="54310" y2="53540"/>
                        <a14:foregroundMark x1="59483" y1="53540" x2="59483" y2="53540"/>
                        <a14:foregroundMark x1="25000" y1="50885" x2="25000" y2="50885"/>
                        <a14:foregroundMark x1="25431" y1="52655" x2="25431" y2="52655"/>
                        <a14:foregroundMark x1="63362" y1="15929" x2="63362" y2="15929"/>
                        <a14:foregroundMark x1="69397" y1="84513" x2="69397" y2="84513"/>
                        <a14:foregroundMark x1="63793" y1="73451" x2="63793" y2="73451"/>
                        <a14:foregroundMark x1="32759" y1="69912" x2="32759" y2="69912"/>
                        <a14:foregroundMark x1="29310" y1="80088" x2="29310" y2="80088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2046478"/>
            <a:ext cx="2505075" cy="2440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2960551" y="1575227"/>
            <a:ext cx="6048375" cy="1162050"/>
          </a:xfrm>
          <a:prstGeom prst="roundRect">
            <a:avLst/>
          </a:prstGeom>
          <a:solidFill>
            <a:srgbClr val="FFFF00"/>
          </a:solidFill>
          <a:ln>
            <a:solidFill>
              <a:schemeClr val="accent1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rgbClr val="FF00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065326" y="1651426"/>
            <a:ext cx="5808526" cy="981075"/>
          </a:xfrm>
          <a:prstGeom prst="roundRect">
            <a:avLst/>
          </a:prstGeom>
          <a:solidFill>
            <a:srgbClr val="FC9102"/>
          </a:solidFill>
          <a:ln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71849" y="1802309"/>
            <a:ext cx="5339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chemeClr val="bg1"/>
                </a:solidFill>
              </a:rPr>
              <a:t>Em trả lời nhanh nhé</a:t>
            </a:r>
            <a:endParaRPr lang="en-US" sz="40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20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7483" y="0"/>
            <a:ext cx="254598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chemeClr val="tx1"/>
                </a:solidFill>
              </a:rPr>
              <a:t>   Trả lời câu hỏi                                           </a:t>
            </a: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5931" y="543918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smtClean="0"/>
              <a:t>Đọc khổ 3</a:t>
            </a:r>
            <a:endParaRPr lang="en-US" sz="1800"/>
          </a:p>
        </p:txBody>
      </p:sp>
      <p:sp>
        <p:nvSpPr>
          <p:cNvPr id="7" name="Rectangle 6"/>
          <p:cNvSpPr/>
          <p:nvPr/>
        </p:nvSpPr>
        <p:spPr>
          <a:xfrm>
            <a:off x="2220439" y="750562"/>
            <a:ext cx="4613235" cy="1815882"/>
          </a:xfrm>
          <a:prstGeom prst="rect">
            <a:avLst/>
          </a:prstGeom>
          <a:solidFill>
            <a:srgbClr val="FEE7EF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Trong giấc mơ buổi sáng</a:t>
            </a:r>
          </a:p>
          <a:p>
            <a:pPr>
              <a:defRPr/>
            </a:pPr>
            <a:r>
              <a:rPr lang="en-US" sz="280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Em thấy một dòng sông</a:t>
            </a:r>
          </a:p>
          <a:p>
            <a:pPr>
              <a:defRPr/>
            </a:pPr>
            <a:r>
              <a:rPr lang="en-US" sz="280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Chảy tràn dòng sữa trắng</a:t>
            </a:r>
          </a:p>
          <a:p>
            <a:pPr>
              <a:defRPr/>
            </a:pPr>
            <a:r>
              <a:rPr lang="en-US" sz="280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Đi qua ban mai hồng.</a:t>
            </a:r>
          </a:p>
        </p:txBody>
      </p:sp>
      <p:sp>
        <p:nvSpPr>
          <p:cNvPr id="6" name="Rectangle 5"/>
          <p:cNvSpPr/>
          <p:nvPr/>
        </p:nvSpPr>
        <p:spPr>
          <a:xfrm>
            <a:off x="175926" y="2892345"/>
            <a:ext cx="8702255" cy="95410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en-US" sz="2800" smtClean="0">
                <a:solidFill>
                  <a:srgbClr val="0418AC"/>
                </a:solidFill>
                <a:latin typeface="Arial-SGK-TV" pitchFamily="2" charset="0"/>
                <a:cs typeface="Arial-SGK-TV" pitchFamily="2" charset="0"/>
              </a:rPr>
              <a:t>   Ở </a:t>
            </a:r>
            <a:r>
              <a:rPr lang="en-US" sz="2800" smtClean="0">
                <a:solidFill>
                  <a:srgbClr val="0418AC"/>
                </a:solidFill>
                <a:latin typeface="Arial-SGK-TV" pitchFamily="2" charset="0"/>
                <a:cs typeface="Arial-SGK-TV" pitchFamily="2" charset="0"/>
              </a:rPr>
              <a:t>khổ thơ thứ 3, bạn nhỏ thấy gì trong giấc mơ buổi sáng ?</a:t>
            </a:r>
            <a:endParaRPr lang="en-US" sz="2800">
              <a:solidFill>
                <a:srgbClr val="0418AC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36707" y="0"/>
            <a:ext cx="480776" cy="520995"/>
          </a:xfrm>
          <a:prstGeom prst="ellipse">
            <a:avLst/>
          </a:prstGeom>
          <a:solidFill>
            <a:srgbClr val="FC9102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chemeClr val="bg1"/>
                </a:solidFill>
              </a:rPr>
              <a:t>4</a:t>
            </a:r>
            <a:endParaRPr lang="en-US" sz="2400" b="1">
              <a:solidFill>
                <a:schemeClr val="bg1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307497" y="1627330"/>
            <a:ext cx="375669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75927" y="3905782"/>
            <a:ext cx="8702255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en-US" sz="2800" smtClean="0">
                <a:latin typeface="Arial-SGK-TV" pitchFamily="2" charset="0"/>
                <a:cs typeface="Arial-SGK-TV" pitchFamily="2" charset="0"/>
              </a:rPr>
              <a:t>Ở khổ thơ thứ 3, bạn nhỏ thấy </a:t>
            </a:r>
            <a:r>
              <a:rPr lang="en-US" sz="280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một dòng sông</a:t>
            </a:r>
            <a:r>
              <a:rPr lang="en-US" sz="2800" smtClean="0">
                <a:latin typeface="Arial-SGK-TV" pitchFamily="2" charset="0"/>
                <a:cs typeface="Arial-SGK-TV" pitchFamily="2" charset="0"/>
              </a:rPr>
              <a:t>.</a:t>
            </a:r>
            <a:endParaRPr lang="en-US" sz="280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4862945"/>
            <a:ext cx="9144000" cy="2805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650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7483" y="0"/>
            <a:ext cx="254598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  Trả lời câu hỏi                                           </a:t>
            </a:r>
            <a:endParaRPr lang="en-US" sz="240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5931" y="543918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smtClean="0">
                <a:latin typeface="Arial-SGK-TV" pitchFamily="2" charset="0"/>
                <a:cs typeface="Arial-SGK-TV" pitchFamily="2" charset="0"/>
              </a:rPr>
              <a:t>Đọc khổ 4</a:t>
            </a:r>
            <a:endParaRPr lang="en-US" sz="180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20439" y="750562"/>
            <a:ext cx="4613235" cy="1815882"/>
          </a:xfrm>
          <a:prstGeom prst="rect">
            <a:avLst/>
          </a:prstGeom>
          <a:solidFill>
            <a:srgbClr val="FEE7EF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Trong giấc mơ buổi sáng</a:t>
            </a:r>
          </a:p>
          <a:p>
            <a:pPr>
              <a:defRPr/>
            </a:pPr>
            <a:r>
              <a:rPr lang="en-US" sz="280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Em nghe rõ bên tai</a:t>
            </a:r>
          </a:p>
          <a:p>
            <a:pPr>
              <a:defRPr/>
            </a:pPr>
            <a:r>
              <a:rPr lang="en-US" sz="280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Lời của chú gà trống </a:t>
            </a:r>
          </a:p>
          <a:p>
            <a:pPr>
              <a:defRPr/>
            </a:pPr>
            <a:r>
              <a:rPr lang="en-US" sz="280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- Dậy </a:t>
            </a:r>
            <a:r>
              <a:rPr lang="en-US" sz="2800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mau </a:t>
            </a:r>
            <a:r>
              <a:rPr lang="en-US" sz="280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đi ! Học bài !</a:t>
            </a:r>
          </a:p>
        </p:txBody>
      </p:sp>
      <p:sp>
        <p:nvSpPr>
          <p:cNvPr id="6" name="Rectangle 5"/>
          <p:cNvSpPr/>
          <p:nvPr/>
        </p:nvSpPr>
        <p:spPr>
          <a:xfrm>
            <a:off x="175928" y="3263989"/>
            <a:ext cx="8702255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3600" smtClean="0">
                <a:latin typeface="Arial-SGK-TV" pitchFamily="2" charset="0"/>
                <a:cs typeface="Arial-SGK-TV" pitchFamily="2" charset="0"/>
              </a:rPr>
              <a:t>c</a:t>
            </a:r>
            <a:r>
              <a:rPr lang="en-US" sz="3600" smtClean="0">
                <a:latin typeface="Arial-SGK-TV" pitchFamily="2" charset="0"/>
                <a:cs typeface="Arial-SGK-TV" pitchFamily="2" charset="0"/>
              </a:rPr>
              <a:t>, Bạn </a:t>
            </a:r>
            <a:r>
              <a:rPr lang="en-US" sz="3600" smtClean="0">
                <a:latin typeface="Arial-SGK-TV" pitchFamily="2" charset="0"/>
                <a:cs typeface="Arial-SGK-TV" pitchFamily="2" charset="0"/>
              </a:rPr>
              <a:t>nhỏ nghe thấy gì trong giấc </a:t>
            </a:r>
            <a:r>
              <a:rPr lang="en-US" sz="3600" smtClean="0">
                <a:latin typeface="Arial-SGK-TV" pitchFamily="2" charset="0"/>
                <a:cs typeface="Arial-SGK-TV" pitchFamily="2" charset="0"/>
              </a:rPr>
              <a:t>mơ ?</a:t>
            </a:r>
            <a:endParaRPr lang="en-US" sz="360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36707" y="0"/>
            <a:ext cx="480776" cy="520995"/>
          </a:xfrm>
          <a:prstGeom prst="ellipse">
            <a:avLst/>
          </a:prstGeom>
          <a:solidFill>
            <a:srgbClr val="FC9102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chemeClr val="bg1"/>
                </a:solidFill>
              </a:rPr>
              <a:t>4</a:t>
            </a:r>
            <a:endParaRPr lang="en-US" sz="2400" b="1">
              <a:solidFill>
                <a:schemeClr val="bg1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349795" y="2094438"/>
            <a:ext cx="32004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573078" y="2566444"/>
            <a:ext cx="32004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0" y="4862945"/>
            <a:ext cx="9144000" cy="2805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437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7483" y="0"/>
            <a:ext cx="845639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chemeClr val="tx1"/>
                </a:solidFill>
              </a:rPr>
              <a:t>Học thuộc lòng hai khổ thơ cuối</a:t>
            </a: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36707" y="0"/>
            <a:ext cx="480776" cy="520995"/>
          </a:xfrm>
          <a:prstGeom prst="ellipse">
            <a:avLst/>
          </a:prstGeom>
          <a:solidFill>
            <a:srgbClr val="FC9102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5</a:t>
            </a:r>
            <a:endParaRPr lang="en-US" sz="2400" b="1">
              <a:solidFill>
                <a:schemeClr val="bg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20438" y="520995"/>
            <a:ext cx="4613235" cy="39703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Trong giấc mơ buổi sáng</a:t>
            </a:r>
          </a:p>
          <a:p>
            <a:pPr>
              <a:defRPr/>
            </a:pPr>
            <a:r>
              <a:rPr lang="en-US" sz="280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Em thấy một dòng sông</a:t>
            </a:r>
          </a:p>
          <a:p>
            <a:pPr>
              <a:defRPr/>
            </a:pPr>
            <a:r>
              <a:rPr lang="en-US" sz="280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Chảy tràn dòng sữa trắng</a:t>
            </a:r>
          </a:p>
          <a:p>
            <a:pPr>
              <a:defRPr/>
            </a:pPr>
            <a:r>
              <a:rPr lang="en-US" sz="280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Đi qua ban mai hồng</a:t>
            </a:r>
            <a:r>
              <a:rPr lang="en-US" sz="2800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.</a:t>
            </a:r>
          </a:p>
          <a:p>
            <a:pPr>
              <a:defRPr/>
            </a:pPr>
            <a:endParaRPr lang="en-US" sz="2800"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  <a:p>
            <a:pPr>
              <a:defRPr/>
            </a:pPr>
            <a:r>
              <a:rPr lang="en-US" sz="280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Trong giấc mơ buổi sáng</a:t>
            </a:r>
          </a:p>
          <a:p>
            <a:pPr>
              <a:defRPr/>
            </a:pPr>
            <a:r>
              <a:rPr lang="en-US" sz="280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Em nghe rõ bên tai</a:t>
            </a:r>
          </a:p>
          <a:p>
            <a:pPr>
              <a:defRPr/>
            </a:pPr>
            <a:r>
              <a:rPr lang="en-US" sz="280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Lời của chú gà trống </a:t>
            </a:r>
          </a:p>
          <a:p>
            <a:pPr>
              <a:defRPr/>
            </a:pPr>
            <a:r>
              <a:rPr lang="en-US" sz="280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- Dậy </a:t>
            </a:r>
            <a:r>
              <a:rPr lang="en-US" sz="2800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mau </a:t>
            </a:r>
            <a:r>
              <a:rPr lang="en-US" sz="280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đi ! Học bài </a:t>
            </a:r>
            <a:r>
              <a:rPr lang="en-US" sz="2800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!</a:t>
            </a:r>
            <a:endParaRPr lang="en-US" sz="2800"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20438" y="461665"/>
            <a:ext cx="4613235" cy="39703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Trong giấc mơ </a:t>
            </a:r>
            <a:endParaRPr lang="en-US" sz="2800" smtClean="0"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  <a:p>
            <a:pPr>
              <a:defRPr/>
            </a:pPr>
            <a:r>
              <a:rPr lang="en-US" sz="2800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Em thấy</a:t>
            </a:r>
            <a:endParaRPr lang="en-US" sz="2800"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  <a:p>
            <a:pPr>
              <a:defRPr/>
            </a:pPr>
            <a:r>
              <a:rPr lang="en-US" sz="280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Chảy </a:t>
            </a:r>
            <a:r>
              <a:rPr lang="en-US" sz="2800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tràn</a:t>
            </a:r>
            <a:endParaRPr lang="en-US" sz="2800"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  <a:p>
            <a:pPr>
              <a:defRPr/>
            </a:pPr>
            <a:r>
              <a:rPr lang="en-US" sz="280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Đi </a:t>
            </a:r>
            <a:r>
              <a:rPr lang="en-US" sz="2800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qua</a:t>
            </a:r>
          </a:p>
          <a:p>
            <a:pPr>
              <a:defRPr/>
            </a:pPr>
            <a:endParaRPr lang="en-US" sz="2800"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  <a:p>
            <a:pPr>
              <a:defRPr/>
            </a:pPr>
            <a:r>
              <a:rPr lang="en-US" sz="280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Trong giấc mơ </a:t>
            </a:r>
            <a:endParaRPr lang="en-US" sz="2800" smtClean="0"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  <a:p>
            <a:pPr>
              <a:defRPr/>
            </a:pPr>
            <a:r>
              <a:rPr lang="en-US" sz="2800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Em </a:t>
            </a:r>
            <a:r>
              <a:rPr lang="en-US" sz="280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nghe rõ </a:t>
            </a:r>
            <a:endParaRPr lang="en-US" sz="2800" smtClean="0"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  <a:p>
            <a:pPr>
              <a:defRPr/>
            </a:pPr>
            <a:r>
              <a:rPr lang="en-US" sz="2800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Lời của</a:t>
            </a:r>
            <a:endParaRPr lang="en-US" sz="2800"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  <a:p>
            <a:pPr>
              <a:defRPr/>
            </a:pPr>
            <a:r>
              <a:rPr lang="en-US" sz="280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- Dậy </a:t>
            </a:r>
            <a:r>
              <a:rPr lang="en-US" sz="2800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mau </a:t>
            </a:r>
            <a:r>
              <a:rPr lang="en-US" sz="280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đi ! Học bài </a:t>
            </a:r>
            <a:r>
              <a:rPr lang="en-US" sz="2800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!</a:t>
            </a:r>
            <a:endParaRPr lang="en-US" sz="2800"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20438" y="480307"/>
            <a:ext cx="4613235" cy="39703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Trong</a:t>
            </a:r>
          </a:p>
          <a:p>
            <a:pPr>
              <a:defRPr/>
            </a:pPr>
            <a:r>
              <a:rPr lang="en-US" sz="2800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Em </a:t>
            </a:r>
          </a:p>
          <a:p>
            <a:pPr>
              <a:defRPr/>
            </a:pPr>
            <a:r>
              <a:rPr lang="en-US" sz="2800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Chảy </a:t>
            </a:r>
          </a:p>
          <a:p>
            <a:pPr>
              <a:defRPr/>
            </a:pPr>
            <a:r>
              <a:rPr lang="en-US" sz="2800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Đi</a:t>
            </a:r>
          </a:p>
          <a:p>
            <a:pPr>
              <a:defRPr/>
            </a:pPr>
            <a:endParaRPr lang="en-US" sz="2800"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  <a:p>
            <a:pPr>
              <a:defRPr/>
            </a:pPr>
            <a:r>
              <a:rPr lang="en-US" sz="2800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Trong</a:t>
            </a:r>
          </a:p>
          <a:p>
            <a:pPr>
              <a:defRPr/>
            </a:pPr>
            <a:r>
              <a:rPr lang="en-US" sz="2800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Em </a:t>
            </a:r>
          </a:p>
          <a:p>
            <a:pPr>
              <a:defRPr/>
            </a:pPr>
            <a:r>
              <a:rPr lang="en-US" sz="2800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Lời </a:t>
            </a:r>
          </a:p>
          <a:p>
            <a:pPr>
              <a:defRPr/>
            </a:pPr>
            <a:r>
              <a:rPr lang="en-US" sz="2800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- Dậy</a:t>
            </a:r>
            <a:endParaRPr lang="en-US" sz="2800"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20437" y="520995"/>
            <a:ext cx="4613235" cy="39703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</a:t>
            </a:r>
          </a:p>
          <a:p>
            <a:pPr>
              <a:defRPr/>
            </a:pPr>
            <a:r>
              <a:rPr lang="en-US" sz="2800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E </a:t>
            </a:r>
          </a:p>
          <a:p>
            <a:pPr>
              <a:defRPr/>
            </a:pPr>
            <a:r>
              <a:rPr lang="en-US" sz="2800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 </a:t>
            </a:r>
          </a:p>
          <a:p>
            <a:pPr>
              <a:defRPr/>
            </a:pPr>
            <a:r>
              <a:rPr lang="en-US" sz="280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Đ</a:t>
            </a:r>
            <a:endParaRPr lang="en-US" sz="2800" smtClean="0"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  <a:p>
            <a:pPr>
              <a:defRPr/>
            </a:pPr>
            <a:endParaRPr lang="en-US" sz="2800"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  <a:p>
            <a:pPr>
              <a:defRPr/>
            </a:pPr>
            <a:r>
              <a:rPr lang="en-US" sz="2800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</a:t>
            </a:r>
          </a:p>
          <a:p>
            <a:pPr>
              <a:defRPr/>
            </a:pPr>
            <a:r>
              <a:rPr lang="en-US" sz="2800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E </a:t>
            </a:r>
          </a:p>
          <a:p>
            <a:pPr>
              <a:defRPr/>
            </a:pPr>
            <a:r>
              <a:rPr lang="en-US" sz="2800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L </a:t>
            </a:r>
          </a:p>
          <a:p>
            <a:pPr>
              <a:defRPr/>
            </a:pPr>
            <a:r>
              <a:rPr lang="en-US" sz="2800" smtClean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- D</a:t>
            </a:r>
            <a:endParaRPr lang="en-US" sz="2800"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0672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7483" y="0"/>
            <a:ext cx="845639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chemeClr val="tx1"/>
                </a:solidFill>
              </a:rPr>
              <a:t>Nói về một giấc mơ của em</a:t>
            </a: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36707" y="0"/>
            <a:ext cx="480776" cy="520995"/>
          </a:xfrm>
          <a:prstGeom prst="ellipse">
            <a:avLst/>
          </a:prstGeom>
          <a:solidFill>
            <a:srgbClr val="FC9102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chemeClr val="bg1"/>
                </a:solidFill>
              </a:rPr>
              <a:t>6</a:t>
            </a:r>
            <a:endParaRPr lang="en-US" sz="2400" b="1">
              <a:solidFill>
                <a:schemeClr val="bg1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890588"/>
            <a:ext cx="7486650" cy="336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407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660348" y="361310"/>
            <a:ext cx="30091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sz="36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endParaRPr lang="en-US" sz="3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918086" y="1479504"/>
            <a:ext cx="7422038" cy="2124344"/>
            <a:chOff x="918086" y="1253081"/>
            <a:chExt cx="7422038" cy="2124344"/>
          </a:xfrm>
        </p:grpSpPr>
        <p:grpSp>
          <p:nvGrpSpPr>
            <p:cNvPr id="2" name="Group 1"/>
            <p:cNvGrpSpPr/>
            <p:nvPr/>
          </p:nvGrpSpPr>
          <p:grpSpPr>
            <a:xfrm>
              <a:off x="918086" y="1253081"/>
              <a:ext cx="7422038" cy="2124344"/>
              <a:chOff x="918086" y="1253081"/>
              <a:chExt cx="7422038" cy="2124344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918086" y="1253081"/>
                <a:ext cx="7422038" cy="1075462"/>
                <a:chOff x="1173267" y="1319645"/>
                <a:chExt cx="7422038" cy="1075462"/>
              </a:xfrm>
            </p:grpSpPr>
            <p:pic>
              <p:nvPicPr>
                <p:cNvPr id="3" name="Picture 2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1240413" y="1319645"/>
                  <a:ext cx="7354892" cy="606985"/>
                </a:xfrm>
                <a:prstGeom prst="rect">
                  <a:avLst/>
                </a:prstGeom>
              </p:spPr>
            </p:pic>
            <p:sp>
              <p:nvSpPr>
                <p:cNvPr id="5" name="TextBox 4"/>
                <p:cNvSpPr txBox="1"/>
                <p:nvPr/>
              </p:nvSpPr>
              <p:spPr>
                <a:xfrm flipH="1">
                  <a:off x="1173267" y="1433619"/>
                  <a:ext cx="936088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en-US" sz="4600" b="1" dirty="0">
                    <a:latin typeface="HP001 4 hàng" panose="020B0603050302020204" pitchFamily="34" charset="0"/>
                  </a:endParaRPr>
                </a:p>
              </p:txBody>
            </p:sp>
            <p:pic>
              <p:nvPicPr>
                <p:cNvPr id="25" name="Picture 24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1240413" y="1788122"/>
                  <a:ext cx="7354892" cy="606985"/>
                </a:xfrm>
                <a:prstGeom prst="rect">
                  <a:avLst/>
                </a:prstGeom>
              </p:spPr>
            </p:pic>
          </p:grpSp>
          <p:grpSp>
            <p:nvGrpSpPr>
              <p:cNvPr id="17" name="Group 16"/>
              <p:cNvGrpSpPr/>
              <p:nvPr/>
            </p:nvGrpSpPr>
            <p:grpSpPr>
              <a:xfrm>
                <a:off x="918086" y="2301963"/>
                <a:ext cx="7422038" cy="1075462"/>
                <a:chOff x="1173267" y="1319645"/>
                <a:chExt cx="7422038" cy="1075462"/>
              </a:xfrm>
            </p:grpSpPr>
            <p:pic>
              <p:nvPicPr>
                <p:cNvPr id="18" name="Picture 17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1240413" y="1319645"/>
                  <a:ext cx="7354892" cy="606985"/>
                </a:xfrm>
                <a:prstGeom prst="rect">
                  <a:avLst/>
                </a:prstGeom>
              </p:spPr>
            </p:pic>
            <p:sp>
              <p:nvSpPr>
                <p:cNvPr id="19" name="TextBox 18"/>
                <p:cNvSpPr txBox="1"/>
                <p:nvPr/>
              </p:nvSpPr>
              <p:spPr>
                <a:xfrm flipH="1">
                  <a:off x="1173267" y="1433619"/>
                  <a:ext cx="936088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en-US" sz="4600" b="1" dirty="0">
                    <a:latin typeface="HP001 4 hàng" panose="020B0603050302020204" pitchFamily="34" charset="0"/>
                  </a:endParaRPr>
                </a:p>
              </p:txBody>
            </p:sp>
            <p:pic>
              <p:nvPicPr>
                <p:cNvPr id="20" name="Picture 19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1240413" y="1788122"/>
                  <a:ext cx="7354892" cy="606985"/>
                </a:xfrm>
                <a:prstGeom prst="rect">
                  <a:avLst/>
                </a:prstGeom>
              </p:spPr>
            </p:pic>
          </p:grpSp>
          <p:sp>
            <p:nvSpPr>
              <p:cNvPr id="21" name="TextBox 20"/>
              <p:cNvSpPr txBox="1"/>
              <p:nvPr/>
            </p:nvSpPr>
            <p:spPr>
              <a:xfrm flipH="1">
                <a:off x="1013507" y="1585810"/>
                <a:ext cx="215141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smtClean="0">
                    <a:solidFill>
                      <a:schemeClr val="tx1"/>
                    </a:solidFill>
                    <a:latin typeface="HP001 4 hàng" panose="020B0603050302020204" pitchFamily="34" charset="0"/>
                  </a:rPr>
                  <a:t>thảo nguyên</a:t>
                </a:r>
                <a:endParaRPr lang="en-US" sz="2400" b="1" dirty="0">
                  <a:solidFill>
                    <a:schemeClr val="tx1"/>
                  </a:solidFill>
                  <a:latin typeface="HP001 4 hàng" panose="020B0603050302020204" pitchFamily="34" charset="0"/>
                </a:endParaRPr>
              </a:p>
            </p:txBody>
          </p:sp>
        </p:grpSp>
        <p:sp>
          <p:nvSpPr>
            <p:cNvPr id="24" name="TextBox 23"/>
            <p:cNvSpPr txBox="1"/>
            <p:nvPr/>
          </p:nvSpPr>
          <p:spPr>
            <a:xfrm flipH="1">
              <a:off x="3544276" y="1574078"/>
              <a:ext cx="18889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418AC"/>
                  </a:solidFill>
                  <a:latin typeface="HP001 4 hàng" panose="020B0603050302020204" pitchFamily="34" charset="0"/>
                </a:rPr>
                <a:t>thảo nguyên</a:t>
              </a:r>
              <a:endParaRPr lang="en-US" sz="2400" b="1" dirty="0">
                <a:solidFill>
                  <a:srgbClr val="0418AC"/>
                </a:solidFill>
                <a:latin typeface="HP001 4 hàng" panose="020B0603050302020204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 flipH="1">
              <a:off x="6097872" y="1573708"/>
              <a:ext cx="18978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418AC"/>
                  </a:solidFill>
                  <a:latin typeface="HP001 4 hàng" panose="020B0603050302020204" pitchFamily="34" charset="0"/>
                </a:rPr>
                <a:t>thảo nguyên</a:t>
              </a:r>
              <a:endParaRPr lang="en-US" sz="2400" b="1" dirty="0">
                <a:solidFill>
                  <a:srgbClr val="0418AC"/>
                </a:solidFill>
                <a:latin typeface="HP001 4 hàng" panose="020B0603050302020204" pitchFamily="3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 flipH="1">
              <a:off x="931253" y="2627795"/>
              <a:ext cx="18016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smtClean="0">
                  <a:solidFill>
                    <a:schemeClr val="tx1"/>
                  </a:solidFill>
                  <a:latin typeface="HP001 4 hàng" panose="020B0603050302020204" pitchFamily="34" charset="0"/>
                </a:rPr>
                <a:t>ban mai</a:t>
              </a:r>
              <a:endParaRPr lang="en-US" sz="2400" b="1" dirty="0">
                <a:solidFill>
                  <a:schemeClr val="tx1"/>
                </a:solidFill>
                <a:latin typeface="HP001 4 hàng" panose="020B0603050302020204" pitchFamily="34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 flipH="1">
              <a:off x="3544560" y="2627795"/>
              <a:ext cx="17882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418AC"/>
                  </a:solidFill>
                  <a:latin typeface="HP001 4 hàng" panose="020B0603050302020204" pitchFamily="34" charset="0"/>
                </a:rPr>
                <a:t>ban mai</a:t>
              </a:r>
              <a:endParaRPr lang="en-US" sz="2400" b="1" dirty="0">
                <a:solidFill>
                  <a:srgbClr val="0418AC"/>
                </a:solidFill>
                <a:latin typeface="HP001 4 hàng" panose="020B0603050302020204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 flipH="1">
              <a:off x="6107395" y="2629969"/>
              <a:ext cx="19989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418AC"/>
                  </a:solidFill>
                  <a:latin typeface="HP001 4 hàng" panose="020B0603050302020204" pitchFamily="34" charset="0"/>
                </a:rPr>
                <a:t>ban mai</a:t>
              </a:r>
              <a:endParaRPr lang="en-US" sz="2400" b="1" dirty="0">
                <a:solidFill>
                  <a:srgbClr val="0418AC"/>
                </a:solidFill>
                <a:latin typeface="HP001 4 hàng" panose="020B06030503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97005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373808" y="622920"/>
            <a:ext cx="85256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en-US" sz="280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280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những tiếng cùng vần với nhau ở cuối các dòng thơ (SHS trang 126, 127) 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84440" y="1733107"/>
            <a:ext cx="9291559" cy="2699344"/>
            <a:chOff x="918086" y="1253081"/>
            <a:chExt cx="7761540" cy="2124344"/>
          </a:xfrm>
        </p:grpSpPr>
        <p:grpSp>
          <p:nvGrpSpPr>
            <p:cNvPr id="2" name="Group 1"/>
            <p:cNvGrpSpPr/>
            <p:nvPr/>
          </p:nvGrpSpPr>
          <p:grpSpPr>
            <a:xfrm>
              <a:off x="918086" y="1253081"/>
              <a:ext cx="7422038" cy="2124344"/>
              <a:chOff x="918086" y="1253081"/>
              <a:chExt cx="7422038" cy="2124344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918086" y="1253081"/>
                <a:ext cx="7422038" cy="1075462"/>
                <a:chOff x="1173267" y="1319645"/>
                <a:chExt cx="7422038" cy="1075462"/>
              </a:xfrm>
            </p:grpSpPr>
            <p:pic>
              <p:nvPicPr>
                <p:cNvPr id="3" name="Picture 2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1240413" y="1319645"/>
                  <a:ext cx="7354892" cy="606985"/>
                </a:xfrm>
                <a:prstGeom prst="rect">
                  <a:avLst/>
                </a:prstGeom>
              </p:spPr>
            </p:pic>
            <p:sp>
              <p:nvSpPr>
                <p:cNvPr id="5" name="TextBox 4"/>
                <p:cNvSpPr txBox="1"/>
                <p:nvPr/>
              </p:nvSpPr>
              <p:spPr>
                <a:xfrm flipH="1">
                  <a:off x="1173267" y="1433619"/>
                  <a:ext cx="936088" cy="62976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en-US" sz="4600" b="1" dirty="0">
                    <a:solidFill>
                      <a:srgbClr val="0418AC"/>
                    </a:solidFill>
                    <a:latin typeface="HP001 4 hàng" panose="020B0603050302020204" pitchFamily="34" charset="0"/>
                  </a:endParaRPr>
                </a:p>
              </p:txBody>
            </p:sp>
            <p:pic>
              <p:nvPicPr>
                <p:cNvPr id="25" name="Picture 24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1240413" y="1788122"/>
                  <a:ext cx="7354892" cy="606985"/>
                </a:xfrm>
                <a:prstGeom prst="rect">
                  <a:avLst/>
                </a:prstGeom>
              </p:spPr>
            </p:pic>
          </p:grpSp>
          <p:grpSp>
            <p:nvGrpSpPr>
              <p:cNvPr id="17" name="Group 16"/>
              <p:cNvGrpSpPr/>
              <p:nvPr/>
            </p:nvGrpSpPr>
            <p:grpSpPr>
              <a:xfrm>
                <a:off x="918086" y="2301963"/>
                <a:ext cx="7422038" cy="1075462"/>
                <a:chOff x="1173267" y="1319645"/>
                <a:chExt cx="7422038" cy="1075462"/>
              </a:xfrm>
            </p:grpSpPr>
            <p:pic>
              <p:nvPicPr>
                <p:cNvPr id="18" name="Picture 17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1240413" y="1319645"/>
                  <a:ext cx="7354892" cy="606985"/>
                </a:xfrm>
                <a:prstGeom prst="rect">
                  <a:avLst/>
                </a:prstGeom>
              </p:spPr>
            </p:pic>
            <p:sp>
              <p:nvSpPr>
                <p:cNvPr id="19" name="TextBox 18"/>
                <p:cNvSpPr txBox="1"/>
                <p:nvPr/>
              </p:nvSpPr>
              <p:spPr>
                <a:xfrm flipH="1">
                  <a:off x="1173267" y="1433619"/>
                  <a:ext cx="936088" cy="62976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en-US" sz="4600" b="1" dirty="0">
                    <a:solidFill>
                      <a:srgbClr val="0418AC"/>
                    </a:solidFill>
                    <a:latin typeface="HP001 4 hàng" panose="020B0603050302020204" pitchFamily="34" charset="0"/>
                  </a:endParaRPr>
                </a:p>
              </p:txBody>
            </p:sp>
            <p:pic>
              <p:nvPicPr>
                <p:cNvPr id="20" name="Picture 19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1240413" y="1788122"/>
                  <a:ext cx="7354892" cy="606985"/>
                </a:xfrm>
                <a:prstGeom prst="rect">
                  <a:avLst/>
                </a:prstGeom>
              </p:spPr>
            </p:pic>
          </p:grpSp>
        </p:grpSp>
        <p:sp>
          <p:nvSpPr>
            <p:cNvPr id="24" name="TextBox 23"/>
            <p:cNvSpPr txBox="1"/>
            <p:nvPr/>
          </p:nvSpPr>
          <p:spPr>
            <a:xfrm flipH="1">
              <a:off x="1289433" y="1578900"/>
              <a:ext cx="7390193" cy="4602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solidFill>
                    <a:srgbClr val="0418AC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3200" b="1" smtClean="0">
                  <a:solidFill>
                    <a:srgbClr val="0418AC"/>
                  </a:solidFill>
                  <a:latin typeface="HP001 4 hàng" panose="020B0603050302020204" pitchFamily="34" charset="0"/>
                </a:rPr>
                <a:t>trời - nơi, nắng – trắng, sông – hồng – trống</a:t>
              </a:r>
              <a:endParaRPr lang="en-US" sz="3200" b="1" dirty="0">
                <a:solidFill>
                  <a:srgbClr val="0418AC"/>
                </a:solidFill>
                <a:latin typeface="HP001 4 hàng" panose="020B0603050302020204" pitchFamily="34" charset="0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545912" y="2893166"/>
            <a:ext cx="20810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0418AC"/>
                </a:solidFill>
                <a:latin typeface="HP001 4 hàng" panose="020B0603050302020204" pitchFamily="34" charset="0"/>
              </a:rPr>
              <a:t>, tai – bài. </a:t>
            </a:r>
            <a:endParaRPr lang="en-US" sz="3200" b="1" dirty="0">
              <a:solidFill>
                <a:srgbClr val="0418AC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3951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44AB88F-3A6B-44F3-A7AE-A3AB23060D0C}"/>
              </a:ext>
            </a:extLst>
          </p:cNvPr>
          <p:cNvSpPr/>
          <p:nvPr/>
        </p:nvSpPr>
        <p:spPr>
          <a:xfrm>
            <a:off x="329610" y="977266"/>
            <a:ext cx="5401338" cy="3188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150000"/>
              </a:lnSpc>
              <a:buClr>
                <a:schemeClr val="dk1"/>
              </a:buClr>
              <a:buSzPts val="5200"/>
            </a:pPr>
            <a:r>
              <a:rPr lang="en-GB" sz="6000" b="1" spc="10" smtClean="0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VẬN DỤNG</a:t>
            </a:r>
            <a:endParaRPr lang="en-GB" sz="6000" b="1" spc="10" dirty="0">
              <a:solidFill>
                <a:schemeClr val="dk1"/>
              </a:solidFill>
              <a:latin typeface="Quicksand Medium" panose="00000600000000000000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>
              <a:lnSpc>
                <a:spcPct val="150000"/>
              </a:lnSpc>
              <a:buClr>
                <a:schemeClr val="dk1"/>
              </a:buClr>
              <a:buSzPts val="5200"/>
            </a:pPr>
            <a:r>
              <a:rPr lang="en-GB" sz="6000" b="1" spc="10" smtClean="0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TRẢI NGHIỆM</a:t>
            </a:r>
            <a:endParaRPr lang="en-GB" sz="6000" b="1" spc="10" dirty="0">
              <a:solidFill>
                <a:schemeClr val="dk1"/>
              </a:solidFill>
              <a:latin typeface="Quicksand Medium" panose="00000600000000000000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C8453C-C512-4489-80A2-2910095B8EF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1480" y="2976914"/>
            <a:ext cx="2952520" cy="21665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17" b="98910" l="2152" r="97682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92" r="5478"/>
          <a:stretch/>
        </p:blipFill>
        <p:spPr bwMode="auto">
          <a:xfrm>
            <a:off x="523874" y="104775"/>
            <a:ext cx="8134351" cy="271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438149" y="2843537"/>
            <a:ext cx="3914776" cy="771525"/>
          </a:xfrm>
          <a:prstGeom prst="roundRect">
            <a:avLst/>
          </a:prstGeom>
          <a:solidFill>
            <a:srgbClr val="FFD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390650" y="544859"/>
            <a:ext cx="63150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solidFill>
                  <a:srgbClr val="FFFF00"/>
                </a:solidFill>
              </a:rPr>
              <a:t>CÂU HỎI 1</a:t>
            </a:r>
          </a:p>
          <a:p>
            <a:pPr algn="ctr"/>
            <a:r>
              <a:rPr lang="en-US" sz="3200" smtClean="0">
                <a:solidFill>
                  <a:schemeClr val="bg1"/>
                </a:solidFill>
              </a:rPr>
              <a:t>Trong bài đọc </a:t>
            </a:r>
            <a:r>
              <a:rPr lang="en-US" sz="3200" i="1" smtClean="0">
                <a:solidFill>
                  <a:srgbClr val="FFFF00"/>
                </a:solidFill>
              </a:rPr>
              <a:t>Tia nắng đi đâu? </a:t>
            </a:r>
            <a:r>
              <a:rPr lang="en-US" sz="3200" smtClean="0">
                <a:solidFill>
                  <a:schemeClr val="bg1"/>
                </a:solidFill>
              </a:rPr>
              <a:t>,bé thấy tia nắng ở đâu lúc thức giấc buổi sáng?</a:t>
            </a:r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38149" y="3769666"/>
            <a:ext cx="3914776" cy="771525"/>
          </a:xfrm>
          <a:prstGeom prst="roundRect">
            <a:avLst/>
          </a:prstGeom>
          <a:solidFill>
            <a:srgbClr val="FFD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4867274" y="2858119"/>
            <a:ext cx="3914776" cy="771525"/>
          </a:xfrm>
          <a:prstGeom prst="roundRect">
            <a:avLst/>
          </a:prstGeom>
          <a:solidFill>
            <a:srgbClr val="FFD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4867274" y="3767432"/>
            <a:ext cx="3914776" cy="771525"/>
          </a:xfrm>
          <a:prstGeom prst="roundRect">
            <a:avLst/>
          </a:prstGeom>
          <a:solidFill>
            <a:srgbClr val="FFD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4859964" y="3767430"/>
            <a:ext cx="3914776" cy="771525"/>
          </a:xfrm>
          <a:prstGeom prst="roundRect">
            <a:avLst/>
          </a:prstGeom>
          <a:solidFill>
            <a:srgbClr val="FC91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39145" y="3922361"/>
            <a:ext cx="38137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/>
              <a:t>C. Trên tán cây</a:t>
            </a:r>
            <a:endParaRPr lang="en-US" sz="2400"/>
          </a:p>
        </p:txBody>
      </p:sp>
      <p:sp>
        <p:nvSpPr>
          <p:cNvPr id="6" name="TextBox 5"/>
          <p:cNvSpPr txBox="1"/>
          <p:nvPr/>
        </p:nvSpPr>
        <p:spPr>
          <a:xfrm>
            <a:off x="609599" y="2998466"/>
            <a:ext cx="37280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/>
              <a:t>A. Ở lòng bàn tay</a:t>
            </a:r>
            <a:endParaRPr lang="en-US" sz="2400"/>
          </a:p>
        </p:txBody>
      </p:sp>
      <p:sp>
        <p:nvSpPr>
          <p:cNvPr id="14" name="TextBox 13"/>
          <p:cNvSpPr txBox="1"/>
          <p:nvPr/>
        </p:nvSpPr>
        <p:spPr>
          <a:xfrm>
            <a:off x="5053994" y="2998465"/>
            <a:ext cx="3461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B</a:t>
            </a:r>
            <a:r>
              <a:rPr lang="en-US" sz="2400" smtClean="0"/>
              <a:t>. Trên bàn học</a:t>
            </a:r>
            <a:endParaRPr lang="en-US" sz="2400"/>
          </a:p>
        </p:txBody>
      </p:sp>
      <p:sp>
        <p:nvSpPr>
          <p:cNvPr id="16" name="TextBox 15"/>
          <p:cNvSpPr txBox="1"/>
          <p:nvPr/>
        </p:nvSpPr>
        <p:spPr>
          <a:xfrm>
            <a:off x="4917772" y="3946468"/>
            <a:ext cx="37404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/>
              <a:t>D. Tất cả các ý trên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572372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17" b="98910" l="2152" r="97682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92" r="5478"/>
          <a:stretch/>
        </p:blipFill>
        <p:spPr bwMode="auto">
          <a:xfrm>
            <a:off x="523874" y="104775"/>
            <a:ext cx="8134351" cy="271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438149" y="2843537"/>
            <a:ext cx="3914776" cy="771525"/>
          </a:xfrm>
          <a:prstGeom prst="roundRect">
            <a:avLst/>
          </a:prstGeom>
          <a:solidFill>
            <a:srgbClr val="FFD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390650" y="544859"/>
            <a:ext cx="63150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solidFill>
                  <a:srgbClr val="FFFF00"/>
                </a:solidFill>
              </a:rPr>
              <a:t>CÂU HỎI 2</a:t>
            </a:r>
          </a:p>
          <a:p>
            <a:pPr algn="ctr"/>
            <a:r>
              <a:rPr lang="en-US" sz="3200" smtClean="0">
                <a:solidFill>
                  <a:schemeClr val="bg1"/>
                </a:solidFill>
              </a:rPr>
              <a:t>Buổi tối, tia nắng đi đâu ?</a:t>
            </a:r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38149" y="3769666"/>
            <a:ext cx="3914776" cy="771525"/>
          </a:xfrm>
          <a:prstGeom prst="roundRect">
            <a:avLst/>
          </a:prstGeom>
          <a:solidFill>
            <a:srgbClr val="FFD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4867274" y="2858119"/>
            <a:ext cx="3914776" cy="771525"/>
          </a:xfrm>
          <a:prstGeom prst="roundRect">
            <a:avLst/>
          </a:prstGeom>
          <a:solidFill>
            <a:srgbClr val="FFD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4867274" y="3767432"/>
            <a:ext cx="3914776" cy="771525"/>
          </a:xfrm>
          <a:prstGeom prst="roundRect">
            <a:avLst/>
          </a:prstGeom>
          <a:solidFill>
            <a:srgbClr val="FFD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422878" y="3769666"/>
            <a:ext cx="3914776" cy="771525"/>
          </a:xfrm>
          <a:prstGeom prst="roundRect">
            <a:avLst/>
          </a:prstGeom>
          <a:solidFill>
            <a:srgbClr val="FC91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39145" y="3922361"/>
            <a:ext cx="38137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/>
              <a:t>C. Đi ngủ nhà nắng.</a:t>
            </a:r>
            <a:endParaRPr lang="en-US" sz="2400"/>
          </a:p>
        </p:txBody>
      </p:sp>
      <p:sp>
        <p:nvSpPr>
          <p:cNvPr id="6" name="TextBox 5"/>
          <p:cNvSpPr txBox="1"/>
          <p:nvPr/>
        </p:nvSpPr>
        <p:spPr>
          <a:xfrm>
            <a:off x="609599" y="2998466"/>
            <a:ext cx="37280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/>
              <a:t>A. Qua nhà bạn.</a:t>
            </a:r>
            <a:endParaRPr lang="en-US" sz="2400"/>
          </a:p>
        </p:txBody>
      </p:sp>
      <p:sp>
        <p:nvSpPr>
          <p:cNvPr id="14" name="TextBox 13"/>
          <p:cNvSpPr txBox="1"/>
          <p:nvPr/>
        </p:nvSpPr>
        <p:spPr>
          <a:xfrm>
            <a:off x="5053994" y="2998465"/>
            <a:ext cx="3461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B</a:t>
            </a:r>
            <a:r>
              <a:rPr lang="en-US" sz="2400" smtClean="0"/>
              <a:t>. Đi tìm mưa.</a:t>
            </a:r>
            <a:endParaRPr lang="en-US" sz="2400"/>
          </a:p>
        </p:txBody>
      </p:sp>
      <p:sp>
        <p:nvSpPr>
          <p:cNvPr id="16" name="TextBox 15"/>
          <p:cNvSpPr txBox="1"/>
          <p:nvPr/>
        </p:nvSpPr>
        <p:spPr>
          <a:xfrm>
            <a:off x="4917772" y="3946468"/>
            <a:ext cx="37404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/>
              <a:t>D. Đi học bài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048969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17" b="98910" l="2152" r="97682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92" r="5478"/>
          <a:stretch/>
        </p:blipFill>
        <p:spPr bwMode="auto">
          <a:xfrm>
            <a:off x="523874" y="104775"/>
            <a:ext cx="8134351" cy="271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438149" y="2843537"/>
            <a:ext cx="3914776" cy="771525"/>
          </a:xfrm>
          <a:prstGeom prst="roundRect">
            <a:avLst/>
          </a:prstGeom>
          <a:solidFill>
            <a:srgbClr val="FFD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821325" y="1968747"/>
            <a:ext cx="20066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solidFill>
                  <a:srgbClr val="FFFF00"/>
                </a:solidFill>
              </a:rPr>
              <a:t>Là con gì?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38149" y="3769666"/>
            <a:ext cx="3914776" cy="771525"/>
          </a:xfrm>
          <a:prstGeom prst="roundRect">
            <a:avLst/>
          </a:prstGeom>
          <a:solidFill>
            <a:srgbClr val="FFD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4867274" y="2858119"/>
            <a:ext cx="3914776" cy="771525"/>
          </a:xfrm>
          <a:prstGeom prst="roundRect">
            <a:avLst/>
          </a:prstGeom>
          <a:solidFill>
            <a:srgbClr val="FFD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4867274" y="3767432"/>
            <a:ext cx="3914776" cy="771525"/>
          </a:xfrm>
          <a:prstGeom prst="roundRect">
            <a:avLst/>
          </a:prstGeom>
          <a:solidFill>
            <a:srgbClr val="FFD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4867274" y="2843537"/>
            <a:ext cx="3914776" cy="771525"/>
          </a:xfrm>
          <a:prstGeom prst="roundRect">
            <a:avLst/>
          </a:prstGeom>
          <a:solidFill>
            <a:srgbClr val="FC91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39145" y="3922361"/>
            <a:ext cx="38137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/>
              <a:t>C. Con mèo</a:t>
            </a:r>
            <a:endParaRPr lang="en-US" sz="2400"/>
          </a:p>
        </p:txBody>
      </p:sp>
      <p:sp>
        <p:nvSpPr>
          <p:cNvPr id="6" name="TextBox 5"/>
          <p:cNvSpPr txBox="1"/>
          <p:nvPr/>
        </p:nvSpPr>
        <p:spPr>
          <a:xfrm>
            <a:off x="609599" y="2998466"/>
            <a:ext cx="37280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/>
              <a:t>A. Con chó</a:t>
            </a:r>
            <a:endParaRPr lang="en-US" sz="2400"/>
          </a:p>
        </p:txBody>
      </p:sp>
      <p:sp>
        <p:nvSpPr>
          <p:cNvPr id="14" name="TextBox 13"/>
          <p:cNvSpPr txBox="1"/>
          <p:nvPr/>
        </p:nvSpPr>
        <p:spPr>
          <a:xfrm>
            <a:off x="5053994" y="2998465"/>
            <a:ext cx="3461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B</a:t>
            </a:r>
            <a:r>
              <a:rPr lang="en-US" sz="2400" smtClean="0"/>
              <a:t>. Con gà</a:t>
            </a:r>
            <a:endParaRPr lang="en-US" sz="2400"/>
          </a:p>
        </p:txBody>
      </p:sp>
      <p:sp>
        <p:nvSpPr>
          <p:cNvPr id="16" name="TextBox 15"/>
          <p:cNvSpPr txBox="1"/>
          <p:nvPr/>
        </p:nvSpPr>
        <p:spPr>
          <a:xfrm>
            <a:off x="4917772" y="3946468"/>
            <a:ext cx="37404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/>
              <a:t>D. Con bò</a:t>
            </a:r>
            <a:endParaRPr lang="en-US" sz="2400"/>
          </a:p>
        </p:txBody>
      </p:sp>
      <p:sp>
        <p:nvSpPr>
          <p:cNvPr id="2" name="TextBox 1"/>
          <p:cNvSpPr txBox="1"/>
          <p:nvPr/>
        </p:nvSpPr>
        <p:spPr>
          <a:xfrm>
            <a:off x="2563012" y="298636"/>
            <a:ext cx="3579826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vi-VN" sz="2800">
                <a:solidFill>
                  <a:schemeClr val="bg1"/>
                </a:solidFill>
              </a:rPr>
              <a:t>Con gì mào đỏ</a:t>
            </a:r>
            <a:br>
              <a:rPr lang="vi-VN" sz="2800">
                <a:solidFill>
                  <a:schemeClr val="bg1"/>
                </a:solidFill>
              </a:rPr>
            </a:br>
            <a:r>
              <a:rPr lang="vi-VN" sz="2800">
                <a:solidFill>
                  <a:schemeClr val="bg1"/>
                </a:solidFill>
              </a:rPr>
              <a:t>Gáy ò ó o…</a:t>
            </a:r>
            <a:br>
              <a:rPr lang="vi-VN" sz="2800">
                <a:solidFill>
                  <a:schemeClr val="bg1"/>
                </a:solidFill>
              </a:rPr>
            </a:br>
            <a:r>
              <a:rPr lang="vi-VN" sz="2800">
                <a:solidFill>
                  <a:schemeClr val="bg1"/>
                </a:solidFill>
              </a:rPr>
              <a:t>Từ sáng tinh mơ</a:t>
            </a:r>
            <a:br>
              <a:rPr lang="vi-VN" sz="2800">
                <a:solidFill>
                  <a:schemeClr val="bg1"/>
                </a:solidFill>
              </a:rPr>
            </a:br>
            <a:r>
              <a:rPr lang="vi-VN" sz="2800">
                <a:solidFill>
                  <a:schemeClr val="bg1"/>
                </a:solidFill>
              </a:rPr>
              <a:t>Gọi người thức giấc?</a:t>
            </a:r>
            <a:endParaRPr lang="en-US" sz="280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7350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17" b="98910" l="2152" r="97682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92" r="5478"/>
          <a:stretch/>
        </p:blipFill>
        <p:spPr bwMode="auto">
          <a:xfrm>
            <a:off x="-206450" y="1"/>
            <a:ext cx="9595000" cy="1382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0748" y="55106"/>
            <a:ext cx="86806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FFFF00"/>
                </a:solidFill>
              </a:rPr>
              <a:t>Quan sát tranh trong SHS và trả lời</a:t>
            </a:r>
          </a:p>
          <a:p>
            <a:pPr algn="ctr"/>
            <a:r>
              <a:rPr lang="en-US" sz="3200" b="1" smtClean="0">
                <a:solidFill>
                  <a:schemeClr val="bg1"/>
                </a:solidFill>
              </a:rPr>
              <a:t>Bạn nhỏ trong tranh đang làm gì ?</a:t>
            </a:r>
            <a:endParaRPr lang="en-US" sz="3200" smtClean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337" y="990600"/>
            <a:ext cx="6067425" cy="415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994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17" b="98910" l="2152" r="97682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92" r="5478"/>
          <a:stretch/>
        </p:blipFill>
        <p:spPr bwMode="auto">
          <a:xfrm>
            <a:off x="-206450" y="1"/>
            <a:ext cx="9595000" cy="1382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0748" y="-8692"/>
            <a:ext cx="86806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chemeClr val="bg1"/>
                </a:solidFill>
              </a:rPr>
              <a:t>Em có hay ngủ mơ không? Em thường mơ thấy gì ?</a:t>
            </a:r>
            <a:endParaRPr lang="en-US" sz="3200" smtClean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337" y="990600"/>
            <a:ext cx="6067425" cy="415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2411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336" y="0"/>
            <a:ext cx="6067425" cy="415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0434" y="3653479"/>
            <a:ext cx="8761227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1800" smtClean="0">
                <a:latin typeface="Arial-SGK-TV" pitchFamily="2" charset="0"/>
                <a:cs typeface="Arial-SGK-TV" pitchFamily="2" charset="0"/>
              </a:rPr>
              <a:t>Bạn nhỏ trong tranh đang nằm ngủ giữa thảo nguyên xanh tươi đẹp có trăm hoa khoe sắc. Giấc mơ của bạn êm đềm , hạnh phúc nên bạn ấy ngủ rất ngon lành. Trong giấc mơ của bạn nhỏ có tiếng gọi dậy của bạn gà trống ; Dậy ngay đi!  Học bài ! Còn các em có bao giờ mơ chưa, các em mơ thấy gì? Chúng ta cùng vào bài học </a:t>
            </a:r>
            <a:r>
              <a:rPr lang="en-US" sz="1800" b="1" i="1" smtClean="0">
                <a:latin typeface="Arial-SGK-TV" pitchFamily="2" charset="0"/>
                <a:cs typeface="Arial-SGK-TV" pitchFamily="2" charset="0"/>
              </a:rPr>
              <a:t>Trong giấc mơ buổi sáng </a:t>
            </a:r>
            <a:r>
              <a:rPr lang="en-US" sz="1800" smtClean="0">
                <a:latin typeface="Arial-SGK-TV" pitchFamily="2" charset="0"/>
                <a:cs typeface="Arial-SGK-TV" pitchFamily="2" charset="0"/>
              </a:rPr>
              <a:t>để hiểu nhé !</a:t>
            </a:r>
            <a:endParaRPr lang="en-US" sz="1800"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3044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374594" y="1928950"/>
            <a:ext cx="7408088" cy="1068536"/>
            <a:chOff x="1374594" y="1928950"/>
            <a:chExt cx="7408088" cy="1068536"/>
          </a:xfrm>
        </p:grpSpPr>
        <p:sp>
          <p:nvSpPr>
            <p:cNvPr id="16" name="Rectangle 10"/>
            <p:cNvSpPr/>
            <p:nvPr/>
          </p:nvSpPr>
          <p:spPr>
            <a:xfrm>
              <a:off x="1992986" y="2044087"/>
              <a:ext cx="6649863" cy="951856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1" tIns="34286" rIns="68571" bIns="34286" spcCol="0"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0"/>
            <p:cNvSpPr/>
            <p:nvPr/>
          </p:nvSpPr>
          <p:spPr>
            <a:xfrm rot="416356">
              <a:off x="6357470" y="1973080"/>
              <a:ext cx="2425212" cy="1024406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rgbClr val="FC91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1" tIns="34286" rIns="68571" bIns="34286" spcCol="0"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0"/>
            <p:cNvSpPr/>
            <p:nvPr/>
          </p:nvSpPr>
          <p:spPr>
            <a:xfrm>
              <a:off x="1992986" y="1961910"/>
              <a:ext cx="6649863" cy="951856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1" tIns="34286" rIns="68571" bIns="34286" spcCol="0"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0"/>
            <p:cNvSpPr/>
            <p:nvPr/>
          </p:nvSpPr>
          <p:spPr>
            <a:xfrm>
              <a:off x="2170027" y="2054251"/>
              <a:ext cx="6295779" cy="800606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1" tIns="34286" rIns="68571" bIns="34286" spcCol="0"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/>
            <p:cNvSpPr/>
            <p:nvPr/>
          </p:nvSpPr>
          <p:spPr>
            <a:xfrm>
              <a:off x="1374594" y="1928950"/>
              <a:ext cx="1055077" cy="1028015"/>
            </a:xfrm>
            <a:prstGeom prst="ellipse">
              <a:avLst/>
            </a:prstGeom>
            <a:solidFill>
              <a:srgbClr val="FC9102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8" tIns="45719" rIns="91438" bIns="45719"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505221" y="1932473"/>
              <a:ext cx="793820" cy="1015651"/>
            </a:xfrm>
            <a:prstGeom prst="rect">
              <a:avLst/>
            </a:prstGeom>
            <a:noFill/>
          </p:spPr>
          <p:txBody>
            <a:bodyPr wrap="square" lIns="91426" tIns="45713" rIns="91426" bIns="45713" rtlCol="0">
              <a:spAutoFit/>
            </a:bodyPr>
            <a:lstStyle/>
            <a:p>
              <a:pPr algn="ctr"/>
              <a:r>
                <a:rPr lang="en-US" sz="2400" b="1">
                  <a:solidFill>
                    <a:schemeClr val="bg1"/>
                  </a:solidFill>
                  <a:latin typeface="Arial" pitchFamily="34" charset="0"/>
                  <a:ea typeface="Arial-Rounded" pitchFamily="34" charset="0"/>
                  <a:cs typeface="Arial" pitchFamily="34" charset="0"/>
                </a:rPr>
                <a:t>Bài</a:t>
              </a:r>
            </a:p>
            <a:p>
              <a:pPr algn="ctr"/>
              <a:r>
                <a:rPr lang="en-US" sz="3600" b="1" smtClean="0">
                  <a:solidFill>
                    <a:schemeClr val="bg1"/>
                  </a:solidFill>
                  <a:latin typeface="Arial" pitchFamily="34" charset="0"/>
                  <a:ea typeface="Arial-Rounded" pitchFamily="34" charset="0"/>
                  <a:cs typeface="Arial" pitchFamily="34" charset="0"/>
                </a:rPr>
                <a:t>2</a:t>
              </a:r>
              <a:endParaRPr lang="en-US" sz="3600" b="1">
                <a:solidFill>
                  <a:schemeClr val="bg1"/>
                </a:solidFill>
                <a:latin typeface="Arial" pitchFamily="34" charset="0"/>
                <a:ea typeface="Arial-Rounded" pitchFamily="34" charset="0"/>
                <a:cs typeface="Arial" pitchFamily="34" charset="0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50AF093B-0823-42E9-99FC-2AB0093227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201" y="1747468"/>
            <a:ext cx="1401031" cy="338328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-1" y="0"/>
            <a:ext cx="9144001" cy="1448656"/>
          </a:xfrm>
          <a:prstGeom prst="roundRect">
            <a:avLst/>
          </a:prstGeom>
          <a:solidFill>
            <a:srgbClr val="FC9102"/>
          </a:solidFill>
          <a:ln w="133350">
            <a:solidFill>
              <a:srgbClr val="F5BEBD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4400" b="1"/>
              <a:t>         THẾ GIỚI TRONG MẮT EM</a:t>
            </a:r>
          </a:p>
        </p:txBody>
      </p:sp>
      <p:sp>
        <p:nvSpPr>
          <p:cNvPr id="5" name="Oval 4"/>
          <p:cNvSpPr/>
          <p:nvPr/>
        </p:nvSpPr>
        <p:spPr>
          <a:xfrm>
            <a:off x="-225781" y="-180975"/>
            <a:ext cx="1575559" cy="1290584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DD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6000" b="1">
                <a:solidFill>
                  <a:srgbClr val="FC9102"/>
                </a:solidFill>
              </a:rPr>
              <a:t>7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24739" y="2086619"/>
            <a:ext cx="6034523" cy="646317"/>
          </a:xfrm>
          <a:prstGeom prst="rect">
            <a:avLst/>
          </a:prstGeom>
          <a:noFill/>
        </p:spPr>
        <p:txBody>
          <a:bodyPr wrap="square" lIns="91426" tIns="45713" rIns="91426" bIns="45713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FC9102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Trong giấc mơ buổi sáng</a:t>
            </a:r>
            <a:endParaRPr lang="en-US" sz="3600" b="1">
              <a:solidFill>
                <a:srgbClr val="FC9102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5606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6052</TotalTime>
  <Words>1224</Words>
  <Application>Microsoft Office PowerPoint</Application>
  <PresentationFormat>On-screen Show (16:9)</PresentationFormat>
  <Paragraphs>248</Paragraphs>
  <Slides>26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Arial-SGK-TV</vt:lpstr>
      <vt:lpstr>Lato</vt:lpstr>
      <vt:lpstr>HP001 4 hàng</vt:lpstr>
      <vt:lpstr>Calibri</vt:lpstr>
      <vt:lpstr>Arial-Rounded</vt:lpstr>
      <vt:lpstr>Times New Roman</vt:lpstr>
      <vt:lpstr>Quicksand Medium</vt:lpstr>
      <vt:lpstr>Arial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</dc:title>
  <dc:creator>Admin</dc:creator>
  <cp:lastModifiedBy>Windows User</cp:lastModifiedBy>
  <cp:revision>788</cp:revision>
  <dcterms:modified xsi:type="dcterms:W3CDTF">2022-04-24T09:57:01Z</dcterms:modified>
</cp:coreProperties>
</file>