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8" r:id="rId2"/>
    <p:sldId id="265" r:id="rId3"/>
    <p:sldId id="266" r:id="rId4"/>
    <p:sldId id="269" r:id="rId5"/>
    <p:sldId id="270" r:id="rId6"/>
    <p:sldId id="271" r:id="rId7"/>
    <p:sldId id="27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38"/>
    <p:restoredTop sz="94649"/>
  </p:normalViewPr>
  <p:slideViewPr>
    <p:cSldViewPr snapToGrid="0" snapToObjects="1">
      <p:cViewPr varScale="1">
        <p:scale>
          <a:sx n="86" d="100"/>
          <a:sy n="86" d="100"/>
        </p:scale>
        <p:origin x="1530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493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865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223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401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639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851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559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599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727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947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vi-VN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548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EB25D1-8653-824D-A6A6-CFD13B2161EF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766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236119"/>
            <a:ext cx="7772400" cy="2387600"/>
          </a:xfrm>
        </p:spPr>
        <p:txBody>
          <a:bodyPr>
            <a:prstTxWarp prst="textArchUp">
              <a:avLst/>
            </a:prstTxWarp>
          </a:bodyPr>
          <a:lstStyle/>
          <a:p>
            <a:r>
              <a:rPr lang="vi-VN" b="1" dirty="0">
                <a:ln>
                  <a:solidFill>
                    <a:schemeClr val="accent2"/>
                  </a:solidFill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BÀI 28: </a:t>
            </a:r>
            <a:br>
              <a:rPr lang="vi-VN" b="1" dirty="0">
                <a:ln>
                  <a:solidFill>
                    <a:schemeClr val="accent2"/>
                  </a:solidFill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vi-VN" b="1" dirty="0">
                <a:ln>
                  <a:solidFill>
                    <a:schemeClr val="accent2"/>
                  </a:solidFill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LUYỆN TẬP CHUNG</a:t>
            </a:r>
            <a:endParaRPr lang="en-US" b="1" dirty="0">
              <a:ln>
                <a:solidFill>
                  <a:schemeClr val="accent2"/>
                </a:solidFill>
              </a:ln>
              <a:solidFill>
                <a:srgbClr val="FF00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vi-VN" sz="4000" b="1" u="sng" dirty="0">
                <a:solidFill>
                  <a:schemeClr val="bg1"/>
                </a:solidFill>
                <a:latin typeface="+mj-lt"/>
              </a:rPr>
              <a:t>TIẾT 2</a:t>
            </a:r>
            <a:endParaRPr lang="en-US" sz="4000" b="1" u="sng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37076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2" t="15081" r="59227" b="63502"/>
          <a:stretch/>
        </p:blipFill>
        <p:spPr>
          <a:xfrm>
            <a:off x="0" y="478195"/>
            <a:ext cx="4876800" cy="4566367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78" t="15494" r="12276" b="75414"/>
          <a:stretch/>
        </p:blipFill>
        <p:spPr>
          <a:xfrm>
            <a:off x="628650" y="4720168"/>
            <a:ext cx="5775961" cy="1590265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4739640" y="2956560"/>
            <a:ext cx="4149090" cy="1554480"/>
          </a:xfrm>
          <a:prstGeom prst="roundRect">
            <a:avLst/>
          </a:prstGeom>
          <a:solidFill>
            <a:srgbClr val="FCD6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dirty="0">
                <a:solidFill>
                  <a:schemeClr val="tx1"/>
                </a:solidFill>
              </a:rPr>
              <a:t>Bạn nào  về đích thứ nhất?</a:t>
            </a:r>
          </a:p>
          <a:p>
            <a:r>
              <a:rPr lang="vi-VN" sz="2400" dirty="0">
                <a:solidFill>
                  <a:schemeClr val="tx1"/>
                </a:solidFill>
              </a:rPr>
              <a:t>Bạn nào  về đích thứ hai?</a:t>
            </a:r>
          </a:p>
          <a:p>
            <a:r>
              <a:rPr lang="vi-VN" sz="2400" dirty="0">
                <a:solidFill>
                  <a:schemeClr val="tx1"/>
                </a:solidFill>
              </a:rPr>
              <a:t>Bạn  nào  về đích thứ ba?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460205" y="3173362"/>
            <a:ext cx="744855" cy="320830"/>
          </a:xfrm>
          <a:prstGeom prst="roundRect">
            <a:avLst/>
          </a:prstGeom>
          <a:solidFill>
            <a:srgbClr val="FCD6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b="1" u="sng" dirty="0">
                <a:solidFill>
                  <a:srgbClr val="FF0000"/>
                </a:solidFill>
              </a:rPr>
              <a:t>thỏ</a:t>
            </a:r>
            <a:endParaRPr lang="en-US" sz="2400" b="1" u="sng" dirty="0">
              <a:solidFill>
                <a:srgbClr val="FF000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460205" y="3535680"/>
            <a:ext cx="762953" cy="305590"/>
          </a:xfrm>
          <a:prstGeom prst="roundRect">
            <a:avLst/>
          </a:prstGeom>
          <a:solidFill>
            <a:srgbClr val="FCD6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b="1" u="sng" dirty="0">
                <a:solidFill>
                  <a:srgbClr val="FF0000"/>
                </a:solidFill>
              </a:rPr>
              <a:t>cáo</a:t>
            </a:r>
            <a:endParaRPr lang="en-US" sz="2400" b="1" u="sng" dirty="0">
              <a:solidFill>
                <a:srgbClr val="FF0000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483065" y="3905732"/>
            <a:ext cx="808673" cy="335159"/>
          </a:xfrm>
          <a:prstGeom prst="roundRect">
            <a:avLst/>
          </a:prstGeom>
          <a:solidFill>
            <a:srgbClr val="FCD6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b="1" u="sng" dirty="0">
                <a:solidFill>
                  <a:srgbClr val="FF0000"/>
                </a:solidFill>
              </a:rPr>
              <a:t>sóc</a:t>
            </a:r>
            <a:endParaRPr lang="en-US" sz="24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44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1" t="41564" r="8837" b="42149"/>
          <a:stretch/>
        </p:blipFill>
        <p:spPr>
          <a:xfrm>
            <a:off x="157531" y="1114425"/>
            <a:ext cx="8708622" cy="2438148"/>
          </a:xfrm>
        </p:spPr>
      </p:pic>
      <p:sp>
        <p:nvSpPr>
          <p:cNvPr id="5" name="Rectangle 4"/>
          <p:cNvSpPr/>
          <p:nvPr/>
        </p:nvSpPr>
        <p:spPr>
          <a:xfrm>
            <a:off x="628649" y="4248295"/>
            <a:ext cx="7781059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chemeClr val="tx1"/>
                </a:solidFill>
              </a:rPr>
              <a:t>Cáo đứng gần thỏ hay sóc hơn?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1470" y="4803372"/>
            <a:ext cx="7781059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chemeClr val="tx1"/>
                </a:solidFill>
              </a:rPr>
              <a:t>Cáo đứng gần </a:t>
            </a:r>
            <a:r>
              <a:rPr lang="vi-VN" sz="2400" b="1" u="sng" dirty="0">
                <a:solidFill>
                  <a:srgbClr val="FF0000"/>
                </a:solidFill>
              </a:rPr>
              <a:t>thỏ</a:t>
            </a:r>
            <a:r>
              <a:rPr lang="vi-VN" sz="2400" dirty="0">
                <a:solidFill>
                  <a:srgbClr val="FF0000"/>
                </a:solidFill>
              </a:rPr>
              <a:t> </a:t>
            </a:r>
            <a:r>
              <a:rPr lang="vi-VN" sz="2400" dirty="0">
                <a:solidFill>
                  <a:schemeClr val="tx1"/>
                </a:solidFill>
              </a:rPr>
              <a:t>hơn.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Block Arc 2"/>
          <p:cNvSpPr/>
          <p:nvPr/>
        </p:nvSpPr>
        <p:spPr>
          <a:xfrm>
            <a:off x="1099768" y="1336415"/>
            <a:ext cx="874569" cy="782781"/>
          </a:xfrm>
          <a:prstGeom prst="blockArc">
            <a:avLst>
              <a:gd name="adj1" fmla="val 10800000"/>
              <a:gd name="adj2" fmla="val 21118181"/>
              <a:gd name="adj3" fmla="val 679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0" name="Block Arc 9"/>
          <p:cNvSpPr/>
          <p:nvPr/>
        </p:nvSpPr>
        <p:spPr>
          <a:xfrm>
            <a:off x="1920761" y="1323911"/>
            <a:ext cx="874569" cy="782781"/>
          </a:xfrm>
          <a:prstGeom prst="blockArc">
            <a:avLst>
              <a:gd name="adj1" fmla="val 10800000"/>
              <a:gd name="adj2" fmla="val 21118181"/>
              <a:gd name="adj3" fmla="val 679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1" name="Block Arc 10"/>
          <p:cNvSpPr/>
          <p:nvPr/>
        </p:nvSpPr>
        <p:spPr>
          <a:xfrm>
            <a:off x="2741754" y="1318962"/>
            <a:ext cx="874569" cy="782781"/>
          </a:xfrm>
          <a:prstGeom prst="blockArc">
            <a:avLst>
              <a:gd name="adj1" fmla="val 10800000"/>
              <a:gd name="adj2" fmla="val 21118181"/>
              <a:gd name="adj3" fmla="val 679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2" name="Block Arc 11"/>
          <p:cNvSpPr/>
          <p:nvPr/>
        </p:nvSpPr>
        <p:spPr>
          <a:xfrm>
            <a:off x="3549281" y="1305185"/>
            <a:ext cx="874569" cy="782781"/>
          </a:xfrm>
          <a:prstGeom prst="blockArc">
            <a:avLst>
              <a:gd name="adj1" fmla="val 10800000"/>
              <a:gd name="adj2" fmla="val 21118181"/>
              <a:gd name="adj3" fmla="val 679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3" name="Block Arc 12"/>
          <p:cNvSpPr/>
          <p:nvPr/>
        </p:nvSpPr>
        <p:spPr>
          <a:xfrm>
            <a:off x="4350220" y="1300781"/>
            <a:ext cx="827582" cy="782781"/>
          </a:xfrm>
          <a:prstGeom prst="blockArc">
            <a:avLst>
              <a:gd name="adj1" fmla="val 10800000"/>
              <a:gd name="adj2" fmla="val 21118181"/>
              <a:gd name="adj3" fmla="val 679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4" name="Block Arc 13"/>
          <p:cNvSpPr/>
          <p:nvPr/>
        </p:nvSpPr>
        <p:spPr>
          <a:xfrm>
            <a:off x="5146971" y="1305185"/>
            <a:ext cx="827582" cy="782781"/>
          </a:xfrm>
          <a:prstGeom prst="blockArc">
            <a:avLst>
              <a:gd name="adj1" fmla="val 10800000"/>
              <a:gd name="adj2" fmla="val 21118181"/>
              <a:gd name="adj3" fmla="val 679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6" name="Block Arc 15"/>
          <p:cNvSpPr/>
          <p:nvPr/>
        </p:nvSpPr>
        <p:spPr>
          <a:xfrm>
            <a:off x="5917448" y="1299298"/>
            <a:ext cx="884910" cy="782781"/>
          </a:xfrm>
          <a:prstGeom prst="blockArc">
            <a:avLst>
              <a:gd name="adj1" fmla="val 10800000"/>
              <a:gd name="adj2" fmla="val 21118181"/>
              <a:gd name="adj3" fmla="val 6794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accent5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17" name="Block Arc 16"/>
          <p:cNvSpPr/>
          <p:nvPr/>
        </p:nvSpPr>
        <p:spPr>
          <a:xfrm>
            <a:off x="6802358" y="1303107"/>
            <a:ext cx="827582" cy="782781"/>
          </a:xfrm>
          <a:prstGeom prst="blockArc">
            <a:avLst>
              <a:gd name="adj1" fmla="val 10800000"/>
              <a:gd name="adj2" fmla="val 21118181"/>
              <a:gd name="adj3" fmla="val 6794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18" name="Block Arc 17"/>
          <p:cNvSpPr/>
          <p:nvPr/>
        </p:nvSpPr>
        <p:spPr>
          <a:xfrm rot="190620">
            <a:off x="7634947" y="1318962"/>
            <a:ext cx="827582" cy="782781"/>
          </a:xfrm>
          <a:prstGeom prst="blockArc">
            <a:avLst>
              <a:gd name="adj1" fmla="val 10800000"/>
              <a:gd name="adj2" fmla="val 21118181"/>
              <a:gd name="adj3" fmla="val 6794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3</a:t>
            </a:r>
          </a:p>
        </p:txBody>
      </p:sp>
      <p:pic>
        <p:nvPicPr>
          <p:cNvPr id="15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2" t="36689" r="48284" b="58500"/>
          <a:stretch/>
        </p:blipFill>
        <p:spPr>
          <a:xfrm>
            <a:off x="437842" y="375839"/>
            <a:ext cx="5536711" cy="882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16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3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0" t="63360" r="9676" b="12962"/>
          <a:stretch/>
        </p:blipFill>
        <p:spPr>
          <a:xfrm>
            <a:off x="0" y="271260"/>
            <a:ext cx="8718067" cy="3563321"/>
          </a:xfrm>
        </p:spPr>
      </p:pic>
      <p:sp>
        <p:nvSpPr>
          <p:cNvPr id="5" name="Rectangle 4"/>
          <p:cNvSpPr/>
          <p:nvPr/>
        </p:nvSpPr>
        <p:spPr>
          <a:xfrm>
            <a:off x="628650" y="3834581"/>
            <a:ext cx="7781059" cy="1066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</a:rPr>
              <a:t>Bạn sóc đi đến chỗ hạt dẻ theo đường nào ngắn hơn?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0" t="63360" r="60106" b="32619"/>
          <a:stretch/>
        </p:blipFill>
        <p:spPr>
          <a:xfrm>
            <a:off x="-1" y="263139"/>
            <a:ext cx="4454390" cy="808424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V="1">
            <a:off x="2861187" y="2551472"/>
            <a:ext cx="3347884" cy="663676"/>
          </a:xfrm>
          <a:prstGeom prst="straightConnector1">
            <a:avLst/>
          </a:prstGeom>
          <a:ln w="76200" cmpd="sng">
            <a:solidFill>
              <a:srgbClr val="FF0000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223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4" t="10742" r="58058" b="82698"/>
          <a:stretch/>
        </p:blipFill>
        <p:spPr>
          <a:xfrm>
            <a:off x="344774" y="0"/>
            <a:ext cx="4085284" cy="1133083"/>
          </a:xfrm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3" t="19569" r="21165" b="34791"/>
          <a:stretch/>
        </p:blipFill>
        <p:spPr>
          <a:xfrm>
            <a:off x="2983043" y="1027907"/>
            <a:ext cx="5532307" cy="5564436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3201131" y="1255363"/>
            <a:ext cx="378372" cy="37445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201417" y="2369195"/>
            <a:ext cx="378372" cy="37445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8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195232" y="3474707"/>
            <a:ext cx="378372" cy="37445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203183" y="4588170"/>
            <a:ext cx="378372" cy="37445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203183" y="5797048"/>
            <a:ext cx="378372" cy="37445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9</a:t>
            </a:r>
          </a:p>
        </p:txBody>
      </p:sp>
      <p:pic>
        <p:nvPicPr>
          <p:cNvPr id="11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66" t="86371" r="42673" b="11742"/>
          <a:stretch/>
        </p:blipFill>
        <p:spPr>
          <a:xfrm>
            <a:off x="4124960" y="6921431"/>
            <a:ext cx="4857718" cy="557213"/>
          </a:xfrm>
          <a:prstGeom prst="rect">
            <a:avLst/>
          </a:prstGeom>
        </p:spPr>
      </p:pic>
      <p:pic>
        <p:nvPicPr>
          <p:cNvPr id="12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66" t="86371" r="42673" b="11742"/>
          <a:stretch/>
        </p:blipFill>
        <p:spPr>
          <a:xfrm>
            <a:off x="4124960" y="7200037"/>
            <a:ext cx="4857718" cy="557213"/>
          </a:xfrm>
          <a:prstGeom prst="rect">
            <a:avLst/>
          </a:prstGeom>
        </p:spPr>
      </p:pic>
      <p:pic>
        <p:nvPicPr>
          <p:cNvPr id="15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66" t="86371" r="42673" b="11742"/>
          <a:stretch/>
        </p:blipFill>
        <p:spPr>
          <a:xfrm>
            <a:off x="4124960" y="7448186"/>
            <a:ext cx="4857718" cy="557213"/>
          </a:xfrm>
          <a:prstGeom prst="rect">
            <a:avLst/>
          </a:prstGeom>
        </p:spPr>
      </p:pic>
      <p:pic>
        <p:nvPicPr>
          <p:cNvPr id="16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66" t="86371" r="42673" b="11742"/>
          <a:stretch/>
        </p:blipFill>
        <p:spPr>
          <a:xfrm>
            <a:off x="4124960" y="7728764"/>
            <a:ext cx="4857718" cy="557213"/>
          </a:xfrm>
          <a:prstGeom prst="rect">
            <a:avLst/>
          </a:prstGeom>
        </p:spPr>
      </p:pic>
      <p:pic>
        <p:nvPicPr>
          <p:cNvPr id="17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66" t="86371" r="42673" b="11742"/>
          <a:stretch/>
        </p:blipFill>
        <p:spPr>
          <a:xfrm>
            <a:off x="4124960" y="8026919"/>
            <a:ext cx="4857718" cy="557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107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3426 L 0.06215 -0.7553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08" y="-36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4051 L 0.02795 -0.64259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9" y="-30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3 -0.03611 L 0.20295 -0.50046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52" y="-23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3935 L 0.05121 -0.39143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2" y="-17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6 -0.09676 L -0.00174 -0.25301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3848" y="646958"/>
            <a:ext cx="2920858" cy="4129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 dirty="0">
                <a:solidFill>
                  <a:schemeClr val="tx1"/>
                </a:solidFill>
              </a:rPr>
              <a:t>b) Trong các bút chì ở trên:</a:t>
            </a:r>
          </a:p>
          <a:p>
            <a:pPr marL="342900" indent="-342900">
              <a:buFontTx/>
              <a:buChar char="-"/>
            </a:pPr>
            <a:r>
              <a:rPr lang="vi-VN" sz="2800" dirty="0">
                <a:solidFill>
                  <a:schemeClr val="tx1"/>
                </a:solidFill>
              </a:rPr>
              <a:t>Bút chì nào dài nhất?</a:t>
            </a:r>
          </a:p>
          <a:p>
            <a:pPr marL="342900" indent="-342900">
              <a:buFontTx/>
              <a:buChar char="-"/>
            </a:pPr>
            <a:endParaRPr lang="vi-VN" sz="2800" dirty="0">
              <a:solidFill>
                <a:schemeClr val="tx1"/>
              </a:solidFill>
            </a:endParaRPr>
          </a:p>
          <a:p>
            <a:pPr marL="342900" indent="-342900">
              <a:buFontTx/>
              <a:buChar char="-"/>
            </a:pPr>
            <a:endParaRPr lang="vi-VN" sz="2800" dirty="0">
              <a:solidFill>
                <a:schemeClr val="tx1"/>
              </a:solidFill>
            </a:endParaRPr>
          </a:p>
          <a:p>
            <a:pPr marL="342900" indent="-342900">
              <a:buFontTx/>
              <a:buChar char="-"/>
            </a:pPr>
            <a:endParaRPr lang="vi-VN" sz="2800" dirty="0">
              <a:solidFill>
                <a:schemeClr val="tx1"/>
              </a:solidFill>
            </a:endParaRPr>
          </a:p>
          <a:p>
            <a:pPr marL="342900" indent="-342900">
              <a:buFontTx/>
              <a:buChar char="-"/>
            </a:pPr>
            <a:r>
              <a:rPr lang="vi-VN" sz="2800" dirty="0">
                <a:solidFill>
                  <a:schemeClr val="tx1"/>
                </a:solidFill>
              </a:rPr>
              <a:t>Bút chì nào ngắn nhất?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3" t="19569" r="21165" b="34791"/>
          <a:stretch/>
        </p:blipFill>
        <p:spPr>
          <a:xfrm>
            <a:off x="3297377" y="842165"/>
            <a:ext cx="5532307" cy="5564436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3515465" y="1069621"/>
            <a:ext cx="378372" cy="37445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515751" y="2183453"/>
            <a:ext cx="378372" cy="37445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8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509566" y="3288965"/>
            <a:ext cx="378372" cy="37445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517517" y="4402428"/>
            <a:ext cx="378372" cy="37445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517517" y="5611306"/>
            <a:ext cx="378372" cy="37445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78431" y="2370676"/>
            <a:ext cx="2404630" cy="10351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 dirty="0">
                <a:solidFill>
                  <a:schemeClr val="tx1"/>
                </a:solidFill>
              </a:rPr>
              <a:t>Bút chì </a:t>
            </a:r>
            <a:r>
              <a:rPr lang="en-US" sz="2800" b="1" u="sng" dirty="0" smtClean="0">
                <a:solidFill>
                  <a:srgbClr val="FF0000"/>
                </a:solidFill>
              </a:rPr>
              <a:t>E</a:t>
            </a:r>
            <a:r>
              <a:rPr lang="vi-VN" sz="2800" dirty="0" smtClean="0">
                <a:solidFill>
                  <a:srgbClr val="FF0000"/>
                </a:solidFill>
              </a:rPr>
              <a:t> </a:t>
            </a:r>
            <a:r>
              <a:rPr lang="vi-VN" sz="2800" dirty="0">
                <a:solidFill>
                  <a:schemeClr val="tx1"/>
                </a:solidFill>
              </a:rPr>
              <a:t>dài nhất.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86873" y="4791194"/>
            <a:ext cx="2557833" cy="8201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 dirty="0">
                <a:solidFill>
                  <a:schemeClr val="tx1"/>
                </a:solidFill>
              </a:rPr>
              <a:t>Bút chì </a:t>
            </a:r>
            <a:r>
              <a:rPr lang="vi-VN" sz="2800" b="1" u="sng" dirty="0">
                <a:solidFill>
                  <a:srgbClr val="FF0000"/>
                </a:solidFill>
              </a:rPr>
              <a:t>C</a:t>
            </a:r>
            <a:r>
              <a:rPr lang="vi-VN" sz="2800" dirty="0">
                <a:solidFill>
                  <a:srgbClr val="FF0000"/>
                </a:solidFill>
              </a:rPr>
              <a:t> </a:t>
            </a:r>
            <a:r>
              <a:rPr lang="vi-VN" sz="2800" dirty="0">
                <a:solidFill>
                  <a:schemeClr val="tx1"/>
                </a:solidFill>
              </a:rPr>
              <a:t>ngắn nhất.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6" name="Sun 15"/>
          <p:cNvSpPr/>
          <p:nvPr/>
        </p:nvSpPr>
        <p:spPr>
          <a:xfrm>
            <a:off x="8601075" y="5611305"/>
            <a:ext cx="542925" cy="437145"/>
          </a:xfrm>
          <a:prstGeom prst="su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un 16"/>
          <p:cNvSpPr/>
          <p:nvPr/>
        </p:nvSpPr>
        <p:spPr>
          <a:xfrm>
            <a:off x="7924800" y="3405810"/>
            <a:ext cx="542925" cy="437145"/>
          </a:xfrm>
          <a:prstGeom prst="su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268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695251" y="1690689"/>
            <a:ext cx="5753499" cy="36317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115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THANK </a:t>
            </a:r>
          </a:p>
          <a:p>
            <a:pPr algn="ctr"/>
            <a:r>
              <a:rPr lang="vi-VN" sz="115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YOU!</a:t>
            </a:r>
          </a:p>
        </p:txBody>
      </p:sp>
    </p:spTree>
    <p:extLst>
      <p:ext uri="{BB962C8B-B14F-4D97-AF65-F5344CB8AC3E}">
        <p14:creationId xmlns:p14="http://schemas.microsoft.com/office/powerpoint/2010/main" val="2315329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149</TotalTime>
  <Words>112</Words>
  <Application>Microsoft Office PowerPoint</Application>
  <PresentationFormat>On-screen Show (4:3)</PresentationFormat>
  <Paragraphs>41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 Theme</vt:lpstr>
      <vt:lpstr>BÀI 28:  LUYỆN TẬP CHUNG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28:  LUYỆN TẬP CHUNG</dc:title>
  <dc:creator>lien.npl97@gmail.com</dc:creator>
  <cp:lastModifiedBy>Admin</cp:lastModifiedBy>
  <cp:revision>19</cp:revision>
  <dcterms:created xsi:type="dcterms:W3CDTF">2020-08-16T14:20:14Z</dcterms:created>
  <dcterms:modified xsi:type="dcterms:W3CDTF">2021-03-08T02:40:39Z</dcterms:modified>
</cp:coreProperties>
</file>