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76" r:id="rId4"/>
    <p:sldId id="256" r:id="rId5"/>
    <p:sldId id="277" r:id="rId6"/>
    <p:sldId id="288" r:id="rId7"/>
    <p:sldId id="289" r:id="rId8"/>
    <p:sldId id="287" r:id="rId9"/>
    <p:sldId id="265" r:id="rId10"/>
    <p:sldId id="266" r:id="rId11"/>
    <p:sldId id="272" r:id="rId12"/>
    <p:sldId id="273" r:id="rId13"/>
    <p:sldId id="274" r:id="rId14"/>
    <p:sldId id="275" r:id="rId15"/>
    <p:sldId id="267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17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751667" y="3685540"/>
            <a:ext cx="614172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mẹ vắng nhà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37287" y="2473113"/>
            <a:ext cx="27863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_ Khi Mẹ Vắng Nhà - Sách Tiếng Việt Lớp 1 Tập 2 - Bộ Sách Kết Nối Tri Thức Và Cuộc Sống.">
            <a:hlinkClick r:id="" action="ppaction://media"/>
            <a:extLst>
              <a:ext uri="{FF2B5EF4-FFF2-40B4-BE49-F238E27FC236}">
                <a16:creationId xmlns:a16="http://schemas.microsoft.com/office/drawing/2014/main" id="{AAD1108B-7920-48E1-8CD5-5DE9911C5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509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DB0F9-C95B-4F8A-9281-04F4833EE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1" t="7035" r="47040" b="44546"/>
          <a:stretch/>
        </p:blipFill>
        <p:spPr>
          <a:xfrm>
            <a:off x="228879" y="253515"/>
            <a:ext cx="5620213" cy="6234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403C9-4D2C-4970-8352-D6D3C05AE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2" t="7035" b="43708"/>
          <a:stretch/>
        </p:blipFill>
        <p:spPr>
          <a:xfrm>
            <a:off x="6145960" y="253514"/>
            <a:ext cx="6263774" cy="656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1624C7-C198-447D-849F-A4844C0C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99" t="36613" r="4287" b="23386"/>
          <a:stretch/>
        </p:blipFill>
        <p:spPr>
          <a:xfrm>
            <a:off x="6145959" y="146467"/>
            <a:ext cx="5620212" cy="6565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72F35-D3B7-42DD-8091-8CF10C54F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70" t="38200" r="48162" b="22435"/>
          <a:stretch/>
        </p:blipFill>
        <p:spPr>
          <a:xfrm>
            <a:off x="228878" y="253515"/>
            <a:ext cx="5620213" cy="63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4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30010-C571-4D69-B2E1-6E69E2990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10" y="149830"/>
            <a:ext cx="6926580" cy="65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1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8ECF5-563E-453D-AC12-02C2928AD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911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983A47-50DE-4E94-8A8D-5F6C0E7112C7}"/>
              </a:ext>
            </a:extLst>
          </p:cNvPr>
          <p:cNvSpPr/>
          <p:nvPr/>
        </p:nvSpPr>
        <p:spPr>
          <a:xfrm>
            <a:off x="2222695" y="2039815"/>
            <a:ext cx="7230794" cy="1997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3824407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8642"/>
            <a:ext cx="12192000" cy="3090513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CFBBA40E-F442-4591-9309-C92BAD5E866A}"/>
              </a:ext>
            </a:extLst>
          </p:cNvPr>
          <p:cNvSpPr/>
          <p:nvPr/>
        </p:nvSpPr>
        <p:spPr>
          <a:xfrm>
            <a:off x="697848" y="-3712"/>
            <a:ext cx="2579924" cy="1132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200" b="1">
                <a:latin typeface="Arial-SGK-TV" pitchFamily="2" charset="0"/>
                <a:cs typeface="Arial-SGK-TV" pitchFamily="2" charset="0"/>
              </a:rPr>
              <a:t> Nghe- viết</a:t>
            </a:r>
            <a:endParaRPr lang="en-US" sz="32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CC0BCF-B9BD-4083-BB05-5C9947E34518}"/>
              </a:ext>
            </a:extLst>
          </p:cNvPr>
          <p:cNvSpPr/>
          <p:nvPr/>
        </p:nvSpPr>
        <p:spPr>
          <a:xfrm>
            <a:off x="168812" y="239151"/>
            <a:ext cx="669388" cy="6471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07FCD-191B-4D11-BED6-E97D6196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7928"/>
            <a:ext cx="12192000" cy="4457700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CD2C6083-602F-44FB-8D62-922DA3406386}"/>
              </a:ext>
            </a:extLst>
          </p:cNvPr>
          <p:cNvSpPr/>
          <p:nvPr/>
        </p:nvSpPr>
        <p:spPr>
          <a:xfrm>
            <a:off x="1300414" y="4370007"/>
            <a:ext cx="5283267" cy="4967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Đoạn viết có mấy câu?</a:t>
            </a:r>
            <a:endParaRPr lang="en-US" sz="3200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D89489-7E8D-46BF-97E4-BF6FDF1C9004}"/>
              </a:ext>
            </a:extLst>
          </p:cNvPr>
          <p:cNvSpPr/>
          <p:nvPr/>
        </p:nvSpPr>
        <p:spPr>
          <a:xfrm>
            <a:off x="1300414" y="4330493"/>
            <a:ext cx="10530516" cy="4967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Những chữ cái nào được viết hoa? Vì sao?</a:t>
            </a:r>
            <a:endParaRPr lang="en-US" sz="3200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itle 2"/>
          <p:cNvSpPr txBox="1"/>
          <p:nvPr/>
        </p:nvSpPr>
        <p:spPr>
          <a:xfrm>
            <a:off x="168811" y="456899"/>
            <a:ext cx="12478043" cy="329141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1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>
                <a:latin typeface="Arial-SGK-TV" pitchFamily="2" charset="0"/>
                <a:cs typeface="Arial-SGK-TV" pitchFamily="2" charset="0"/>
              </a:rPr>
              <a:t> </a:t>
            </a:r>
            <a:endParaRPr lang="en-US" altLang="vi-VN" sz="3735" dirty="0">
              <a:latin typeface="Arial-SGK-TV" pitchFamily="2" charset="0"/>
              <a:cs typeface="Arial-SGK-TV" pitchFamily="2" charset="0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Arial-SGK-TV" pitchFamily="2" charset="0"/>
                <a:cs typeface="Arial-SGK-TV" pitchFamily="2" charset="0"/>
              </a:rPr>
              <a:t>a. c</a:t>
            </a:r>
            <a:r>
              <a:rPr lang="vi-VN" altLang="en-US" sz="3735" dirty="0"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altLang="vi-VN" sz="3735" dirty="0"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sz="3735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3735">
                <a:latin typeface="Arial-SGK-TV" pitchFamily="2" charset="0"/>
                <a:cs typeface="Arial-SGK-TV" pitchFamily="2" charset="0"/>
              </a:rPr>
              <a:t>?        </a:t>
            </a:r>
            <a:r>
              <a:rPr lang="en-US" altLang="en-US" sz="4265" dirty="0">
                <a:latin typeface="Arial-SGK-TV" pitchFamily="2" charset="0"/>
                <a:cs typeface="Arial-SGK-TV" pitchFamily="2" charset="0"/>
              </a:rPr>
              <a:t>k</a:t>
            </a:r>
            <a:r>
              <a:rPr lang="en-US" altLang="vi-VN" sz="4265">
                <a:latin typeface="Arial-SGK-TV" pitchFamily="2" charset="0"/>
                <a:cs typeface="Arial-SGK-TV" pitchFamily="2" charset="0"/>
              </a:rPr>
              <a:t>ỳ lạ</a:t>
            </a:r>
            <a:r>
              <a:rPr lang="vi-VN" altLang="en-US" sz="4265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altLang="en-US" sz="4265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vi-VN" sz="4265">
                <a:latin typeface="Arial-SGK-TV" pitchFamily="2" charset="0"/>
                <a:cs typeface="Arial-SGK-TV" pitchFamily="2" charset="0"/>
              </a:rPr>
              <a:t>cỏ non</a:t>
            </a:r>
            <a:r>
              <a:rPr lang="vi-VN" altLang="en-US" sz="4265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altLang="en-US" sz="4265" dirty="0">
                <a:latin typeface="Arial-SGK-TV" pitchFamily="2" charset="0"/>
                <a:cs typeface="Arial-SGK-TV" pitchFamily="2" charset="0"/>
              </a:rPr>
              <a:t>k</a:t>
            </a:r>
            <a:r>
              <a:rPr lang="en-US" altLang="vi-VN" sz="4265">
                <a:latin typeface="Arial-SGK-TV" pitchFamily="2" charset="0"/>
                <a:cs typeface="Arial-SGK-TV" pitchFamily="2" charset="0"/>
              </a:rPr>
              <a:t>ể </a:t>
            </a:r>
            <a:r>
              <a:rPr lang="en-US" altLang="vi-VN" sz="4265" dirty="0">
                <a:latin typeface="Arial-SGK-TV" pitchFamily="2" charset="0"/>
                <a:cs typeface="Arial-SGK-TV" pitchFamily="2" charset="0"/>
              </a:rPr>
              <a:t>chuyện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Arial-SGK-TV" pitchFamily="2" charset="0"/>
                <a:cs typeface="Arial-SGK-TV" pitchFamily="2" charset="0"/>
              </a:rPr>
              <a:t>b. v</a:t>
            </a:r>
            <a:r>
              <a:rPr lang="vi-VN" altLang="en-US" sz="3735" dirty="0"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altLang="vi-VN" sz="3735" i="1" dirty="0">
                <a:latin typeface="Arial-SGK-TV" pitchFamily="2" charset="0"/>
                <a:cs typeface="Arial-SGK-TV" pitchFamily="2" charset="0"/>
              </a:rPr>
              <a:t>d</a:t>
            </a:r>
            <a:r>
              <a:rPr lang="vi-VN" altLang="en-US" sz="3735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altLang="en-US" sz="3735" dirty="0">
                <a:latin typeface="Arial-SGK-TV" pitchFamily="2" charset="0"/>
                <a:cs typeface="Arial-SGK-TV" pitchFamily="2" charset="0"/>
              </a:rPr>
              <a:t>?     </a:t>
            </a:r>
            <a:r>
              <a:rPr lang="vi-VN" altLang="en-US" sz="3735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265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về </a:t>
            </a:r>
            <a:r>
              <a:rPr lang="en-US" sz="4265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nhà       dê con           vội </a:t>
            </a:r>
            <a:r>
              <a:rPr lang="en-US" sz="4265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vã</a:t>
            </a:r>
          </a:p>
        </p:txBody>
      </p:sp>
      <p:sp>
        <p:nvSpPr>
          <p:cNvPr id="16" name="AutoShape 14" descr="daisy_button_pink_hb"/>
          <p:cNvSpPr/>
          <p:nvPr/>
        </p:nvSpPr>
        <p:spPr>
          <a:xfrm>
            <a:off x="9148546" y="2715430"/>
            <a:ext cx="986367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7" name="AutoShape 14" descr="daisy_button_pink_hb"/>
          <p:cNvSpPr/>
          <p:nvPr/>
        </p:nvSpPr>
        <p:spPr>
          <a:xfrm>
            <a:off x="5984075" y="2715853"/>
            <a:ext cx="847513" cy="924560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8" name="AutoShape 14" descr="daisy_button_pink_hb"/>
          <p:cNvSpPr/>
          <p:nvPr/>
        </p:nvSpPr>
        <p:spPr>
          <a:xfrm>
            <a:off x="3229604" y="2739686"/>
            <a:ext cx="847513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9" name="AutoShape 14" descr="daisy_button_pink_hb"/>
          <p:cNvSpPr/>
          <p:nvPr/>
        </p:nvSpPr>
        <p:spPr>
          <a:xfrm>
            <a:off x="9054792" y="1589739"/>
            <a:ext cx="986367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0" name="AutoShape 14" descr="daisy_button_pink_hb"/>
          <p:cNvSpPr/>
          <p:nvPr/>
        </p:nvSpPr>
        <p:spPr>
          <a:xfrm>
            <a:off x="6047114" y="1573121"/>
            <a:ext cx="84751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1" name="AutoShape 14" descr="daisy_button_pink_hb"/>
          <p:cNvSpPr/>
          <p:nvPr/>
        </p:nvSpPr>
        <p:spPr>
          <a:xfrm>
            <a:off x="3178499" y="1583250"/>
            <a:ext cx="847513" cy="92286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FBC84E8A-5229-45A3-81A0-CA8D7569A6D1}"/>
              </a:ext>
            </a:extLst>
          </p:cNvPr>
          <p:cNvSpPr/>
          <p:nvPr/>
        </p:nvSpPr>
        <p:spPr>
          <a:xfrm>
            <a:off x="697847" y="-3712"/>
            <a:ext cx="11116781" cy="1132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/>
            <a:r>
              <a:rPr lang="en-US" sz="32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vi-VN" sz="3200" b="1">
                <a:latin typeface="Arial-SGK-TV" pitchFamily="2" charset="0"/>
                <a:cs typeface="Arial-SGK-TV" pitchFamily="2" charset="0"/>
              </a:rPr>
              <a:t>Chọn chữ phù hợp thay cho bông hoa</a:t>
            </a:r>
            <a:endParaRPr lang="en-US" sz="32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A27BE-E47E-47BC-B0F7-5BB4EE826F4F}"/>
              </a:ext>
            </a:extLst>
          </p:cNvPr>
          <p:cNvSpPr/>
          <p:nvPr/>
        </p:nvSpPr>
        <p:spPr>
          <a:xfrm>
            <a:off x="168812" y="239151"/>
            <a:ext cx="669388" cy="6471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28" grpId="0" animBg="1"/>
      <p:bldP spid="29" grpId="0" animBg="1"/>
      <p:bldP spid="30" grpId="0" animBg="1"/>
      <p:bldP spid="31" grpId="0" bldLvl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062" y="-42250"/>
            <a:ext cx="9487876" cy="6942499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Vận dụng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AE4028-68B5-4AA7-AEF7-BDE26CBB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14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42E826-B4DD-45E8-AE73-83F6CA5E8BC4}"/>
              </a:ext>
            </a:extLst>
          </p:cNvPr>
          <p:cNvSpPr/>
          <p:nvPr/>
        </p:nvSpPr>
        <p:spPr>
          <a:xfrm>
            <a:off x="2912012" y="506437"/>
            <a:ext cx="6288259" cy="115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CC391-78BC-49E0-BFAA-A923391F3B33}"/>
              </a:ext>
            </a:extLst>
          </p:cNvPr>
          <p:cNvSpPr/>
          <p:nvPr/>
        </p:nvSpPr>
        <p:spPr>
          <a:xfrm>
            <a:off x="2363373" y="2538178"/>
            <a:ext cx="7214382" cy="1527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#9Slide07 SVNZiclets" panose="02000603000000000000" pitchFamily="2" charset="0"/>
                <a:cs typeface="Arial-SGK-TV" pitchFamily="2" charset="0"/>
              </a:rPr>
              <a:t>NUÔI CÁ</a:t>
            </a:r>
          </a:p>
        </p:txBody>
      </p:sp>
    </p:spTree>
    <p:extLst>
      <p:ext uri="{BB962C8B-B14F-4D97-AF65-F5344CB8AC3E}">
        <p14:creationId xmlns:p14="http://schemas.microsoft.com/office/powerpoint/2010/main" val="398809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5D9E7-670D-4581-A5A8-CC5E0D59F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" y="0"/>
            <a:ext cx="12182768" cy="6780486"/>
          </a:xfrm>
          <a:prstGeom prst="rect">
            <a:avLst/>
          </a:prstGeom>
        </p:spPr>
      </p:pic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5084" y="1688123"/>
            <a:ext cx="12417083" cy="3742125"/>
          </a:xfrm>
          <a:prstGeom prst="rect">
            <a:avLst/>
          </a:prstGeom>
        </p:spPr>
      </p:pic>
      <p:pic>
        <p:nvPicPr>
          <p:cNvPr id="24" name="Picture 23" descr="ductri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83656" y="3069921"/>
            <a:ext cx="1608344" cy="1699137"/>
          </a:xfrm>
          <a:prstGeom prst="rect">
            <a:avLst/>
          </a:prstGeom>
        </p:spPr>
      </p:pic>
      <p:pic>
        <p:nvPicPr>
          <p:cNvPr id="25" name="Picture 24" descr="ductri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1615" y="3069921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3164" y="3069921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503164" y="1453139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600" y="1427752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511615" y="1307123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uh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816415" y="1307123"/>
            <a:ext cx="816862" cy="74981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0743027" y="1453139"/>
            <a:ext cx="1219200" cy="762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ca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743027" y="1453140"/>
            <a:ext cx="990600" cy="849353"/>
          </a:xfrm>
          <a:prstGeom prst="rect">
            <a:avLst/>
          </a:prstGeom>
        </p:spPr>
      </p:pic>
      <p:pic>
        <p:nvPicPr>
          <p:cNvPr id="39" name="Picture 38" descr="sao.png">
            <a:hlinkClick r:id="rId12" action="ppaction://hlinksldjump"/>
            <a:extLst>
              <a:ext uri="{FF2B5EF4-FFF2-40B4-BE49-F238E27FC236}">
                <a16:creationId xmlns:a16="http://schemas.microsoft.com/office/drawing/2014/main" id="{5240C80A-9767-4813-B9EF-120909A1BFD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608912" y="5536486"/>
            <a:ext cx="1353315" cy="123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1472 0.3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0138 0.321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1604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1407 0.31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5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Dê mẹ dặn dê con chỉ được mở cửa khi nào?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5105400"/>
            <a:ext cx="34370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nghe tiếng mẹ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mẹ hát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mẹ gõ cửa.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Khi dê mẹ vừa đi, sói đã…..?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4308727"/>
            <a:ext cx="44864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09800" y="4232527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199" y="3477928"/>
            <a:ext cx="4486421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6177" y="5128908"/>
            <a:ext cx="4486421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201778" y="505270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09800" y="340172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0" y="430872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7978" y="512890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347792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2378" y="4346273"/>
            <a:ext cx="456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 cửa và giả giọng mẹ.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0400" y="3554128"/>
            <a:ext cx="441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Xông vào nhà dê con.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2378" y="5128908"/>
            <a:ext cx="441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Bỏ đi.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Đàn dê con trong truyện là người con thế nào?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2222" y="5483958"/>
            <a:ext cx="44864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17822" y="540775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199" y="3477928"/>
            <a:ext cx="4486421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199" y="4454833"/>
            <a:ext cx="4486421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209800" y="437863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09800" y="340172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94022" y="548395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445483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347792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5521504"/>
            <a:ext cx="456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 2 ý trên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0400" y="3554128"/>
            <a:ext cx="441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nghe lời mẹ.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399" y="4454833"/>
            <a:ext cx="463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 thận, biết tự bảo vệ mình.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-1052944" y="911203"/>
            <a:ext cx="11277600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latin typeface="HP001 4 hàng" panose="020B0603050302020204" pitchFamily="34" charset="0"/>
              </a:rPr>
              <a:t>Thứ</a:t>
            </a:r>
            <a:r>
              <a:rPr lang="en-US" sz="3200" b="1">
                <a:latin typeface="HP001 4 hàng" panose="020B0603050302020204" pitchFamily="34" charset="0"/>
              </a:rPr>
              <a:t> bảy </a:t>
            </a:r>
            <a:r>
              <a:rPr lang="en-US" sz="3200" b="1" err="1">
                <a:latin typeface="HP001 4 hàng" panose="020B0603050302020204" pitchFamily="34" charset="0"/>
              </a:rPr>
              <a:t>ngày</a:t>
            </a:r>
            <a:r>
              <a:rPr lang="en-US" sz="3200" b="1">
                <a:latin typeface="HP001 4 hàng" panose="020B0603050302020204" pitchFamily="34" charset="0"/>
              </a:rPr>
              <a:t> 12 </a:t>
            </a:r>
            <a:r>
              <a:rPr lang="en-US" sz="3200" b="1" err="1">
                <a:latin typeface="HP001 4 hàng" panose="020B0603050302020204" pitchFamily="34" charset="0"/>
              </a:rPr>
              <a:t>tháng</a:t>
            </a:r>
            <a:r>
              <a:rPr lang="en-US" sz="3200" b="1"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3080483" y="1568269"/>
            <a:ext cx="2736427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</a:rPr>
              <a:t>Tập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đọc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891917" y="2259677"/>
            <a:ext cx="7619999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3: Khi mẹ vắng nhà ( tiếp).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26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895" y="2875542"/>
            <a:ext cx="11494152" cy="15008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+mn-ea"/>
              </a:rPr>
              <a:t>	Khi ở nhà một mình, em không được (....) cho người lạ.</a:t>
            </a:r>
          </a:p>
          <a:p>
            <a:pPr marL="0" indent="0" algn="just">
              <a:buNone/>
            </a:pPr>
            <a:endParaRPr lang="en-US" sz="400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7848" y="-3712"/>
            <a:ext cx="11494152" cy="11328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200" b="1">
                <a:latin typeface="Arial-SGK-TV" pitchFamily="2" charset="0"/>
                <a:cs typeface="Arial-SGK-TV" pitchFamily="2" charset="0"/>
              </a:rPr>
              <a:t> Chọn từ ngữ để hoàn thiện câu và viết câu vào vở</a:t>
            </a:r>
            <a:endParaRPr lang="en-US" sz="3200" b="1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6ECEC3-01EE-484B-AF27-790AF4740182}"/>
              </a:ext>
            </a:extLst>
          </p:cNvPr>
          <p:cNvSpPr/>
          <p:nvPr/>
        </p:nvSpPr>
        <p:spPr>
          <a:xfrm>
            <a:off x="168812" y="239151"/>
            <a:ext cx="669388" cy="6471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5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8DFF590-AD01-48DE-A70D-B5D09ED29027}"/>
              </a:ext>
            </a:extLst>
          </p:cNvPr>
          <p:cNvSpPr/>
          <p:nvPr/>
        </p:nvSpPr>
        <p:spPr>
          <a:xfrm>
            <a:off x="1073834" y="1129128"/>
            <a:ext cx="10044332" cy="11328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000">
                <a:latin typeface="Arial-SGK-TV" pitchFamily="2" charset="0"/>
                <a:cs typeface="Arial-SGK-TV" pitchFamily="2" charset="0"/>
              </a:rPr>
              <a:t> mời			mở cửa			nghe lời</a:t>
            </a:r>
            <a:endParaRPr lang="en-US" sz="4000" dirty="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792E9A-894F-40FC-B709-C38E367C6B25}"/>
              </a:ext>
            </a:extLst>
          </p:cNvPr>
          <p:cNvSpPr/>
          <p:nvPr/>
        </p:nvSpPr>
        <p:spPr>
          <a:xfrm>
            <a:off x="4487594" y="1129128"/>
            <a:ext cx="2574388" cy="11328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5975F-F161-4DFE-BA82-195C240CA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43516"/>
            <a:ext cx="12041945" cy="3221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 build="p"/>
      <p:bldP spid="8" grpId="1"/>
      <p:bldP spid="9" grpId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710" y="149830"/>
            <a:ext cx="6926580" cy="6558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>
        <p:wipe/>
      </p:transition>
    </mc:Choice>
    <mc:Fallback xmlns="">
      <p:transition advTm="1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258</Words>
  <Application>Microsoft Office PowerPoint</Application>
  <PresentationFormat>Widescreen</PresentationFormat>
  <Paragraphs>48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SVNZiclets</vt:lpstr>
      <vt:lpstr>Arial</vt:lpstr>
      <vt:lpstr>Arial-SGK-TV</vt:lpstr>
      <vt:lpstr>Calibri</vt:lpstr>
      <vt:lpstr>Calibri Light</vt:lpstr>
      <vt:lpstr>HP001 4 hàng</vt:lpstr>
      <vt:lpstr>Times New Roman</vt:lpstr>
      <vt:lpstr>Verdana</vt:lpstr>
      <vt:lpstr>Wingdings</vt:lpstr>
      <vt:lpstr>方正准圆简体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11</cp:revision>
  <dcterms:created xsi:type="dcterms:W3CDTF">2020-08-25T14:33:00Z</dcterms:created>
  <dcterms:modified xsi:type="dcterms:W3CDTF">2022-03-04T09:31:23Z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