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3"/>
  </p:notesMasterIdLst>
  <p:sldIdLst>
    <p:sldId id="310" r:id="rId2"/>
    <p:sldId id="334" r:id="rId3"/>
    <p:sldId id="324" r:id="rId4"/>
    <p:sldId id="280" r:id="rId5"/>
    <p:sldId id="340" r:id="rId6"/>
    <p:sldId id="314" r:id="rId7"/>
    <p:sldId id="329" r:id="rId8"/>
    <p:sldId id="341" r:id="rId9"/>
    <p:sldId id="331" r:id="rId10"/>
    <p:sldId id="279" r:id="rId11"/>
    <p:sldId id="335" r:id="rId12"/>
    <p:sldId id="333" r:id="rId13"/>
    <p:sldId id="336" r:id="rId14"/>
    <p:sldId id="337" r:id="rId15"/>
    <p:sldId id="339" r:id="rId16"/>
    <p:sldId id="270" r:id="rId17"/>
    <p:sldId id="338" r:id="rId18"/>
    <p:sldId id="344" r:id="rId19"/>
    <p:sldId id="342" r:id="rId20"/>
    <p:sldId id="343" r:id="rId21"/>
    <p:sldId id="261" r:id="rId22"/>
  </p:sldIdLst>
  <p:sldSz cx="9144000" cy="5143500" type="screen16x9"/>
  <p:notesSz cx="6858000" cy="9144000"/>
  <p:embeddedFontLst>
    <p:embeddedFont>
      <p:font typeface="Quicksand Medium" charset="0"/>
      <p:regular r:id="rId24"/>
    </p:embeddedFont>
    <p:embeddedFont>
      <p:font typeface="Calibri Light" pitchFamily="34" charset="0"/>
      <p:regular r:id="rId25"/>
      <p:italic r:id="rId26"/>
    </p:embeddedFont>
    <p:embeddedFont>
      <p:font typeface="HP001 4 hàng" charset="0"/>
      <p:regular r:id="rId27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Arial-SGK-TV" pitchFamily="2" charset="0"/>
      <p:regular r:id="rId33"/>
      <p:bold r:id="rId34"/>
      <p:italic r:id="rId35"/>
    </p:embeddedFont>
  </p:embeddedFontLst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EF7F"/>
    <a:srgbClr val="2CD434"/>
    <a:srgbClr val="FEE7EF"/>
    <a:srgbClr val="0418AC"/>
    <a:srgbClr val="009242"/>
    <a:srgbClr val="72CEEE"/>
    <a:srgbClr val="FFFF99"/>
    <a:srgbClr val="FEFDF9"/>
    <a:srgbClr val="FEFBF6"/>
    <a:srgbClr val="FEF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80" d="100"/>
          <a:sy n="80" d="100"/>
        </p:scale>
        <p:origin x="-102" y="-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303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4700326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Pla019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"/>
            <a:ext cx="9144000" cy="51435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0287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8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003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14325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5146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11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08585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Picture 12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9144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13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2895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14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74295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15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88595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16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17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54305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7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-183356"/>
            <a:ext cx="114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7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26206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211609"/>
      </p:ext>
    </p:extLst>
  </p:cSld>
  <p:clrMapOvr>
    <a:masterClrMapping/>
  </p:clrMapOvr>
  <p:transition spd="slow">
    <p:wheel spokes="8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04557" y="1036085"/>
            <a:ext cx="5188457" cy="1265042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Trả lời câu hỏi</a:t>
            </a:r>
          </a:p>
        </p:txBody>
      </p:sp>
      <p:sp>
        <p:nvSpPr>
          <p:cNvPr id="3" name="Oval 2"/>
          <p:cNvSpPr/>
          <p:nvPr/>
        </p:nvSpPr>
        <p:spPr>
          <a:xfrm>
            <a:off x="1699194" y="1120336"/>
            <a:ext cx="1210726" cy="109654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6767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37" y="1"/>
            <a:ext cx="416796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   Trả lời câu hỏi                                           </a:t>
            </a:r>
          </a:p>
        </p:txBody>
      </p:sp>
      <p:sp>
        <p:nvSpPr>
          <p:cNvPr id="8" name="Oval 7"/>
          <p:cNvSpPr/>
          <p:nvPr/>
        </p:nvSpPr>
        <p:spPr>
          <a:xfrm>
            <a:off x="107712" y="4361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392" y="589403"/>
            <a:ext cx="403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a. Bạn Nam học lớp mấy 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0392" y="1497526"/>
            <a:ext cx="4863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b. Hồi đầu năm, Nam học gì 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9942" y="2768277"/>
            <a:ext cx="4415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c. Bây giờ, Nam biết làm gì 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013" y="4384527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Nhìn vào bức tranh em thấy gì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585" y="1035861"/>
            <a:ext cx="291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418AC"/>
                </a:solidFill>
              </a:rPr>
              <a:t>Bạn Nam học lớp 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513" y="1959191"/>
            <a:ext cx="4477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418AC"/>
                </a:solidFill>
              </a:rPr>
              <a:t>Hồi đầu năm, Nam mới bắt đầu</a:t>
            </a:r>
          </a:p>
          <a:p>
            <a:r>
              <a:rPr lang="en-US" sz="2400">
                <a:solidFill>
                  <a:srgbClr val="0418AC"/>
                </a:solidFill>
              </a:rPr>
              <a:t> học chữ cái.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100" y="3195688"/>
            <a:ext cx="491833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418AC"/>
                </a:solidFill>
              </a:rPr>
              <a:t>Bây giờ, Nam đã đọc được truyện </a:t>
            </a:r>
          </a:p>
          <a:p>
            <a:r>
              <a:rPr lang="en-US" sz="2400">
                <a:solidFill>
                  <a:srgbClr val="0418AC"/>
                </a:solidFill>
              </a:rPr>
              <a:t>tranh, biết làm toán.</a:t>
            </a:r>
          </a:p>
        </p:txBody>
      </p:sp>
    </p:spTree>
    <p:extLst>
      <p:ext uri="{BB962C8B-B14F-4D97-AF65-F5344CB8AC3E}">
        <p14:creationId xmlns:p14="http://schemas.microsoft.com/office/powerpoint/2010/main" val="364687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2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71386" y="1913860"/>
            <a:ext cx="2562214" cy="1265042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Viết </a:t>
            </a:r>
          </a:p>
        </p:txBody>
      </p:sp>
      <p:sp>
        <p:nvSpPr>
          <p:cNvPr id="3" name="Oval 2"/>
          <p:cNvSpPr/>
          <p:nvPr/>
        </p:nvSpPr>
        <p:spPr>
          <a:xfrm>
            <a:off x="2796364" y="1976269"/>
            <a:ext cx="1210726" cy="109654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7162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4749" y="3736039"/>
            <a:ext cx="70380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   Viết vào vở câu trả lời cho câu hỏi a ở mục 3</a:t>
            </a:r>
          </a:p>
        </p:txBody>
      </p:sp>
      <p:sp>
        <p:nvSpPr>
          <p:cNvPr id="6" name="Oval 5"/>
          <p:cNvSpPr/>
          <p:nvPr/>
        </p:nvSpPr>
        <p:spPr>
          <a:xfrm>
            <a:off x="344446" y="3661959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2072" y="4197704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Nam học 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3481" y="4197704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418AC"/>
                </a:solidFill>
              </a:rPr>
              <a:t>lớp</a:t>
            </a:r>
            <a:r>
              <a:rPr lang="en-US" sz="2800" dirty="0">
                <a:solidFill>
                  <a:srgbClr val="0418AC"/>
                </a:solidFill>
              </a:rPr>
              <a:t> 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78821" y="195488"/>
            <a:ext cx="3419526" cy="523220"/>
          </a:xfrm>
          <a:prstGeom prst="rect">
            <a:avLst/>
          </a:prstGeom>
          <a:solidFill>
            <a:srgbClr val="FEE7EF"/>
          </a:solidFill>
        </p:spPr>
        <p:txBody>
          <a:bodyPr wrap="none" rtlCol="0">
            <a:spAutoFit/>
          </a:bodyPr>
          <a:lstStyle/>
          <a:p>
            <a:r>
              <a:rPr lang="en-US" sz="2800"/>
              <a:t>Tôi là học sinh lớp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6578" y="800605"/>
            <a:ext cx="6814457" cy="2800767"/>
          </a:xfrm>
          <a:prstGeom prst="rect">
            <a:avLst/>
          </a:prstGeom>
          <a:solidFill>
            <a:srgbClr val="FEE7EF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       </a:t>
            </a:r>
            <a:r>
              <a:rPr lang="en-US" sz="2200" dirty="0" err="1"/>
              <a:t>Tôi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Nam,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 1A,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Tiểu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 Lê </a:t>
            </a:r>
            <a:r>
              <a:rPr lang="en-US" sz="2200" dirty="0" err="1"/>
              <a:t>Quý</a:t>
            </a:r>
            <a:r>
              <a:rPr lang="en-US" sz="2200" dirty="0"/>
              <a:t> </a:t>
            </a:r>
            <a:r>
              <a:rPr lang="en-US" sz="2200" dirty="0" err="1"/>
              <a:t>Đôn</a:t>
            </a:r>
            <a:r>
              <a:rPr lang="en-US" sz="2200" dirty="0"/>
              <a:t>. </a:t>
            </a:r>
            <a:r>
              <a:rPr lang="en-US" sz="2200" dirty="0" err="1"/>
              <a:t>Ngày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đi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, </a:t>
            </a:r>
            <a:r>
              <a:rPr lang="en-US" sz="2200" dirty="0" err="1"/>
              <a:t>mặc</a:t>
            </a:r>
            <a:r>
              <a:rPr lang="en-US" sz="2200" dirty="0"/>
              <a:t> </a:t>
            </a:r>
            <a:r>
              <a:rPr lang="en-US" sz="2200" dirty="0" err="1"/>
              <a:t>bộ</a:t>
            </a:r>
            <a:r>
              <a:rPr lang="en-US" sz="2200" dirty="0"/>
              <a:t> </a:t>
            </a:r>
            <a:r>
              <a:rPr lang="en-US" sz="2200" dirty="0" err="1"/>
              <a:t>đồng</a:t>
            </a:r>
            <a:r>
              <a:rPr lang="en-US" sz="2200" dirty="0"/>
              <a:t> </a:t>
            </a:r>
            <a:r>
              <a:rPr lang="en-US" sz="2200" dirty="0" err="1"/>
              <a:t>phục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, </a:t>
            </a:r>
            <a:r>
              <a:rPr lang="en-US" sz="2200" dirty="0" err="1"/>
              <a:t>tôi</a:t>
            </a:r>
            <a:r>
              <a:rPr lang="en-US" sz="2200" dirty="0"/>
              <a:t> </a:t>
            </a:r>
            <a:r>
              <a:rPr lang="en-US" sz="2200" dirty="0" err="1"/>
              <a:t>hãnh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lắm</a:t>
            </a:r>
            <a:r>
              <a:rPr lang="en-US" sz="2200" dirty="0"/>
              <a:t>.</a:t>
            </a:r>
          </a:p>
          <a:p>
            <a:r>
              <a:rPr lang="en-US" sz="2200" dirty="0"/>
              <a:t>      </a:t>
            </a:r>
            <a:r>
              <a:rPr lang="en-US" sz="2200" dirty="0" err="1"/>
              <a:t>Hồi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năm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, </a:t>
            </a:r>
            <a:r>
              <a:rPr lang="en-US" sz="2200" dirty="0" err="1"/>
              <a:t>tôi</a:t>
            </a:r>
            <a:r>
              <a:rPr lang="en-US" sz="2200" dirty="0"/>
              <a:t> </a:t>
            </a:r>
            <a:r>
              <a:rPr lang="en-US" sz="2200" dirty="0" err="1"/>
              <a:t>mới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cái</a:t>
            </a:r>
            <a:r>
              <a:rPr lang="en-US" sz="2200" dirty="0"/>
              <a:t>. </a:t>
            </a:r>
            <a:r>
              <a:rPr lang="en-US" sz="2200" dirty="0" err="1"/>
              <a:t>Thế</a:t>
            </a:r>
            <a:r>
              <a:rPr lang="en-US" sz="2200" dirty="0"/>
              <a:t> </a:t>
            </a:r>
            <a:r>
              <a:rPr lang="en-US" sz="2200" dirty="0" err="1"/>
              <a:t>mà</a:t>
            </a:r>
            <a:r>
              <a:rPr lang="en-US" sz="2200" dirty="0"/>
              <a:t> </a:t>
            </a:r>
            <a:r>
              <a:rPr lang="en-US" sz="2200" dirty="0" err="1"/>
              <a:t>bây</a:t>
            </a:r>
            <a:r>
              <a:rPr lang="en-US" sz="2200" dirty="0"/>
              <a:t> </a:t>
            </a:r>
            <a:r>
              <a:rPr lang="en-US" sz="2200" dirty="0" err="1"/>
              <a:t>giờ</a:t>
            </a:r>
            <a:r>
              <a:rPr lang="en-US" sz="2200" dirty="0"/>
              <a:t>, </a:t>
            </a:r>
            <a:r>
              <a:rPr lang="en-US" sz="2200" dirty="0" err="1"/>
              <a:t>tôi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truyện</a:t>
            </a:r>
            <a:r>
              <a:rPr lang="en-US" sz="2200" dirty="0"/>
              <a:t> </a:t>
            </a:r>
            <a:r>
              <a:rPr lang="en-US" sz="2200" dirty="0" err="1"/>
              <a:t>tranh</a:t>
            </a:r>
            <a:r>
              <a:rPr lang="en-US" sz="2200" dirty="0"/>
              <a:t>. </a:t>
            </a:r>
            <a:r>
              <a:rPr lang="en-US" sz="2200" dirty="0" err="1"/>
              <a:t>Tôi</a:t>
            </a:r>
            <a:r>
              <a:rPr lang="en-US" sz="2200" dirty="0"/>
              <a:t> </a:t>
            </a:r>
            <a:r>
              <a:rPr lang="en-US" sz="2200" dirty="0" err="1"/>
              <a:t>còn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r>
              <a:rPr lang="en-US" sz="2200" dirty="0"/>
              <a:t> </a:t>
            </a:r>
            <a:r>
              <a:rPr lang="en-US" sz="2200" dirty="0" err="1"/>
              <a:t>làm</a:t>
            </a:r>
            <a:r>
              <a:rPr lang="en-US" sz="2200" dirty="0"/>
              <a:t> </a:t>
            </a:r>
            <a:r>
              <a:rPr lang="en-US" sz="2200" dirty="0" err="1"/>
              <a:t>toán</a:t>
            </a:r>
            <a:r>
              <a:rPr lang="en-US" sz="2200" dirty="0"/>
              <a:t> </a:t>
            </a:r>
            <a:r>
              <a:rPr lang="en-US" sz="2200" dirty="0" err="1"/>
              <a:t>nữa</a:t>
            </a:r>
            <a:r>
              <a:rPr lang="en-US" sz="2200" dirty="0"/>
              <a:t>. </a:t>
            </a:r>
            <a:r>
              <a:rPr lang="en-US" sz="2200" dirty="0" err="1"/>
              <a:t>Tôi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thêm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mới</a:t>
            </a:r>
            <a:r>
              <a:rPr lang="en-US" sz="2200" dirty="0"/>
              <a:t>.</a:t>
            </a:r>
          </a:p>
          <a:p>
            <a:r>
              <a:rPr lang="en-US" sz="2200" dirty="0"/>
              <a:t>      Ai </a:t>
            </a:r>
            <a:r>
              <a:rPr lang="en-US" sz="2200" dirty="0" err="1"/>
              <a:t>cũng</a:t>
            </a:r>
            <a:r>
              <a:rPr lang="en-US" sz="2200" dirty="0"/>
              <a:t> </a:t>
            </a:r>
            <a:r>
              <a:rPr lang="en-US" sz="2200" dirty="0" err="1"/>
              <a:t>bảo</a:t>
            </a:r>
            <a:r>
              <a:rPr lang="en-US" sz="2200" dirty="0"/>
              <a:t> </a:t>
            </a:r>
            <a:r>
              <a:rPr lang="en-US" sz="2200" dirty="0" err="1"/>
              <a:t>từ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đi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, </a:t>
            </a:r>
            <a:r>
              <a:rPr lang="en-US" sz="2200" dirty="0" err="1"/>
              <a:t>tôi</a:t>
            </a:r>
            <a:r>
              <a:rPr lang="en-US" sz="2200" dirty="0"/>
              <a:t> </a:t>
            </a:r>
            <a:r>
              <a:rPr lang="en-US" sz="2200" dirty="0" err="1"/>
              <a:t>chững</a:t>
            </a:r>
            <a:r>
              <a:rPr lang="en-US" sz="2200" dirty="0"/>
              <a:t> </a:t>
            </a:r>
            <a:r>
              <a:rPr lang="en-US" sz="2200" dirty="0" err="1"/>
              <a:t>chạc</a:t>
            </a:r>
            <a:r>
              <a:rPr lang="en-US" sz="2200" dirty="0"/>
              <a:t> </a:t>
            </a:r>
            <a:r>
              <a:rPr lang="en-US" sz="2200" dirty="0" err="1"/>
              <a:t>hẳn</a:t>
            </a:r>
            <a:r>
              <a:rPr lang="en-US" sz="2200" dirty="0"/>
              <a:t> </a:t>
            </a:r>
            <a:r>
              <a:rPr lang="en-US" sz="2200" dirty="0" err="1"/>
              <a:t>lên</a:t>
            </a:r>
            <a:r>
              <a:rPr lang="en-US" sz="2200" dirty="0"/>
              <a:t>.</a:t>
            </a:r>
          </a:p>
          <a:p>
            <a:pPr algn="r"/>
            <a:r>
              <a:rPr lang="en-US" sz="2200" dirty="0"/>
              <a:t>(</a:t>
            </a:r>
            <a:r>
              <a:rPr lang="en-US" sz="2200" dirty="0" err="1"/>
              <a:t>Trung</a:t>
            </a:r>
            <a:r>
              <a:rPr lang="en-US" sz="2200" dirty="0"/>
              <a:t> </a:t>
            </a:r>
            <a:r>
              <a:rPr lang="en-US" sz="2200" dirty="0" err="1"/>
              <a:t>Sơn</a:t>
            </a:r>
            <a:r>
              <a:rPr lang="en-US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85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N">
            <a:hlinkClick r:id="" action="ppaction://media"/>
            <a:extLst>
              <a:ext uri="{FF2B5EF4-FFF2-40B4-BE49-F238E27FC236}">
                <a16:creationId xmlns:a16="http://schemas.microsoft.com/office/drawing/2014/main" xmlns="" id="{5F4B1790-4932-45FA-9373-23A3085F02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445" t="4222" b="14444"/>
          <a:stretch/>
        </p:blipFill>
        <p:spPr>
          <a:xfrm>
            <a:off x="1223010" y="57149"/>
            <a:ext cx="5623560" cy="49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0436"/>
            <a:ext cx="9152122" cy="87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9189173" cy="86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58882"/>
            <a:ext cx="857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1. Tô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1C70D2-3130-4306-916C-DCF788BFB3E2}"/>
              </a:ext>
            </a:extLst>
          </p:cNvPr>
          <p:cNvSpPr txBox="1"/>
          <p:nvPr/>
        </p:nvSpPr>
        <p:spPr>
          <a:xfrm>
            <a:off x="3421380" y="143384"/>
            <a:ext cx="27851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viết</a:t>
            </a:r>
            <a:endParaRPr lang="en-US" sz="21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084025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876C0CAF-C6F7-46B2-99B6-BA3CB11ED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43940"/>
            <a:ext cx="9140757" cy="168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FCC0C0-67D7-4B12-A0FD-5652C9873529}"/>
              </a:ext>
            </a:extLst>
          </p:cNvPr>
          <p:cNvSpPr txBox="1"/>
          <p:nvPr/>
        </p:nvSpPr>
        <p:spPr>
          <a:xfrm>
            <a:off x="0" y="330282"/>
            <a:ext cx="9018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3. </a:t>
            </a:r>
            <a:r>
              <a:rPr lang="en-US" sz="21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1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1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21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21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1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1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1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a ở </a:t>
            </a:r>
            <a:r>
              <a:rPr lang="en-US" sz="21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mục</a:t>
            </a:r>
            <a:r>
              <a:rPr lang="en-US" sz="21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3 ( SHS </a:t>
            </a:r>
            <a:r>
              <a:rPr lang="en-US" sz="21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sz="21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5).</a:t>
            </a:r>
          </a:p>
        </p:txBody>
      </p:sp>
    </p:spTree>
    <p:extLst>
      <p:ext uri="{BB962C8B-B14F-4D97-AF65-F5344CB8AC3E}">
        <p14:creationId xmlns:p14="http://schemas.microsoft.com/office/powerpoint/2010/main" val="3152016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8FA936-7836-4DB1-8951-245AE3A8D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445"/>
          <a:stretch/>
        </p:blipFill>
        <p:spPr>
          <a:xfrm>
            <a:off x="1874520" y="-7719"/>
            <a:ext cx="4903470" cy="51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32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2357" y="277385"/>
            <a:ext cx="3869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Tôi là học sinh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97021"/>
            <a:ext cx="74180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    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Nam,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1A,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Lê </a:t>
            </a:r>
            <a:r>
              <a:rPr lang="en-US" sz="2400" dirty="0" err="1"/>
              <a:t>Quý</a:t>
            </a:r>
            <a:r>
              <a:rPr lang="en-US" sz="2400" dirty="0"/>
              <a:t> </a:t>
            </a:r>
            <a:r>
              <a:rPr lang="en-US" sz="2400" dirty="0" err="1"/>
              <a:t>Đôn</a:t>
            </a:r>
            <a:r>
              <a:rPr lang="en-US" sz="2400" dirty="0"/>
              <a:t>.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hãnh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lắm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      </a:t>
            </a:r>
            <a:r>
              <a:rPr lang="en-US" sz="2400" dirty="0" err="1"/>
              <a:t>Hồi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.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</a:t>
            </a:r>
            <a:r>
              <a:rPr lang="en-US" sz="2400" dirty="0" err="1"/>
              <a:t>bây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truyện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.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toán</a:t>
            </a:r>
            <a:r>
              <a:rPr lang="en-US" sz="2400" dirty="0"/>
              <a:t> </a:t>
            </a:r>
            <a:r>
              <a:rPr lang="en-US" sz="2400" dirty="0" err="1"/>
              <a:t>nữa</a:t>
            </a:r>
            <a:r>
              <a:rPr lang="en-US" sz="2400" dirty="0"/>
              <a:t>.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      Ai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chững</a:t>
            </a:r>
            <a:r>
              <a:rPr lang="en-US" sz="2400" dirty="0"/>
              <a:t> </a:t>
            </a:r>
            <a:r>
              <a:rPr lang="en-US" sz="2400" dirty="0" err="1"/>
              <a:t>chạc</a:t>
            </a:r>
            <a:r>
              <a:rPr lang="en-US" sz="2400" dirty="0"/>
              <a:t> </a:t>
            </a:r>
            <a:r>
              <a:rPr lang="en-US" sz="2400" dirty="0" err="1"/>
              <a:t>hẳn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.</a:t>
            </a:r>
          </a:p>
          <a:p>
            <a:pPr algn="r"/>
            <a:r>
              <a:rPr lang="en-US" sz="2400" dirty="0"/>
              <a:t>(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Sơn</a:t>
            </a:r>
            <a:r>
              <a:rPr lang="en-US" sz="2400" dirty="0"/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4" b="94216" l="18519" r="83976">
                        <a14:backgroundMark x1="34543" y1="20662" x2="34543" y2="20662"/>
                        <a14:backgroundMark x1="23356" y1="35028" x2="23356" y2="35028"/>
                        <a14:backgroundMark x1="76266" y1="67631" x2="76266" y2="67631"/>
                        <a14:backgroundMark x1="39834" y1="73601" x2="39834" y2="73601"/>
                        <a14:backgroundMark x1="41799" y1="79897" x2="41799" y2="79897"/>
                        <a14:backgroundMark x1="79138" y1="57463" x2="79138" y2="5746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46" y="564980"/>
            <a:ext cx="2701194" cy="437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98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907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2D135A-ED43-42D5-A868-3880D26EC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2" t="4667" r="11738" b="8222"/>
          <a:stretch/>
        </p:blipFill>
        <p:spPr>
          <a:xfrm>
            <a:off x="2011680" y="0"/>
            <a:ext cx="3691890" cy="516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1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66477" y="26819"/>
            <a:ext cx="58352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,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 ?</a:t>
            </a:r>
          </a:p>
        </p:txBody>
      </p:sp>
      <p:sp>
        <p:nvSpPr>
          <p:cNvPr id="16" name="Oval 15"/>
          <p:cNvSpPr/>
          <p:nvPr/>
        </p:nvSpPr>
        <p:spPr>
          <a:xfrm>
            <a:off x="1" y="0"/>
            <a:ext cx="480776" cy="520995"/>
          </a:xfrm>
          <a:prstGeom prst="ellipse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418AC"/>
                </a:solidFill>
              </a:rPr>
              <a:t>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05" y="739739"/>
            <a:ext cx="7275004" cy="367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27356" y="4416105"/>
            <a:ext cx="785663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418AC"/>
                </a:solidFill>
              </a:rPr>
              <a:t>Các em đã học xong một học kì, các em thấy đi học có vui không?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0784" y="4416105"/>
            <a:ext cx="768030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418AC"/>
                </a:solidFill>
              </a:rPr>
              <a:t>Em thân nhất với bạn nào trong lớp ?                                           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7356" y="4392062"/>
            <a:ext cx="73789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418AC"/>
                </a:solidFill>
              </a:rPr>
              <a:t>Đồ ăn ở trường có ngon không ? Em thích nhất món nào                                            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7356" y="4381430"/>
            <a:ext cx="72763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418AC"/>
                </a:solidFill>
              </a:rPr>
              <a:t>Đi học mang lại cho em những gì?                                            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7355" y="4405263"/>
            <a:ext cx="786785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418AC"/>
                </a:solidFill>
              </a:rPr>
              <a:t>Em có thay đổi gì so với đầu năm học ?                                            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1305" y="4392062"/>
            <a:ext cx="65181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418AC"/>
                </a:solidFill>
              </a:rPr>
              <a:t>Em không thích những gì ?                                            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1306" y="4344407"/>
            <a:ext cx="72750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418AC"/>
                </a:solidFill>
              </a:rPr>
              <a:t>Em có mong ước gì không ? Hãy chia sẻ với các bạn nhé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1912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2CD434"/>
          </a:solidFill>
          <a:ln w="76200">
            <a:solidFill>
              <a:srgbClr val="00924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TÔI VÀ CÁC BẠN</a:t>
            </a:r>
          </a:p>
        </p:txBody>
      </p:sp>
      <p:sp>
        <p:nvSpPr>
          <p:cNvPr id="5" name="Oval 4"/>
          <p:cNvSpPr/>
          <p:nvPr/>
        </p:nvSpPr>
        <p:spPr>
          <a:xfrm>
            <a:off x="412369" y="104866"/>
            <a:ext cx="1256412" cy="12905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2CD434"/>
                </a:solidFill>
              </a:rPr>
              <a:t>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64" b="88917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48" y="1544856"/>
            <a:ext cx="6991352" cy="152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E03640-DA15-4D84-98A8-4E35916A4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5" y="0"/>
            <a:ext cx="9160105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BA6595B-3C9F-45E8-BD41-F5369BFE3937}"/>
              </a:ext>
            </a:extLst>
          </p:cNvPr>
          <p:cNvSpPr/>
          <p:nvPr/>
        </p:nvSpPr>
        <p:spPr>
          <a:xfrm>
            <a:off x="514350" y="754380"/>
            <a:ext cx="634365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latin typeface="HP001 4 hàng" panose="020B0603050302020204" pitchFamily="34" charset="0"/>
              </a:rPr>
              <a:t>Thứ</a:t>
            </a:r>
            <a:r>
              <a:rPr lang="en-US" sz="2700" b="1" dirty="0"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latin typeface="HP001 4 hàng" panose="020B0603050302020204" pitchFamily="34" charset="0"/>
              </a:rPr>
              <a:t>hai</a:t>
            </a:r>
            <a:r>
              <a:rPr lang="en-US" sz="2700" b="1" dirty="0"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latin typeface="HP001 4 hàng" panose="020B0603050302020204" pitchFamily="34" charset="0"/>
              </a:rPr>
              <a:t>ngày</a:t>
            </a:r>
            <a:r>
              <a:rPr lang="en-US" sz="2700" b="1" dirty="0">
                <a:latin typeface="HP001 4 hàng" panose="020B0603050302020204" pitchFamily="34" charset="0"/>
              </a:rPr>
              <a:t> 17 </a:t>
            </a:r>
            <a:r>
              <a:rPr lang="en-US" sz="2700" b="1" dirty="0" err="1">
                <a:latin typeface="HP001 4 hàng" panose="020B0603050302020204" pitchFamily="34" charset="0"/>
              </a:rPr>
              <a:t>tháng</a:t>
            </a:r>
            <a:r>
              <a:rPr lang="en-US" sz="2700" b="1" dirty="0">
                <a:latin typeface="HP001 4 hàng" panose="020B0603050302020204" pitchFamily="34" charset="0"/>
              </a:rPr>
              <a:t> 1 </a:t>
            </a:r>
            <a:r>
              <a:rPr lang="en-US" sz="2700" b="1" dirty="0" err="1">
                <a:latin typeface="HP001 4 hàng" panose="020B0603050302020204" pitchFamily="34" charset="0"/>
              </a:rPr>
              <a:t>năm</a:t>
            </a:r>
            <a:r>
              <a:rPr lang="en-US" sz="27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FEDA9A4-0D24-4EF0-A115-821516D72E3B}"/>
              </a:ext>
            </a:extLst>
          </p:cNvPr>
          <p:cNvSpPr/>
          <p:nvPr/>
        </p:nvSpPr>
        <p:spPr>
          <a:xfrm>
            <a:off x="2632710" y="1261110"/>
            <a:ext cx="153924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latin typeface="HP001 4 hàng" panose="020B0603050302020204" pitchFamily="34" charset="0"/>
              </a:rPr>
              <a:t>Tập</a:t>
            </a:r>
            <a:r>
              <a:rPr lang="en-US" sz="2700" b="1" dirty="0"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latin typeface="HP001 4 hàng" panose="020B0603050302020204" pitchFamily="34" charset="0"/>
              </a:rPr>
              <a:t>đọc</a:t>
            </a:r>
            <a:endParaRPr lang="en-US" sz="2700" b="1" dirty="0">
              <a:latin typeface="HP001 4 hàng" panose="020B06030503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DB74202-B341-40B5-8D2B-9E588C214612}"/>
              </a:ext>
            </a:extLst>
          </p:cNvPr>
          <p:cNvSpPr/>
          <p:nvPr/>
        </p:nvSpPr>
        <p:spPr>
          <a:xfrm>
            <a:off x="1159192" y="1786890"/>
            <a:ext cx="5070158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Tôi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là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học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sinh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lớp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1 (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Tiết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1,2)</a:t>
            </a:r>
          </a:p>
        </p:txBody>
      </p:sp>
    </p:spTree>
    <p:extLst>
      <p:ext uri="{BB962C8B-B14F-4D97-AF65-F5344CB8AC3E}">
        <p14:creationId xmlns:p14="http://schemas.microsoft.com/office/powerpoint/2010/main" val="77813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3071191" cy="1630018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Đọc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1861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2357" y="277385"/>
            <a:ext cx="3869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Tôi là học sinh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97021"/>
            <a:ext cx="74180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    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Nam,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1A,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Lê </a:t>
            </a:r>
            <a:r>
              <a:rPr lang="en-US" sz="2400" dirty="0" err="1"/>
              <a:t>Quý</a:t>
            </a:r>
            <a:r>
              <a:rPr lang="en-US" sz="2400" dirty="0"/>
              <a:t> </a:t>
            </a:r>
            <a:r>
              <a:rPr lang="en-US" sz="2400" dirty="0" err="1"/>
              <a:t>Đôn</a:t>
            </a:r>
            <a:r>
              <a:rPr lang="en-US" sz="2400" dirty="0"/>
              <a:t>.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hãnh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lắm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      </a:t>
            </a:r>
            <a:r>
              <a:rPr lang="en-US" sz="2400" dirty="0" err="1"/>
              <a:t>Hồi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.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</a:t>
            </a:r>
            <a:r>
              <a:rPr lang="en-US" sz="2400" dirty="0" err="1"/>
              <a:t>bây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truyện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.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toán</a:t>
            </a:r>
            <a:r>
              <a:rPr lang="en-US" sz="2400" dirty="0"/>
              <a:t> </a:t>
            </a:r>
            <a:r>
              <a:rPr lang="en-US" sz="2400" dirty="0" err="1"/>
              <a:t>nữa</a:t>
            </a:r>
            <a:r>
              <a:rPr lang="en-US" sz="2400" dirty="0"/>
              <a:t>.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      Ai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chững</a:t>
            </a:r>
            <a:r>
              <a:rPr lang="en-US" sz="2400" dirty="0"/>
              <a:t> </a:t>
            </a:r>
            <a:r>
              <a:rPr lang="en-US" sz="2400" dirty="0" err="1"/>
              <a:t>chạc</a:t>
            </a:r>
            <a:r>
              <a:rPr lang="en-US" sz="2400" dirty="0"/>
              <a:t> </a:t>
            </a:r>
            <a:r>
              <a:rPr lang="en-US" sz="2400" dirty="0" err="1"/>
              <a:t>hẳn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.</a:t>
            </a:r>
          </a:p>
          <a:p>
            <a:pPr algn="r"/>
            <a:r>
              <a:rPr lang="en-US" sz="2400" dirty="0"/>
              <a:t>(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Sơn</a:t>
            </a:r>
            <a:r>
              <a:rPr lang="en-US" sz="2400" dirty="0"/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4" b="94216" l="18519" r="83976">
                        <a14:backgroundMark x1="34543" y1="20662" x2="34543" y2="20662"/>
                        <a14:backgroundMark x1="23356" y1="35028" x2="23356" y2="35028"/>
                        <a14:backgroundMark x1="76266" y1="67631" x2="76266" y2="67631"/>
                        <a14:backgroundMark x1="39834" y1="73601" x2="39834" y2="73601"/>
                        <a14:backgroundMark x1="41799" y1="79897" x2="41799" y2="79897"/>
                        <a14:backgroundMark x1="79138" y1="57463" x2="79138" y2="5746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46" y="564980"/>
            <a:ext cx="2701194" cy="437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8705E2-C2FF-461A-980D-E805102F4142}"/>
              </a:ext>
            </a:extLst>
          </p:cNvPr>
          <p:cNvSpPr txBox="1"/>
          <p:nvPr/>
        </p:nvSpPr>
        <p:spPr>
          <a:xfrm>
            <a:off x="0" y="997021"/>
            <a:ext cx="74180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    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Nam,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1A,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Lê </a:t>
            </a:r>
            <a:r>
              <a:rPr lang="en-US" sz="2400" dirty="0" err="1"/>
              <a:t>Quý</a:t>
            </a:r>
            <a:r>
              <a:rPr lang="en-US" sz="2400" dirty="0"/>
              <a:t> </a:t>
            </a:r>
            <a:r>
              <a:rPr lang="en-US" sz="2400" dirty="0" err="1"/>
              <a:t>Đôn</a:t>
            </a:r>
            <a:r>
              <a:rPr lang="en-US" sz="2400" dirty="0"/>
              <a:t>.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hãnh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diện</a:t>
            </a:r>
            <a:r>
              <a:rPr lang="en-US" sz="2400" dirty="0"/>
              <a:t> </a:t>
            </a:r>
            <a:r>
              <a:rPr lang="en-US" sz="2400" dirty="0" err="1"/>
              <a:t>lắm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      </a:t>
            </a:r>
            <a:r>
              <a:rPr lang="en-US" sz="2400" dirty="0" err="1"/>
              <a:t>Hồi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.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</a:t>
            </a:r>
            <a:r>
              <a:rPr lang="en-US" sz="2400" dirty="0" err="1"/>
              <a:t>bây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truyện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tranh</a:t>
            </a:r>
            <a:r>
              <a:rPr lang="en-US" sz="2400" dirty="0"/>
              <a:t>.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toán</a:t>
            </a:r>
            <a:r>
              <a:rPr lang="en-US" sz="2400" dirty="0"/>
              <a:t> </a:t>
            </a:r>
            <a:r>
              <a:rPr lang="en-US" sz="2400" dirty="0" err="1"/>
              <a:t>nữa</a:t>
            </a:r>
            <a:r>
              <a:rPr lang="en-US" sz="2400" dirty="0"/>
              <a:t>.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      Ai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chững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chạc</a:t>
            </a:r>
            <a:r>
              <a:rPr lang="en-US" sz="2400" dirty="0"/>
              <a:t> </a:t>
            </a:r>
            <a:r>
              <a:rPr lang="en-US" sz="2400" dirty="0" err="1"/>
              <a:t>hẳn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.</a:t>
            </a:r>
          </a:p>
          <a:p>
            <a:pPr algn="r"/>
            <a:r>
              <a:rPr lang="en-US" sz="2400" dirty="0"/>
              <a:t>(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Sơn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09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9557" y="0"/>
            <a:ext cx="3869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" y="584775"/>
            <a:ext cx="9029700" cy="445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      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Nam,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1A,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Lê </a:t>
            </a:r>
            <a:r>
              <a:rPr lang="en-US" sz="2400" dirty="0" err="1"/>
              <a:t>Quý</a:t>
            </a:r>
            <a:r>
              <a:rPr lang="en-US" sz="2400" dirty="0"/>
              <a:t> </a:t>
            </a:r>
            <a:r>
              <a:rPr lang="en-US" sz="2400" dirty="0" err="1"/>
              <a:t>Đôn</a:t>
            </a:r>
            <a:r>
              <a:rPr lang="en-US" sz="2400" dirty="0"/>
              <a:t>.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hãnh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lắm</a:t>
            </a:r>
            <a:r>
              <a:rPr lang="en-US" sz="2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      </a:t>
            </a:r>
            <a:r>
              <a:rPr lang="en-US" sz="2400" dirty="0" err="1"/>
              <a:t>Hồi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.  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</a:t>
            </a:r>
            <a:r>
              <a:rPr lang="en-US" sz="2400" dirty="0" err="1"/>
              <a:t>bây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truyện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.  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toán</a:t>
            </a:r>
            <a:r>
              <a:rPr lang="en-US" sz="2400" dirty="0"/>
              <a:t> </a:t>
            </a:r>
            <a:r>
              <a:rPr lang="en-US" sz="2400" dirty="0" err="1"/>
              <a:t>nữa</a:t>
            </a:r>
            <a:r>
              <a:rPr lang="en-US" sz="2400" dirty="0"/>
              <a:t>.  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      Ai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chững</a:t>
            </a:r>
            <a:r>
              <a:rPr lang="en-US" sz="2400" dirty="0"/>
              <a:t> </a:t>
            </a:r>
            <a:r>
              <a:rPr lang="en-US" sz="2400" dirty="0" err="1"/>
              <a:t>chạc</a:t>
            </a:r>
            <a:r>
              <a:rPr lang="en-US" sz="2400" dirty="0"/>
              <a:t> </a:t>
            </a:r>
            <a:r>
              <a:rPr lang="en-US" sz="2400" dirty="0" err="1"/>
              <a:t>hẳn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.</a:t>
            </a:r>
          </a:p>
          <a:p>
            <a:pPr algn="r">
              <a:lnSpc>
                <a:spcPct val="150000"/>
              </a:lnSpc>
            </a:pPr>
            <a:r>
              <a:rPr lang="en-US" sz="2400" dirty="0"/>
              <a:t>(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Sơn</a:t>
            </a:r>
            <a:r>
              <a:rPr lang="en-US" sz="2400" dirty="0"/>
              <a:t>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49D3700-82FD-4DA3-B436-4BB19D3E4308}"/>
              </a:ext>
            </a:extLst>
          </p:cNvPr>
          <p:cNvCxnSpPr/>
          <p:nvPr/>
        </p:nvCxnSpPr>
        <p:spPr>
          <a:xfrm flipH="1">
            <a:off x="2914650" y="697230"/>
            <a:ext cx="114300" cy="37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52E11F2-16D5-4FF1-A218-E32EA31F176E}"/>
              </a:ext>
            </a:extLst>
          </p:cNvPr>
          <p:cNvCxnSpPr/>
          <p:nvPr/>
        </p:nvCxnSpPr>
        <p:spPr>
          <a:xfrm flipH="1">
            <a:off x="5387340" y="697230"/>
            <a:ext cx="114300" cy="37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C761CB5-570B-4223-AF42-DD6FD21C3EEF}"/>
              </a:ext>
            </a:extLst>
          </p:cNvPr>
          <p:cNvCxnSpPr/>
          <p:nvPr/>
        </p:nvCxnSpPr>
        <p:spPr>
          <a:xfrm flipH="1">
            <a:off x="803910" y="1283970"/>
            <a:ext cx="114300" cy="37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29A2C84-F3CB-4897-92BC-6B3B4958D5AA}"/>
              </a:ext>
            </a:extLst>
          </p:cNvPr>
          <p:cNvCxnSpPr/>
          <p:nvPr/>
        </p:nvCxnSpPr>
        <p:spPr>
          <a:xfrm flipH="1">
            <a:off x="861060" y="1283970"/>
            <a:ext cx="114300" cy="37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46E3D61-FED8-46FA-8C5D-21F8EFCEC1AD}"/>
              </a:ext>
            </a:extLst>
          </p:cNvPr>
          <p:cNvCxnSpPr/>
          <p:nvPr/>
        </p:nvCxnSpPr>
        <p:spPr>
          <a:xfrm flipH="1">
            <a:off x="3409950" y="1283970"/>
            <a:ext cx="114300" cy="37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97051AB-D3CC-4D7E-BC0E-C0EB7395BA63}"/>
              </a:ext>
            </a:extLst>
          </p:cNvPr>
          <p:cNvCxnSpPr/>
          <p:nvPr/>
        </p:nvCxnSpPr>
        <p:spPr>
          <a:xfrm flipH="1">
            <a:off x="7810500" y="1283970"/>
            <a:ext cx="114300" cy="37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15D29AB-2C7E-4833-8B7A-99ECF1CA506F}"/>
              </a:ext>
            </a:extLst>
          </p:cNvPr>
          <p:cNvCxnSpPr/>
          <p:nvPr/>
        </p:nvCxnSpPr>
        <p:spPr>
          <a:xfrm flipH="1">
            <a:off x="1459230" y="1824990"/>
            <a:ext cx="114300" cy="37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ACB09EA-09A9-47A9-BE4B-4DBF239F506A}"/>
              </a:ext>
            </a:extLst>
          </p:cNvPr>
          <p:cNvCxnSpPr/>
          <p:nvPr/>
        </p:nvCxnSpPr>
        <p:spPr>
          <a:xfrm flipH="1">
            <a:off x="1402080" y="1824990"/>
            <a:ext cx="114300" cy="37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xmlns="" id="{632F4021-B2C1-4D7D-975D-B90D207A6F0E}"/>
              </a:ext>
            </a:extLst>
          </p:cNvPr>
          <p:cNvSpPr/>
          <p:nvPr/>
        </p:nvSpPr>
        <p:spPr>
          <a:xfrm>
            <a:off x="422910" y="584775"/>
            <a:ext cx="381000" cy="377190"/>
          </a:xfrm>
          <a:prstGeom prst="ellipse">
            <a:avLst/>
          </a:prstGeom>
          <a:solidFill>
            <a:srgbClr val="57E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CCD92AD-BDD2-4128-8448-C50D63159136}"/>
              </a:ext>
            </a:extLst>
          </p:cNvPr>
          <p:cNvSpPr/>
          <p:nvPr/>
        </p:nvSpPr>
        <p:spPr>
          <a:xfrm>
            <a:off x="956310" y="1074420"/>
            <a:ext cx="381000" cy="377190"/>
          </a:xfrm>
          <a:prstGeom prst="ellipse">
            <a:avLst/>
          </a:prstGeom>
          <a:solidFill>
            <a:srgbClr val="57E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DA33F7D-1DDE-42F8-A447-301F591568AC}"/>
              </a:ext>
            </a:extLst>
          </p:cNvPr>
          <p:cNvSpPr/>
          <p:nvPr/>
        </p:nvSpPr>
        <p:spPr>
          <a:xfrm>
            <a:off x="232410" y="2194560"/>
            <a:ext cx="381000" cy="377190"/>
          </a:xfrm>
          <a:prstGeom prst="ellipse">
            <a:avLst/>
          </a:prstGeom>
          <a:solidFill>
            <a:srgbClr val="57E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0862F5C-72C4-41A4-BD2D-2E5CEB86F52D}"/>
              </a:ext>
            </a:extLst>
          </p:cNvPr>
          <p:cNvSpPr/>
          <p:nvPr/>
        </p:nvSpPr>
        <p:spPr>
          <a:xfrm>
            <a:off x="5979027" y="2171700"/>
            <a:ext cx="381000" cy="377190"/>
          </a:xfrm>
          <a:prstGeom prst="ellipse">
            <a:avLst/>
          </a:prstGeom>
          <a:solidFill>
            <a:srgbClr val="57E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38932E7-10EA-4059-BF4E-6BF7164A6287}"/>
              </a:ext>
            </a:extLst>
          </p:cNvPr>
          <p:cNvSpPr/>
          <p:nvPr/>
        </p:nvSpPr>
        <p:spPr>
          <a:xfrm>
            <a:off x="3741420" y="2744052"/>
            <a:ext cx="381000" cy="377190"/>
          </a:xfrm>
          <a:prstGeom prst="ellipse">
            <a:avLst/>
          </a:prstGeom>
          <a:solidFill>
            <a:srgbClr val="57E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811C451-F8DC-4824-A449-6A94E325B4B4}"/>
              </a:ext>
            </a:extLst>
          </p:cNvPr>
          <p:cNvSpPr/>
          <p:nvPr/>
        </p:nvSpPr>
        <p:spPr>
          <a:xfrm>
            <a:off x="7799070" y="2744052"/>
            <a:ext cx="381000" cy="377190"/>
          </a:xfrm>
          <a:prstGeom prst="ellipse">
            <a:avLst/>
          </a:prstGeom>
          <a:solidFill>
            <a:srgbClr val="57E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5C93711-B933-4BEE-BC94-B2C2F62B9BDD}"/>
              </a:ext>
            </a:extLst>
          </p:cNvPr>
          <p:cNvSpPr/>
          <p:nvPr/>
        </p:nvSpPr>
        <p:spPr>
          <a:xfrm>
            <a:off x="323850" y="3830895"/>
            <a:ext cx="381000" cy="377190"/>
          </a:xfrm>
          <a:prstGeom prst="ellipse">
            <a:avLst/>
          </a:prstGeom>
          <a:solidFill>
            <a:srgbClr val="57E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5608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8107" y="5522"/>
            <a:ext cx="3869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Tôi là học sinh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" y="842836"/>
            <a:ext cx="7669530" cy="342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400" dirty="0"/>
              <a:t>      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Nam,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1A,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Lê </a:t>
            </a:r>
            <a:r>
              <a:rPr lang="en-US" sz="2400" dirty="0" err="1"/>
              <a:t>Quý</a:t>
            </a:r>
            <a:r>
              <a:rPr lang="en-US" sz="2400" dirty="0"/>
              <a:t> </a:t>
            </a:r>
            <a:r>
              <a:rPr lang="en-US" sz="2400" dirty="0" err="1"/>
              <a:t>Đôn</a:t>
            </a:r>
            <a:r>
              <a:rPr lang="en-US" sz="2400" dirty="0"/>
              <a:t>.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hãnh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lắm</a:t>
            </a:r>
            <a:r>
              <a:rPr lang="en-US" sz="2400" dirty="0"/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400" dirty="0"/>
              <a:t>      </a:t>
            </a:r>
            <a:r>
              <a:rPr lang="en-US" sz="2400" dirty="0" err="1"/>
              <a:t>Hồi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.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</a:t>
            </a:r>
            <a:r>
              <a:rPr lang="en-US" sz="2400" dirty="0" err="1"/>
              <a:t>bây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truyện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.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toán</a:t>
            </a:r>
            <a:r>
              <a:rPr lang="en-US" sz="2400" dirty="0"/>
              <a:t> </a:t>
            </a:r>
            <a:r>
              <a:rPr lang="en-US" sz="2400" dirty="0" err="1"/>
              <a:t>nữa</a:t>
            </a:r>
            <a:r>
              <a:rPr lang="en-US" sz="2400" dirty="0"/>
              <a:t>.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400" dirty="0"/>
              <a:t>      Ai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chững</a:t>
            </a:r>
            <a:r>
              <a:rPr lang="en-US" sz="2400" dirty="0"/>
              <a:t> </a:t>
            </a:r>
            <a:r>
              <a:rPr lang="en-US" sz="2400" dirty="0" err="1"/>
              <a:t>chạc</a:t>
            </a:r>
            <a:r>
              <a:rPr lang="en-US" sz="2400" dirty="0"/>
              <a:t> </a:t>
            </a:r>
            <a:r>
              <a:rPr lang="en-US" sz="2400" dirty="0" err="1"/>
              <a:t>hẳn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.</a:t>
            </a:r>
          </a:p>
          <a:p>
            <a:pPr algn="r">
              <a:lnSpc>
                <a:spcPct val="114000"/>
              </a:lnSpc>
            </a:pPr>
            <a:r>
              <a:rPr lang="en-US" sz="2400" dirty="0"/>
              <a:t>(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Sơn</a:t>
            </a:r>
            <a:r>
              <a:rPr lang="en-US" sz="2400" dirty="0"/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4" b="94216" l="18519" r="83976">
                        <a14:backgroundMark x1="34543" y1="20662" x2="34543" y2="20662"/>
                        <a14:backgroundMark x1="23356" y1="35028" x2="23356" y2="35028"/>
                        <a14:backgroundMark x1="76266" y1="67631" x2="76266" y2="67631"/>
                        <a14:backgroundMark x1="39834" y1="73601" x2="39834" y2="73601"/>
                        <a14:backgroundMark x1="41799" y1="79897" x2="41799" y2="79897"/>
                        <a14:backgroundMark x1="79138" y1="57463" x2="79138" y2="5746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381" y="720324"/>
            <a:ext cx="2122624" cy="3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1629" y="4288972"/>
            <a:ext cx="2693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418AC"/>
                </a:solidFill>
              </a:rPr>
              <a:t>Chia bài thành 2 đoạn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310" y="59029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3535" y="197852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5992" y="4286331"/>
            <a:ext cx="82078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Giải nghĩa</a:t>
            </a:r>
            <a:r>
              <a:rPr lang="en-US" sz="2000">
                <a:solidFill>
                  <a:srgbClr val="0418AC"/>
                </a:solidFill>
              </a:rPr>
              <a:t>: đồng phục: quần áo được may hàng loạt cùng một kiểu dáng, màu sắc theo quy định chung của trường học, cơ quan, tổ chức.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5991" y="4308953"/>
            <a:ext cx="82078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Giải nghĩa</a:t>
            </a:r>
            <a:r>
              <a:rPr lang="en-US" sz="2000">
                <a:solidFill>
                  <a:srgbClr val="0418AC"/>
                </a:solidFill>
              </a:rPr>
              <a:t>: hãnh diện: vui vẻ, tự hào</a:t>
            </a:r>
          </a:p>
          <a:p>
            <a:endParaRPr lang="en-US" sz="2000">
              <a:solidFill>
                <a:srgbClr val="0418A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990" y="4335139"/>
            <a:ext cx="82078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Giải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nghĩa</a:t>
            </a:r>
            <a:r>
              <a:rPr lang="en-US" sz="2000" dirty="0">
                <a:solidFill>
                  <a:srgbClr val="0418AC"/>
                </a:solidFill>
              </a:rPr>
              <a:t>: </a:t>
            </a:r>
            <a:r>
              <a:rPr lang="en-US" sz="2000" dirty="0" err="1">
                <a:solidFill>
                  <a:srgbClr val="0418AC"/>
                </a:solidFill>
              </a:rPr>
              <a:t>chững</a:t>
            </a:r>
            <a:r>
              <a:rPr lang="en-US" sz="2000" dirty="0">
                <a:solidFill>
                  <a:srgbClr val="0418AC"/>
                </a:solidFill>
              </a:rPr>
              <a:t> </a:t>
            </a:r>
            <a:r>
              <a:rPr lang="en-US" sz="2000" dirty="0" err="1">
                <a:solidFill>
                  <a:srgbClr val="0418AC"/>
                </a:solidFill>
              </a:rPr>
              <a:t>chạc</a:t>
            </a:r>
            <a:r>
              <a:rPr lang="en-US" sz="2000" dirty="0">
                <a:solidFill>
                  <a:srgbClr val="0418AC"/>
                </a:solidFill>
              </a:rPr>
              <a:t>: </a:t>
            </a:r>
            <a:r>
              <a:rPr lang="en-US" sz="2000" dirty="0" err="1">
                <a:solidFill>
                  <a:srgbClr val="0418AC"/>
                </a:solidFill>
              </a:rPr>
              <a:t>đàng</a:t>
            </a:r>
            <a:r>
              <a:rPr lang="en-US" sz="2000" dirty="0">
                <a:solidFill>
                  <a:srgbClr val="0418AC"/>
                </a:solidFill>
              </a:rPr>
              <a:t> </a:t>
            </a:r>
            <a:r>
              <a:rPr lang="en-US" sz="2000" dirty="0" err="1">
                <a:solidFill>
                  <a:srgbClr val="0418AC"/>
                </a:solidFill>
              </a:rPr>
              <a:t>hoàng</a:t>
            </a:r>
            <a:r>
              <a:rPr lang="en-US" sz="2000" dirty="0">
                <a:solidFill>
                  <a:srgbClr val="0418AC"/>
                </a:solidFill>
              </a:rPr>
              <a:t>, ý ở </a:t>
            </a:r>
            <a:r>
              <a:rPr lang="en-US" sz="2000" dirty="0" err="1">
                <a:solidFill>
                  <a:srgbClr val="0418AC"/>
                </a:solidFill>
              </a:rPr>
              <a:t>đây</a:t>
            </a:r>
            <a:r>
              <a:rPr lang="en-US" sz="2000" dirty="0">
                <a:solidFill>
                  <a:srgbClr val="0418AC"/>
                </a:solidFill>
              </a:rPr>
              <a:t> </a:t>
            </a:r>
            <a:r>
              <a:rPr lang="en-US" sz="2000" dirty="0" err="1">
                <a:solidFill>
                  <a:srgbClr val="0418AC"/>
                </a:solidFill>
              </a:rPr>
              <a:t>là</a:t>
            </a:r>
            <a:r>
              <a:rPr lang="en-US" sz="2000" dirty="0">
                <a:solidFill>
                  <a:srgbClr val="0418AC"/>
                </a:solidFill>
              </a:rPr>
              <a:t> </a:t>
            </a:r>
            <a:r>
              <a:rPr lang="en-US" sz="2000" dirty="0" err="1">
                <a:solidFill>
                  <a:srgbClr val="0418AC"/>
                </a:solidFill>
              </a:rPr>
              <a:t>có</a:t>
            </a:r>
            <a:r>
              <a:rPr lang="en-US" sz="2000" dirty="0">
                <a:solidFill>
                  <a:srgbClr val="0418AC"/>
                </a:solidFill>
              </a:rPr>
              <a:t> </a:t>
            </a:r>
            <a:r>
              <a:rPr lang="en-US" sz="2000" dirty="0" err="1">
                <a:solidFill>
                  <a:srgbClr val="0418AC"/>
                </a:solidFill>
              </a:rPr>
              <a:t>lời</a:t>
            </a:r>
            <a:r>
              <a:rPr lang="en-US" sz="2000" dirty="0">
                <a:solidFill>
                  <a:srgbClr val="0418AC"/>
                </a:solidFill>
              </a:rPr>
              <a:t> </a:t>
            </a:r>
            <a:r>
              <a:rPr lang="en-US" sz="2000" dirty="0" err="1">
                <a:solidFill>
                  <a:srgbClr val="0418AC"/>
                </a:solidFill>
              </a:rPr>
              <a:t>nói</a:t>
            </a:r>
            <a:r>
              <a:rPr lang="en-US" sz="2000" dirty="0">
                <a:solidFill>
                  <a:srgbClr val="0418AC"/>
                </a:solidFill>
              </a:rPr>
              <a:t> </a:t>
            </a:r>
            <a:r>
              <a:rPr lang="en-US" sz="2000" dirty="0" err="1">
                <a:solidFill>
                  <a:srgbClr val="0418AC"/>
                </a:solidFill>
              </a:rPr>
              <a:t>cử</a:t>
            </a:r>
            <a:r>
              <a:rPr lang="en-US" sz="2000" dirty="0">
                <a:solidFill>
                  <a:srgbClr val="0418AC"/>
                </a:solidFill>
              </a:rPr>
              <a:t> </a:t>
            </a:r>
            <a:r>
              <a:rPr lang="en-US" sz="2000" dirty="0" err="1">
                <a:solidFill>
                  <a:srgbClr val="0418AC"/>
                </a:solidFill>
              </a:rPr>
              <a:t>chỉ</a:t>
            </a:r>
            <a:r>
              <a:rPr lang="en-US" sz="2000" dirty="0">
                <a:solidFill>
                  <a:srgbClr val="0418AC"/>
                </a:solidFill>
              </a:rPr>
              <a:t> </a:t>
            </a:r>
            <a:r>
              <a:rPr lang="en-US" sz="2000" dirty="0" err="1">
                <a:solidFill>
                  <a:srgbClr val="0418AC"/>
                </a:solidFill>
              </a:rPr>
              <a:t>như</a:t>
            </a:r>
            <a:r>
              <a:rPr lang="en-US" sz="2000" dirty="0">
                <a:solidFill>
                  <a:srgbClr val="0418AC"/>
                </a:solidFill>
              </a:rPr>
              <a:t> </a:t>
            </a:r>
            <a:r>
              <a:rPr lang="en-US" sz="2000" dirty="0" err="1">
                <a:solidFill>
                  <a:srgbClr val="0418AC"/>
                </a:solidFill>
              </a:rPr>
              <a:t>người</a:t>
            </a:r>
            <a:r>
              <a:rPr lang="en-US" sz="2000" dirty="0">
                <a:solidFill>
                  <a:srgbClr val="0418AC"/>
                </a:solidFill>
              </a:rPr>
              <a:t> </a:t>
            </a:r>
            <a:r>
              <a:rPr lang="en-US" sz="2000" dirty="0" err="1">
                <a:solidFill>
                  <a:srgbClr val="0418AC"/>
                </a:solidFill>
              </a:rPr>
              <a:t>lớn</a:t>
            </a:r>
            <a:r>
              <a:rPr lang="en-US" sz="2000" dirty="0">
                <a:solidFill>
                  <a:srgbClr val="0418A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600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27&quot;&gt;&lt;object type=&quot;3&quot; unique_id=&quot;10028&quot;&gt;&lt;property id=&quot;20148&quot; value=&quot;5&quot;/&gt;&lt;property id=&quot;20300&quot; value=&quot;Slide 1&quot;/&gt;&lt;property id=&quot;20307&quot; value=&quot;310&quot;/&gt;&lt;/object&gt;&lt;object type=&quot;3&quot; unique_id=&quot;10029&quot;&gt;&lt;property id=&quot;20148&quot; value=&quot;5&quot;/&gt;&lt;property id=&quot;20300&quot; value=&quot;Slide 2&quot;/&gt;&lt;property id=&quot;20307&quot; value=&quot;334&quot;/&gt;&lt;/object&gt;&lt;object type=&quot;3&quot; unique_id=&quot;10031&quot;&gt;&lt;property id=&quot;20148&quot; value=&quot;5&quot;/&gt;&lt;property id=&quot;20300&quot; value=&quot;Slide 3&quot;/&gt;&lt;property id=&quot;20307&quot; value=&quot;324&quot;/&gt;&lt;/object&gt;&lt;object type=&quot;3&quot; unique_id=&quot;10032&quot;&gt;&lt;property id=&quot;20148&quot; value=&quot;5&quot;/&gt;&lt;property id=&quot;20300&quot; value=&quot;Slide 4&quot;/&gt;&lt;property id=&quot;20307&quot; value=&quot;280&quot;/&gt;&lt;/object&gt;&lt;object type=&quot;3&quot; unique_id=&quot;10033&quot;&gt;&lt;property id=&quot;20148&quot; value=&quot;5&quot;/&gt;&lt;property id=&quot;20300&quot; value=&quot;Slide 5&quot;/&gt;&lt;property id=&quot;20307&quot; value=&quot;340&quot;/&gt;&lt;/object&gt;&lt;object type=&quot;3&quot; unique_id=&quot;10034&quot;&gt;&lt;property id=&quot;20148&quot; value=&quot;5&quot;/&gt;&lt;property id=&quot;20300&quot; value=&quot;Slide 6&quot;/&gt;&lt;property id=&quot;20307&quot; value=&quot;314&quot;/&gt;&lt;/object&gt;&lt;object type=&quot;3&quot; unique_id=&quot;10035&quot;&gt;&lt;property id=&quot;20148&quot; value=&quot;5&quot;/&gt;&lt;property id=&quot;20300&quot; value=&quot;Slide 7&quot;/&gt;&lt;property id=&quot;20307&quot; value=&quot;329&quot;/&gt;&lt;/object&gt;&lt;object type=&quot;3&quot; unique_id=&quot;10036&quot;&gt;&lt;property id=&quot;20148&quot; value=&quot;5&quot;/&gt;&lt;property id=&quot;20300&quot; value=&quot;Slide 8&quot;/&gt;&lt;property id=&quot;20307&quot; value=&quot;341&quot;/&gt;&lt;/object&gt;&lt;object type=&quot;3&quot; unique_id=&quot;10037&quot;&gt;&lt;property id=&quot;20148&quot; value=&quot;5&quot;/&gt;&lt;property id=&quot;20300&quot; value=&quot;Slide 9&quot;/&gt;&lt;property id=&quot;20307&quot; value=&quot;331&quot;/&gt;&lt;/object&gt;&lt;object type=&quot;3&quot; unique_id=&quot;10038&quot;&gt;&lt;property id=&quot;20148&quot; value=&quot;5&quot;/&gt;&lt;property id=&quot;20300&quot; value=&quot;Slide 10&quot;/&gt;&lt;property id=&quot;20307&quot; value=&quot;279&quot;/&gt;&lt;/object&gt;&lt;object type=&quot;3&quot; unique_id=&quot;10039&quot;&gt;&lt;property id=&quot;20148&quot; value=&quot;5&quot;/&gt;&lt;property id=&quot;20300&quot; value=&quot;Slide 11&quot;/&gt;&lt;property id=&quot;20307&quot; value=&quot;335&quot;/&gt;&lt;/object&gt;&lt;object type=&quot;3&quot; unique_id=&quot;10040&quot;&gt;&lt;property id=&quot;20148&quot; value=&quot;5&quot;/&gt;&lt;property id=&quot;20300&quot; value=&quot;Slide 12&quot;/&gt;&lt;property id=&quot;20307&quot; value=&quot;333&quot;/&gt;&lt;/object&gt;&lt;object type=&quot;3&quot; unique_id=&quot;10041&quot;&gt;&lt;property id=&quot;20148&quot; value=&quot;5&quot;/&gt;&lt;property id=&quot;20300&quot; value=&quot;Slide 13&quot;/&gt;&lt;property id=&quot;20307&quot; value=&quot;336&quot;/&gt;&lt;/object&gt;&lt;object type=&quot;3&quot; unique_id=&quot;10042&quot;&gt;&lt;property id=&quot;20148&quot; value=&quot;5&quot;/&gt;&lt;property id=&quot;20300&quot; value=&quot;Slide 14&quot;/&gt;&lt;property id=&quot;20307&quot; value=&quot;337&quot;/&gt;&lt;/object&gt;&lt;object type=&quot;3&quot; unique_id=&quot;10043&quot;&gt;&lt;property id=&quot;20148&quot; value=&quot;5&quot;/&gt;&lt;property id=&quot;20300&quot; value=&quot;Slide 15&quot;/&gt;&lt;property id=&quot;20307&quot; value=&quot;339&quot;/&gt;&lt;/object&gt;&lt;object type=&quot;3&quot; unique_id=&quot;10044&quot;&gt;&lt;property id=&quot;20148&quot; value=&quot;5&quot;/&gt;&lt;property id=&quot;20300&quot; value=&quot;Slide 16&quot;/&gt;&lt;property id=&quot;20307&quot; value=&quot;270&quot;/&gt;&lt;/object&gt;&lt;object type=&quot;3&quot; unique_id=&quot;10045&quot;&gt;&lt;property id=&quot;20148&quot; value=&quot;5&quot;/&gt;&lt;property id=&quot;20300&quot; value=&quot;Slide 17&quot;/&gt;&lt;property id=&quot;20307&quot; value=&quot;338&quot;/&gt;&lt;/object&gt;&lt;object type=&quot;3&quot; unique_id=&quot;10046&quot;&gt;&lt;property id=&quot;20148&quot; value=&quot;5&quot;/&gt;&lt;property id=&quot;20300&quot; value=&quot;Slide 18&quot;/&gt;&lt;property id=&quot;20307&quot; value=&quot;344&quot;/&gt;&lt;/object&gt;&lt;object type=&quot;3&quot; unique_id=&quot;10047&quot;&gt;&lt;property id=&quot;20148&quot; value=&quot;5&quot;/&gt;&lt;property id=&quot;20300&quot; value=&quot;Slide 19&quot;/&gt;&lt;property id=&quot;20307&quot; value=&quot;342&quot;/&gt;&lt;/object&gt;&lt;object type=&quot;3&quot; unique_id=&quot;10048&quot;&gt;&lt;property id=&quot;20148&quot; value=&quot;5&quot;/&gt;&lt;property id=&quot;20300&quot; value=&quot;Slide 20&quot;/&gt;&lt;property id=&quot;20307&quot; value=&quot;343&quot;/&gt;&lt;/object&gt;&lt;object type=&quot;3&quot; unique_id=&quot;10049&quot;&gt;&lt;property id=&quot;20148&quot; value=&quot;5&quot;/&gt;&lt;property id=&quot;20300&quot; value=&quot;Slide 21&quot;/&gt;&lt;property id=&quot;20307&quot; value=&quot;261&quot;/&gt;&lt;/object&gt;&lt;/object&gt;&lt;object type=&quot;8&quot; unique_id=&quot;1007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3039</TotalTime>
  <Words>932</Words>
  <Application>Microsoft Office PowerPoint</Application>
  <PresentationFormat>On-screen Show (16:9)</PresentationFormat>
  <Paragraphs>87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Quicksand Medium</vt:lpstr>
      <vt:lpstr>Times New Roman</vt:lpstr>
      <vt:lpstr>Calibri Light</vt:lpstr>
      <vt:lpstr>HP001 4 hàng</vt:lpstr>
      <vt:lpstr>Calibri</vt:lpstr>
      <vt:lpstr>Arial-SGK-TV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MTC</cp:lastModifiedBy>
  <cp:revision>323</cp:revision>
  <dcterms:modified xsi:type="dcterms:W3CDTF">2023-01-16T07:20:26Z</dcterms:modified>
</cp:coreProperties>
</file>