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1" r:id="rId2"/>
  </p:sldMasterIdLst>
  <p:notesMasterIdLst>
    <p:notesMasterId r:id="rId14"/>
  </p:notesMasterIdLst>
  <p:sldIdLst>
    <p:sldId id="299" r:id="rId3"/>
    <p:sldId id="256" r:id="rId4"/>
    <p:sldId id="300" r:id="rId5"/>
    <p:sldId id="294" r:id="rId6"/>
    <p:sldId id="295" r:id="rId7"/>
    <p:sldId id="284" r:id="rId8"/>
    <p:sldId id="285" r:id="rId9"/>
    <p:sldId id="296" r:id="rId10"/>
    <p:sldId id="288" r:id="rId11"/>
    <p:sldId id="298" r:id="rId12"/>
    <p:sldId id="301" r:id="rId1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C2"/>
    <a:srgbClr val="D34CD6"/>
    <a:srgbClr val="FCDFDC"/>
    <a:srgbClr val="FFFBCD"/>
    <a:srgbClr val="FDDEEB"/>
    <a:srgbClr val="FFF789"/>
    <a:srgbClr val="E07235"/>
    <a:srgbClr val="EB54E9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4249" autoAdjust="0"/>
  </p:normalViewPr>
  <p:slideViewPr>
    <p:cSldViewPr snapToGrid="0">
      <p:cViewPr varScale="1">
        <p:scale>
          <a:sx n="68" d="100"/>
          <a:sy n="68" d="100"/>
        </p:scale>
        <p:origin x="4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3598ED-328C-4394-BFF5-68350621E255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42E5B-A020-4221-956B-D45814F81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09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Thầy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cô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gõ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mục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tiêu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theo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bài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giảng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của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mình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vào</a:t>
            </a:r>
            <a:r>
              <a:rPr lang="en-US" altLang="zh-CN" baseline="0" dirty="0" smtClean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4325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29269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62837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38446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4257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85217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88979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14319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86745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8368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02504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6888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1920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emf"/><Relationship Id="rId10" Type="http://schemas.openxmlformats.org/officeDocument/2006/relationships/image" Target="../media/image12.png"/><Relationship Id="rId4" Type="http://schemas.openxmlformats.org/officeDocument/2006/relationships/image" Target="../media/image6.emf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80.png"/><Relationship Id="rId3" Type="http://schemas.microsoft.com/office/2007/relationships/hdphoto" Target="../media/hdphoto1.wdp"/><Relationship Id="rId7" Type="http://schemas.openxmlformats.org/officeDocument/2006/relationships/image" Target="../media/image40.png"/><Relationship Id="rId12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11" Type="http://schemas.openxmlformats.org/officeDocument/2006/relationships/image" Target="../media/image18.png"/><Relationship Id="rId5" Type="http://schemas.openxmlformats.org/officeDocument/2006/relationships/image" Target="../media/image16.png"/><Relationship Id="rId10" Type="http://schemas.openxmlformats.org/officeDocument/2006/relationships/image" Target="../media/image60.png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microsoft.com/office/2007/relationships/hdphoto" Target="../media/hdphoto5.wdp"/><Relationship Id="rId5" Type="http://schemas.openxmlformats.org/officeDocument/2006/relationships/image" Target="../media/image19.png"/><Relationship Id="rId4" Type="http://schemas.openxmlformats.org/officeDocument/2006/relationships/image" Target="../media/image9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13" Type="http://schemas.openxmlformats.org/officeDocument/2006/relationships/image" Target="../media/image24.png"/><Relationship Id="rId3" Type="http://schemas.microsoft.com/office/2007/relationships/hdphoto" Target="../media/hdphoto1.wdp"/><Relationship Id="rId7" Type="http://schemas.openxmlformats.org/officeDocument/2006/relationships/image" Target="../media/image180.png"/><Relationship Id="rId12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0.png"/><Relationship Id="rId11" Type="http://schemas.openxmlformats.org/officeDocument/2006/relationships/image" Target="../media/image22.png"/><Relationship Id="rId5" Type="http://schemas.microsoft.com/office/2007/relationships/hdphoto" Target="../media/hdphoto6.wdp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00.png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3235" y="2980587"/>
            <a:ext cx="9876422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BACC6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CHÀO MỪNG CÁC CON ĐẾN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BACC6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VỚI TIẾT TOÁN</a:t>
            </a:r>
            <a:endParaRPr kumimoji="0" lang="en-US" sz="5400" b="1" i="0" u="none" strike="noStrike" kern="1200" cap="none" spc="0" normalizeH="0" baseline="0" noProof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4BACC6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30" y="0"/>
            <a:ext cx="2951922" cy="21203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23916">
            <a:off x="4498908" y="3058973"/>
            <a:ext cx="2505075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73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2A688710-45FB-4202-8363-8F9FD8DF304E}"/>
              </a:ext>
            </a:extLst>
          </p:cNvPr>
          <p:cNvSpPr/>
          <p:nvPr/>
        </p:nvSpPr>
        <p:spPr>
          <a:xfrm>
            <a:off x="1059255" y="139938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972B01D-89DC-4869-81AE-98C4E7575403}"/>
              </a:ext>
            </a:extLst>
          </p:cNvPr>
          <p:cNvGrpSpPr/>
          <p:nvPr/>
        </p:nvGrpSpPr>
        <p:grpSpPr>
          <a:xfrm>
            <a:off x="1617604" y="1454556"/>
            <a:ext cx="1116312" cy="461666"/>
            <a:chOff x="1870518" y="1440653"/>
            <a:chExt cx="1116312" cy="461666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20D0390-84F0-44DF-AF81-1A95414A499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AD13202A-5009-4EF4-BA73-1BEE62CCBD71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CA2AA0B-1F3E-4FBC-BC91-081ED7075AD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Số</a:t>
                </a: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37608AA-E1FF-46C4-8FB6-4ADCAEAA7D1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graphicFrame>
        <p:nvGraphicFramePr>
          <p:cNvPr id="47" name="Table 17">
            <a:extLst>
              <a:ext uri="{FF2B5EF4-FFF2-40B4-BE49-F238E27FC236}">
                <a16:creationId xmlns:a16="http://schemas.microsoft.com/office/drawing/2014/main" id="{5AC053E0-4553-423C-9D79-948970D40D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10882"/>
              </p:ext>
            </p:extLst>
          </p:nvPr>
        </p:nvGraphicFramePr>
        <p:xfrm>
          <a:off x="2462666" y="2032939"/>
          <a:ext cx="7936275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1608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975186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986151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1045921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1075803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  <a:gridCol w="1075803">
                  <a:extLst>
                    <a:ext uri="{9D8B030D-6E8A-4147-A177-3AD203B41FA5}">
                      <a16:colId xmlns:a16="http://schemas.microsoft.com/office/drawing/2014/main" val="1514898112"/>
                    </a:ext>
                  </a:extLst>
                </a:gridCol>
                <a:gridCol w="1075803">
                  <a:extLst>
                    <a:ext uri="{9D8B030D-6E8A-4147-A177-3AD203B41FA5}">
                      <a16:colId xmlns:a16="http://schemas.microsoft.com/office/drawing/2014/main" val="177573286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48" name="TextBox 47">
            <a:extLst>
              <a:ext uri="{FF2B5EF4-FFF2-40B4-BE49-F238E27FC236}">
                <a16:creationId xmlns:a16="http://schemas.microsoft.com/office/drawing/2014/main" id="{B9E185ED-9D6A-4CAB-86B0-4E10163273F0}"/>
              </a:ext>
            </a:extLst>
          </p:cNvPr>
          <p:cNvSpPr txBox="1"/>
          <p:nvPr/>
        </p:nvSpPr>
        <p:spPr>
          <a:xfrm>
            <a:off x="5204004" y="327867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34CCCC4-9A61-4EDC-AA27-EB15AA1D4767}"/>
              </a:ext>
            </a:extLst>
          </p:cNvPr>
          <p:cNvSpPr txBox="1"/>
          <p:nvPr/>
        </p:nvSpPr>
        <p:spPr>
          <a:xfrm>
            <a:off x="6256737" y="3273694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7BF431F-B7EE-4107-BF4C-FE9C75165F63}"/>
              </a:ext>
            </a:extLst>
          </p:cNvPr>
          <p:cNvSpPr txBox="1"/>
          <p:nvPr/>
        </p:nvSpPr>
        <p:spPr>
          <a:xfrm>
            <a:off x="7315820" y="3268713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064F281-E848-4439-B140-DDB43ADD08AE}"/>
              </a:ext>
            </a:extLst>
          </p:cNvPr>
          <p:cNvSpPr txBox="1"/>
          <p:nvPr/>
        </p:nvSpPr>
        <p:spPr>
          <a:xfrm>
            <a:off x="8387603" y="326373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F422486-1A9E-480D-9845-7D9B8BC54EB8}"/>
              </a:ext>
            </a:extLst>
          </p:cNvPr>
          <p:cNvSpPr txBox="1"/>
          <p:nvPr/>
        </p:nvSpPr>
        <p:spPr>
          <a:xfrm>
            <a:off x="9440336" y="3258751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27785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098" y="2604454"/>
            <a:ext cx="10705504" cy="14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3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700613" y="187453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32606" y="206880"/>
              <a:ext cx="21735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693343" y="2191642"/>
            <a:ext cx="6316153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39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NHÂN 2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18" b="59539"/>
          <a:stretch/>
        </p:blipFill>
        <p:spPr>
          <a:xfrm>
            <a:off x="1876424" y="1871663"/>
            <a:ext cx="8567739" cy="29575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59832" y="2128838"/>
            <a:ext cx="7486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Thứ bảy ngày 22</a:t>
            </a:r>
            <a:r>
              <a:rPr kumimoji="0" lang="en-US" sz="3200" b="1" i="0" u="none" strike="noStrike" kern="1200" cap="none" spc="0" normalizeH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tháng 1 năm 2022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98245" y="2779932"/>
            <a:ext cx="1331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Toán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12438" y="3459602"/>
            <a:ext cx="4104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Bảng</a:t>
            </a:r>
            <a:r>
              <a:rPr kumimoji="0" lang="en-US" sz="3200" b="1" i="0" u="none" strike="noStrike" kern="1200" cap="none" spc="0" normalizeH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nhân 2 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(tiết 1)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364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8016" y="477866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733799" y="511322"/>
            <a:ext cx="4245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思源黑体 CN Bold" panose="020B0800000000000000" pitchFamily="34" charset="-122"/>
                <a:cs typeface="+mn-cs"/>
              </a:rPr>
              <a:t>YÊU CẦU CẦN ĐẠT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Ciel Cadena" panose="02000503000000020004" pitchFamily="2" charset="0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013200" y="1132318"/>
            <a:ext cx="10056923" cy="1143495"/>
            <a:chOff x="774356" y="888444"/>
            <a:chExt cx="10056923" cy="1143495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1926199" y="1077832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Nhận biết khái niệm ban đầu về phép nhân, đọc, viết phép nhân.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013200" y="2336828"/>
            <a:ext cx="10209001" cy="1186373"/>
            <a:chOff x="752655" y="2065203"/>
            <a:chExt cx="10209001" cy="1186373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Thực hiện được phép nhân dựa vào tổng các số hạng bằng nhau.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1024189" y="3770920"/>
            <a:ext cx="10210371" cy="714672"/>
            <a:chOff x="778314" y="3315253"/>
            <a:chExt cx="10210371" cy="714672"/>
          </a:xfrm>
        </p:grpSpPr>
        <p:grpSp>
          <p:nvGrpSpPr>
            <p:cNvPr id="23" name="Group 22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Thực hiện giải toán.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31261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749721" y="2191642"/>
            <a:ext cx="4203395" cy="109850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00B0F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705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7950490-902F-4289-A050-6C41DE07022E}"/>
              </a:ext>
            </a:extLst>
          </p:cNvPr>
          <p:cNvSpPr/>
          <p:nvPr/>
        </p:nvSpPr>
        <p:spPr>
          <a:xfrm>
            <a:off x="1984712" y="1206607"/>
            <a:ext cx="7762834" cy="10517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29E40B3-AD0A-4990-8C9A-024718849371}"/>
              </a:ext>
            </a:extLst>
          </p:cNvPr>
          <p:cNvSpPr/>
          <p:nvPr/>
        </p:nvSpPr>
        <p:spPr>
          <a:xfrm>
            <a:off x="1984712" y="2425702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5644EC3-8707-472A-897D-B514B40580F8}"/>
              </a:ext>
            </a:extLst>
          </p:cNvPr>
          <p:cNvSpPr/>
          <p:nvPr/>
        </p:nvSpPr>
        <p:spPr>
          <a:xfrm>
            <a:off x="1984712" y="3896370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C3741A65-E2F9-4F0F-8C43-2AB7CB972B34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9DB059A-BFF0-49A2-B2B6-22F087912A99}"/>
              </a:ext>
            </a:extLst>
          </p:cNvPr>
          <p:cNvGrpSpPr/>
          <p:nvPr/>
        </p:nvGrpSpPr>
        <p:grpSpPr>
          <a:xfrm>
            <a:off x="2669158" y="1259833"/>
            <a:ext cx="504889" cy="504889"/>
            <a:chOff x="1945864" y="1397481"/>
            <a:chExt cx="504889" cy="504889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370463A5-EB10-4D4D-B02C-789AE5DB6398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27A68AB-27CA-4288-8F3D-2CBC6F9AE298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2FEAA9D-CDC3-480C-ACA5-A735CDB5E6C8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49AFA87-4E66-42C3-92E8-29E2A82CFAF6}"/>
              </a:ext>
            </a:extLst>
          </p:cNvPr>
          <p:cNvGrpSpPr/>
          <p:nvPr/>
        </p:nvGrpSpPr>
        <p:grpSpPr>
          <a:xfrm>
            <a:off x="2612908" y="2466159"/>
            <a:ext cx="504889" cy="504889"/>
            <a:chOff x="1945864" y="1397481"/>
            <a:chExt cx="504889" cy="504889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35A3AD2C-3848-4D15-8C8D-D9181D47DDB8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AE4C806F-D620-4278-BB59-8B53AFE8F8CA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0717F92-289D-40E7-ADD5-714ED1F22D7E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87E432F-8E83-4EC9-B600-89ECAF768D47}"/>
              </a:ext>
            </a:extLst>
          </p:cNvPr>
          <p:cNvGrpSpPr/>
          <p:nvPr/>
        </p:nvGrpSpPr>
        <p:grpSpPr>
          <a:xfrm>
            <a:off x="3258118" y="2470923"/>
            <a:ext cx="504889" cy="504889"/>
            <a:chOff x="1945864" y="1397481"/>
            <a:chExt cx="504889" cy="504889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C1E27BCB-D20F-43E4-A6C6-9E74B52F9B09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581D72A-908E-48B6-AA8D-1F7FAB8639F4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3C017DC-B344-4419-BB82-E3EBC0C7AF4A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0186ECF-7189-419E-AC64-749DDD7B615D}"/>
              </a:ext>
            </a:extLst>
          </p:cNvPr>
          <p:cNvGrpSpPr/>
          <p:nvPr/>
        </p:nvGrpSpPr>
        <p:grpSpPr>
          <a:xfrm>
            <a:off x="2612908" y="3934602"/>
            <a:ext cx="504889" cy="504889"/>
            <a:chOff x="1945864" y="1397481"/>
            <a:chExt cx="504889" cy="504889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88D559B1-050D-4F77-9536-17AD0E70C745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2576B4FB-4692-43F6-B1AF-80B1C1E78C5D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93CCF04-528F-43E0-AD34-BF605847BECD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BEBA9D4-F63F-4A06-81BE-B302D9354A01}"/>
              </a:ext>
            </a:extLst>
          </p:cNvPr>
          <p:cNvGrpSpPr/>
          <p:nvPr/>
        </p:nvGrpSpPr>
        <p:grpSpPr>
          <a:xfrm>
            <a:off x="3258118" y="3939366"/>
            <a:ext cx="504889" cy="504889"/>
            <a:chOff x="1945864" y="1397481"/>
            <a:chExt cx="504889" cy="504889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9A03BDFA-5B1C-4C69-82AC-74D42A104F95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F15B831-8080-4AB3-B827-E3C505CDC36F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E63CCB3-13BC-4DDC-84A5-79049470D3DF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41E9381-3FD0-4A33-91B9-A8C1F86670B8}"/>
              </a:ext>
            </a:extLst>
          </p:cNvPr>
          <p:cNvGrpSpPr/>
          <p:nvPr/>
        </p:nvGrpSpPr>
        <p:grpSpPr>
          <a:xfrm>
            <a:off x="3903752" y="3934602"/>
            <a:ext cx="504889" cy="504889"/>
            <a:chOff x="1945864" y="1397481"/>
            <a:chExt cx="504889" cy="504889"/>
          </a:xfrm>
        </p:grpSpPr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118F169-9C85-45BB-8402-A2FC04AB7C6C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93E4F7FE-FC5D-4485-B05A-F9CE5DC76B6D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3890F09B-3ECB-4572-946B-68301CF077C6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/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2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  1    =   2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blipFill>
                <a:blip r:embed="rId4"/>
                <a:stretch>
                  <a:fillRect l="-4113" t="-9333" r="-3085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05BF1740-F0AB-4F0E-B0BA-BEAFC43BC652}"/>
              </a:ext>
            </a:extLst>
          </p:cNvPr>
          <p:cNvGrpSpPr/>
          <p:nvPr/>
        </p:nvGrpSpPr>
        <p:grpSpPr>
          <a:xfrm>
            <a:off x="6485668" y="289733"/>
            <a:ext cx="4220195" cy="2030256"/>
            <a:chOff x="6485668" y="416733"/>
            <a:chExt cx="4220195" cy="203025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D900916-9385-4EDC-907E-7EC62AF0270D}"/>
                </a:ext>
              </a:extLst>
            </p:cNvPr>
            <p:cNvGrpSpPr/>
            <p:nvPr/>
          </p:nvGrpSpPr>
          <p:grpSpPr>
            <a:xfrm>
              <a:off x="6485668" y="416733"/>
              <a:ext cx="4220195" cy="2030256"/>
              <a:chOff x="6414052" y="527396"/>
              <a:chExt cx="4220195" cy="2030256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41E4E6F3-C398-49EC-A8DE-64DF1F95A6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414052" y="527396"/>
                <a:ext cx="4220195" cy="2030256"/>
              </a:xfrm>
              <a:prstGeom prst="rect">
                <a:avLst/>
              </a:prstGeom>
            </p:spPr>
          </p:pic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262C01B9-12AC-4EA4-B70B-8047243DC129}"/>
                  </a:ext>
                </a:extLst>
              </p:cNvPr>
              <p:cNvSpPr/>
              <p:nvPr/>
            </p:nvSpPr>
            <p:spPr>
              <a:xfrm>
                <a:off x="6548438" y="600076"/>
                <a:ext cx="2476500" cy="179484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B5E7238-A462-4AF7-9646-7BBB2079208F}"/>
                </a:ext>
              </a:extLst>
            </p:cNvPr>
            <p:cNvSpPr txBox="1"/>
            <p:nvPr/>
          </p:nvSpPr>
          <p:spPr>
            <a:xfrm>
              <a:off x="6870742" y="659377"/>
              <a:ext cx="197512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được lấy một lần là hai, ta có hai nhân một bằng hai.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/>
              <p:nvPr/>
            </p:nvSpPr>
            <p:spPr>
              <a:xfrm>
                <a:off x="2612908" y="3331300"/>
                <a:ext cx="23374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2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2    =   4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908" y="3331300"/>
                <a:ext cx="2337499" cy="461665"/>
              </a:xfrm>
              <a:prstGeom prst="rect">
                <a:avLst/>
              </a:prstGeom>
              <a:blipFill>
                <a:blip r:embed="rId7"/>
                <a:stretch>
                  <a:fillRect l="-4178" t="-9211" r="-3133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085F6A27-D11D-414E-9B64-2A26C98AF849}"/>
              </a:ext>
            </a:extLst>
          </p:cNvPr>
          <p:cNvSpPr txBox="1"/>
          <p:nvPr/>
        </p:nvSpPr>
        <p:spPr>
          <a:xfrm>
            <a:off x="2599090" y="2970691"/>
            <a:ext cx="2332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2    +    2    =   4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7D39E5B-22AF-4486-BBAB-521192AD2775}"/>
              </a:ext>
            </a:extLst>
          </p:cNvPr>
          <p:cNvGrpSpPr/>
          <p:nvPr/>
        </p:nvGrpSpPr>
        <p:grpSpPr>
          <a:xfrm>
            <a:off x="6324533" y="2178927"/>
            <a:ext cx="4428435" cy="1790402"/>
            <a:chOff x="6324533" y="2305927"/>
            <a:chExt cx="4428435" cy="1790402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67940B8-9F7F-4D32-A377-70A3E6409A02}"/>
                </a:ext>
              </a:extLst>
            </p:cNvPr>
            <p:cNvGrpSpPr/>
            <p:nvPr/>
          </p:nvGrpSpPr>
          <p:grpSpPr>
            <a:xfrm>
              <a:off x="6324533" y="2305927"/>
              <a:ext cx="4428435" cy="1790402"/>
              <a:chOff x="6803505" y="2539683"/>
              <a:chExt cx="4428435" cy="1790402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B3446491-1C92-4C49-97DF-9DB9BE3D5E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803505" y="2539683"/>
                <a:ext cx="4428435" cy="1790402"/>
              </a:xfrm>
              <a:prstGeom prst="rect">
                <a:avLst/>
              </a:prstGeom>
            </p:spPr>
          </p:pic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FE46FE05-526A-4CC2-89C6-6116EACB0FC1}"/>
                  </a:ext>
                </a:extLst>
              </p:cNvPr>
              <p:cNvSpPr/>
              <p:nvPr/>
            </p:nvSpPr>
            <p:spPr>
              <a:xfrm>
                <a:off x="6926676" y="2803399"/>
                <a:ext cx="2610886" cy="10764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205AD1F-ADB2-4035-99A0-99CDAA356ECE}"/>
                </a:ext>
              </a:extLst>
            </p:cNvPr>
            <p:cNvSpPr txBox="1"/>
            <p:nvPr/>
          </p:nvSpPr>
          <p:spPr>
            <a:xfrm>
              <a:off x="6792188" y="2739093"/>
              <a:ext cx="19751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nhân hai bằng bốn.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/>
              <p:nvPr/>
            </p:nvSpPr>
            <p:spPr>
              <a:xfrm>
                <a:off x="3679051" y="4788769"/>
                <a:ext cx="23374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2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3    =   6</a:t>
                </a: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051" y="4788769"/>
                <a:ext cx="2337499" cy="461665"/>
              </a:xfrm>
              <a:prstGeom prst="rect">
                <a:avLst/>
              </a:prstGeom>
              <a:blipFill>
                <a:blip r:embed="rId10"/>
                <a:stretch>
                  <a:fillRect l="-4178" t="-9333" r="-313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5F3B0F91-1D8D-4418-8C44-0BCF0F6AFCDB}"/>
              </a:ext>
            </a:extLst>
          </p:cNvPr>
          <p:cNvSpPr txBox="1"/>
          <p:nvPr/>
        </p:nvSpPr>
        <p:spPr>
          <a:xfrm>
            <a:off x="2659191" y="4434006"/>
            <a:ext cx="3363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2    +    2    +    2    =   6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882372A-DA46-429C-8012-9E563B9A34CD}"/>
              </a:ext>
            </a:extLst>
          </p:cNvPr>
          <p:cNvGrpSpPr/>
          <p:nvPr/>
        </p:nvGrpSpPr>
        <p:grpSpPr>
          <a:xfrm>
            <a:off x="6316853" y="3795538"/>
            <a:ext cx="4428435" cy="1964988"/>
            <a:chOff x="6316853" y="3922538"/>
            <a:chExt cx="4428435" cy="196498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E766BA6-FA97-45B3-A6C9-DE449282B8DA}"/>
                </a:ext>
              </a:extLst>
            </p:cNvPr>
            <p:cNvGrpSpPr/>
            <p:nvPr/>
          </p:nvGrpSpPr>
          <p:grpSpPr>
            <a:xfrm>
              <a:off x="6316853" y="3922538"/>
              <a:ext cx="4428435" cy="1964988"/>
              <a:chOff x="5976731" y="4305298"/>
              <a:chExt cx="4810125" cy="2238375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AF3E9054-AE2E-4308-B223-75D22F4EE8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976731" y="4305298"/>
                <a:ext cx="4810125" cy="2238375"/>
              </a:xfrm>
              <a:prstGeom prst="rect">
                <a:avLst/>
              </a:prstGeom>
            </p:spPr>
          </p:pic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8947F947-099C-4553-BBDB-1D341B949A55}"/>
                  </a:ext>
                </a:extLst>
              </p:cNvPr>
              <p:cNvSpPr/>
              <p:nvPr/>
            </p:nvSpPr>
            <p:spPr>
              <a:xfrm>
                <a:off x="6096000" y="4409115"/>
                <a:ext cx="2895600" cy="121698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474A25C-0A28-417C-B001-4BC09A9D3A61}"/>
                </a:ext>
              </a:extLst>
            </p:cNvPr>
            <p:cNvSpPr txBox="1"/>
            <p:nvPr/>
          </p:nvSpPr>
          <p:spPr>
            <a:xfrm>
              <a:off x="6793640" y="4173448"/>
              <a:ext cx="19751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nhân ba bằng sáu.</a:t>
              </a: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D4E4F2A4-6389-41DD-8E96-3E52526DFF43}"/>
              </a:ext>
            </a:extLst>
          </p:cNvPr>
          <p:cNvSpPr txBox="1"/>
          <p:nvPr/>
        </p:nvSpPr>
        <p:spPr>
          <a:xfrm>
            <a:off x="1021812" y="5217240"/>
            <a:ext cx="1723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Nhận xét: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54DB68E-0922-41A5-AE95-54E8B9EC85EE}"/>
              </a:ext>
            </a:extLst>
          </p:cNvPr>
          <p:cNvSpPr/>
          <p:nvPr/>
        </p:nvSpPr>
        <p:spPr>
          <a:xfrm>
            <a:off x="2700579" y="5320932"/>
            <a:ext cx="7008909" cy="1051784"/>
          </a:xfrm>
          <a:prstGeom prst="rect">
            <a:avLst/>
          </a:prstGeom>
          <a:solidFill>
            <a:srgbClr val="FCDFDC"/>
          </a:solidFill>
          <a:ln>
            <a:solidFill>
              <a:srgbClr val="FCDFDC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552948-924B-4F9A-825B-9D04320D9E41}"/>
                  </a:ext>
                </a:extLst>
              </p:cNvPr>
              <p:cNvSpPr txBox="1"/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= 4; 2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 = 6.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Thêm 2 vào kết quả của 2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ta được kết quả của 2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3.</a:t>
                </a: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552948-924B-4F9A-825B-9D04320D9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blipFill>
                <a:blip r:embed="rId13"/>
                <a:stretch>
                  <a:fillRect l="-783" b="-10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  <p:bldP spid="27" grpId="0" animBg="1"/>
      <p:bldP spid="35" grpId="0"/>
      <p:bldP spid="60" grpId="0"/>
      <p:bldP spid="63" grpId="0"/>
      <p:bldP spid="64" grpId="0"/>
      <p:bldP spid="67" grpId="0"/>
      <p:bldP spid="68" grpId="0"/>
      <p:bldP spid="72" grpId="0"/>
      <p:bldP spid="73" grpId="0" animBg="1"/>
      <p:bldP spid="7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567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nhân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457211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457211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0217" r="-1031" b="-9239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192308" r="-1031" b="-8340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289130" r="-1031" b="-7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389130" r="-1031" b="-6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489130" r="-1031" b="-5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589130" r="-1031" b="-4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689130" r="-1031" b="-3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797802" r="-1031" b="-2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888043" r="-1031" b="-1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88043" r="-1031" b="-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A7FB40C-6E4F-47B8-8CFF-60DC9D1D2269}"/>
              </a:ext>
            </a:extLst>
          </p:cNvPr>
          <p:cNvSpPr/>
          <p:nvPr/>
        </p:nvSpPr>
        <p:spPr>
          <a:xfrm>
            <a:off x="9237740" y="249075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C1B5DD6-783E-4095-AB0D-3F874174BB0C}"/>
              </a:ext>
            </a:extLst>
          </p:cNvPr>
          <p:cNvSpPr/>
          <p:nvPr/>
        </p:nvSpPr>
        <p:spPr>
          <a:xfrm>
            <a:off x="9237740" y="307651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2503BF2-AD0D-4B96-A7C4-09750EA4F486}"/>
              </a:ext>
            </a:extLst>
          </p:cNvPr>
          <p:cNvSpPr/>
          <p:nvPr/>
        </p:nvSpPr>
        <p:spPr>
          <a:xfrm>
            <a:off x="9237740" y="3618568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5B0F18C-ADC8-4B2F-AD24-2D69AA8BAB12}"/>
              </a:ext>
            </a:extLst>
          </p:cNvPr>
          <p:cNvSpPr/>
          <p:nvPr/>
        </p:nvSpPr>
        <p:spPr>
          <a:xfrm>
            <a:off x="9237740" y="419708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AF3B604-DF0B-45CD-804F-B5C2E93F9601}"/>
              </a:ext>
            </a:extLst>
          </p:cNvPr>
          <p:cNvSpPr/>
          <p:nvPr/>
        </p:nvSpPr>
        <p:spPr>
          <a:xfrm>
            <a:off x="9237740" y="475354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988D995-09D6-4C6B-B164-1895BC683F0E}"/>
              </a:ext>
            </a:extLst>
          </p:cNvPr>
          <p:cNvSpPr/>
          <p:nvPr/>
        </p:nvSpPr>
        <p:spPr>
          <a:xfrm>
            <a:off x="9237740" y="531000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F658AE3-8F5B-442D-A5E2-228E51375318}"/>
              </a:ext>
            </a:extLst>
          </p:cNvPr>
          <p:cNvGrpSpPr/>
          <p:nvPr/>
        </p:nvGrpSpPr>
        <p:grpSpPr>
          <a:xfrm>
            <a:off x="567997" y="1707541"/>
            <a:ext cx="5159375" cy="4280056"/>
            <a:chOff x="561975" y="1873675"/>
            <a:chExt cx="5159375" cy="428005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AEA8190-CC1C-48AC-A056-AD180417E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561975" y="1873675"/>
              <a:ext cx="5159375" cy="4280056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31F163B-68B0-4E7F-BF14-6118830B60AC}"/>
                </a:ext>
              </a:extLst>
            </p:cNvPr>
            <p:cNvSpPr txBox="1"/>
            <p:nvPr/>
          </p:nvSpPr>
          <p:spPr>
            <a:xfrm>
              <a:off x="3206030" y="2305517"/>
              <a:ext cx="234765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nhân mười bằng hai mươi.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808B7EC9-73FB-48F2-965F-45E797580F5C}"/>
              </a:ext>
            </a:extLst>
          </p:cNvPr>
          <p:cNvSpPr/>
          <p:nvPr/>
        </p:nvSpPr>
        <p:spPr>
          <a:xfrm>
            <a:off x="7452653" y="807474"/>
            <a:ext cx="409298" cy="5497006"/>
          </a:xfrm>
          <a:prstGeom prst="rect">
            <a:avLst/>
          </a:prstGeom>
          <a:noFill/>
          <a:ln w="28575">
            <a:solidFill>
              <a:srgbClr val="D34C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D65EC19-A56A-4C6C-815B-1F926AF8C63F}"/>
              </a:ext>
            </a:extLst>
          </p:cNvPr>
          <p:cNvSpPr txBox="1"/>
          <p:nvPr/>
        </p:nvSpPr>
        <p:spPr>
          <a:xfrm>
            <a:off x="3810916" y="3217599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4DC8A92-C2BA-4399-97F2-CEA3E981CB9A}"/>
              </a:ext>
            </a:extLst>
          </p:cNvPr>
          <p:cNvSpPr txBox="1"/>
          <p:nvPr/>
        </p:nvSpPr>
        <p:spPr>
          <a:xfrm>
            <a:off x="3810916" y="3724067"/>
            <a:ext cx="3048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nhất đều là số 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hai là các số tự nhiên tăng dần từ 1 đến 10.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Tích là các số tăng dần hơn kém nhau 2 đơn vị từ 2 đến 20.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A33CC6E-BAAA-4FA5-93A3-6DB67DE763D2}"/>
              </a:ext>
            </a:extLst>
          </p:cNvPr>
          <p:cNvSpPr/>
          <p:nvPr/>
        </p:nvSpPr>
        <p:spPr>
          <a:xfrm>
            <a:off x="8190951" y="820149"/>
            <a:ext cx="480353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698B20A-03EF-4DDA-A958-5009A9DCC9B5}"/>
              </a:ext>
            </a:extLst>
          </p:cNvPr>
          <p:cNvSpPr/>
          <p:nvPr/>
        </p:nvSpPr>
        <p:spPr>
          <a:xfrm>
            <a:off x="9119922" y="820149"/>
            <a:ext cx="642368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62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25" grpId="0" animBg="1"/>
      <p:bldP spid="27" grpId="0" animBg="1"/>
      <p:bldP spid="39" grpId="0" uiExpand="1" build="p"/>
      <p:bldP spid="40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436881" y="2191642"/>
            <a:ext cx="4829079" cy="109850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00B0F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214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E273295-D5B0-4815-845E-E738BD49C787}"/>
              </a:ext>
            </a:extLst>
          </p:cNvPr>
          <p:cNvSpPr/>
          <p:nvPr/>
        </p:nvSpPr>
        <p:spPr>
          <a:xfrm>
            <a:off x="1418373" y="133404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6B7AF0-7767-4F74-94CB-F9B5FA66F0B8}"/>
              </a:ext>
            </a:extLst>
          </p:cNvPr>
          <p:cNvSpPr txBox="1"/>
          <p:nvPr/>
        </p:nvSpPr>
        <p:spPr>
          <a:xfrm>
            <a:off x="1803804" y="1375003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F9C8A1-271B-4690-8DEC-B3E154CE5E9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79226" y="1005304"/>
            <a:ext cx="5281184" cy="42948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A3F81FE-ABC7-4DA9-A1E6-E9F0155BFFFC}"/>
                  </a:ext>
                </a:extLst>
              </p:cNvPr>
              <p:cNvSpPr/>
              <p:nvPr/>
            </p:nvSpPr>
            <p:spPr>
              <a:xfrm>
                <a:off x="1145890" y="2940567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4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A3F81FE-ABC7-4DA9-A1E6-E9F0155BFF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90" y="2940567"/>
                <a:ext cx="1946367" cy="461665"/>
              </a:xfrm>
              <a:prstGeom prst="rect">
                <a:avLst/>
              </a:prstGeom>
              <a:blipFill>
                <a:blip r:embed="rId6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080B3C1-37BF-40CE-85E2-65D5E9AC0385}"/>
                  </a:ext>
                </a:extLst>
              </p:cNvPr>
              <p:cNvSpPr/>
              <p:nvPr/>
            </p:nvSpPr>
            <p:spPr>
              <a:xfrm>
                <a:off x="1145889" y="3402232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7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080B3C1-37BF-40CE-85E2-65D5E9AC03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9" y="3402232"/>
                <a:ext cx="1946367" cy="461665"/>
              </a:xfrm>
              <a:prstGeom prst="rect">
                <a:avLst/>
              </a:prstGeom>
              <a:blipFill>
                <a:blip r:embed="rId7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1AF7BC2-7D1A-4B7B-BE85-164283E47D87}"/>
                  </a:ext>
                </a:extLst>
              </p:cNvPr>
              <p:cNvSpPr/>
              <p:nvPr/>
            </p:nvSpPr>
            <p:spPr>
              <a:xfrm>
                <a:off x="1145888" y="3871044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1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1AF7BC2-7D1A-4B7B-BE85-164283E47D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8" y="3871044"/>
                <a:ext cx="1946367" cy="461665"/>
              </a:xfrm>
              <a:prstGeom prst="rect">
                <a:avLst/>
              </a:prstGeom>
              <a:blipFill>
                <a:blip r:embed="rId8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2895EDD-336F-40AD-A063-BB5C046F6EAA}"/>
                  </a:ext>
                </a:extLst>
              </p:cNvPr>
              <p:cNvSpPr/>
              <p:nvPr/>
            </p:nvSpPr>
            <p:spPr>
              <a:xfrm>
                <a:off x="1145887" y="4339856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5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2895EDD-336F-40AD-A063-BB5C046F6E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7" y="4339856"/>
                <a:ext cx="1946367" cy="461665"/>
              </a:xfrm>
              <a:prstGeom prst="rect">
                <a:avLst/>
              </a:prstGeom>
              <a:blipFill>
                <a:blip r:embed="rId9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45D0043-11CF-4D00-918E-00449A9316F5}"/>
                  </a:ext>
                </a:extLst>
              </p:cNvPr>
              <p:cNvSpPr/>
              <p:nvPr/>
            </p:nvSpPr>
            <p:spPr>
              <a:xfrm>
                <a:off x="1145886" y="4808668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2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45D0043-11CF-4D00-918E-00449A931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6" y="4808668"/>
                <a:ext cx="1946367" cy="461665"/>
              </a:xfrm>
              <a:prstGeom prst="rect">
                <a:avLst/>
              </a:prstGeom>
              <a:blipFill>
                <a:blip r:embed="rId10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AA5DCFA-50A1-424F-B2E8-70B9372A7DA2}"/>
                  </a:ext>
                </a:extLst>
              </p:cNvPr>
              <p:cNvSpPr/>
              <p:nvPr/>
            </p:nvSpPr>
            <p:spPr>
              <a:xfrm>
                <a:off x="3710718" y="2963202"/>
                <a:ext cx="1947969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10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AA5DCFA-50A1-424F-B2E8-70B9372A7D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8" y="2963202"/>
                <a:ext cx="1947969" cy="461665"/>
              </a:xfrm>
              <a:prstGeom prst="rect">
                <a:avLst/>
              </a:prstGeom>
              <a:blipFill>
                <a:blip r:embed="rId11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D79CB19-A8B4-411B-A2BE-11ADA5151B92}"/>
                  </a:ext>
                </a:extLst>
              </p:cNvPr>
              <p:cNvSpPr/>
              <p:nvPr/>
            </p:nvSpPr>
            <p:spPr>
              <a:xfrm>
                <a:off x="3710717" y="3432014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8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D79CB19-A8B4-411B-A2BE-11ADA5151B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7" y="3432014"/>
                <a:ext cx="1946367" cy="461665"/>
              </a:xfrm>
              <a:prstGeom prst="rect">
                <a:avLst/>
              </a:prstGeom>
              <a:blipFill>
                <a:blip r:embed="rId12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7A413AA-B458-48E3-8704-C451E5705FA9}"/>
                  </a:ext>
                </a:extLst>
              </p:cNvPr>
              <p:cNvSpPr/>
              <p:nvPr/>
            </p:nvSpPr>
            <p:spPr>
              <a:xfrm>
                <a:off x="3710716" y="3900826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6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7A413AA-B458-48E3-8704-C451E5705F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6" y="3900826"/>
                <a:ext cx="1946367" cy="461665"/>
              </a:xfrm>
              <a:prstGeom prst="rect">
                <a:avLst/>
              </a:prstGeom>
              <a:blipFill>
                <a:blip r:embed="rId13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F298A9C-A5D2-41FF-83C2-A0557E8EBD5D}"/>
                  </a:ext>
                </a:extLst>
              </p:cNvPr>
              <p:cNvSpPr/>
              <p:nvPr/>
            </p:nvSpPr>
            <p:spPr>
              <a:xfrm>
                <a:off x="3710715" y="4369638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9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F298A9C-A5D2-41FF-83C2-A0557E8EBD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5" y="4369638"/>
                <a:ext cx="1946367" cy="461665"/>
              </a:xfrm>
              <a:prstGeom prst="rect">
                <a:avLst/>
              </a:prstGeom>
              <a:blipFill>
                <a:blip r:embed="rId14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E5CDBBD-FD11-4E77-AB43-8753EADD20A5}"/>
                  </a:ext>
                </a:extLst>
              </p:cNvPr>
              <p:cNvSpPr/>
              <p:nvPr/>
            </p:nvSpPr>
            <p:spPr>
              <a:xfrm>
                <a:off x="3710714" y="4838450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3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E5CDBBD-FD11-4E77-AB43-8753EADD2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4" y="4838450"/>
                <a:ext cx="1946367" cy="461665"/>
              </a:xfrm>
              <a:prstGeom prst="rect">
                <a:avLst/>
              </a:prstGeom>
              <a:blipFill>
                <a:blip r:embed="rId15"/>
                <a:stretch>
                  <a:fillRect l="-5016" t="-9333" r="-4075" b="-32000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167293FA-FBE8-4B94-8B17-15292AE44B4A}"/>
              </a:ext>
            </a:extLst>
          </p:cNvPr>
          <p:cNvSpPr txBox="1"/>
          <p:nvPr/>
        </p:nvSpPr>
        <p:spPr>
          <a:xfrm>
            <a:off x="2561776" y="2909790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624DD1F-0CA0-4D44-82B2-29AC55C8A1E4}"/>
              </a:ext>
            </a:extLst>
          </p:cNvPr>
          <p:cNvSpPr txBox="1"/>
          <p:nvPr/>
        </p:nvSpPr>
        <p:spPr>
          <a:xfrm>
            <a:off x="2461587" y="3371279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A2CC25D-831D-4A62-930A-BF9F286567BF}"/>
              </a:ext>
            </a:extLst>
          </p:cNvPr>
          <p:cNvSpPr txBox="1"/>
          <p:nvPr/>
        </p:nvSpPr>
        <p:spPr>
          <a:xfrm>
            <a:off x="2561774" y="3819578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4C83A28-85FD-4334-8FA4-372AA139BA30}"/>
              </a:ext>
            </a:extLst>
          </p:cNvPr>
          <p:cNvSpPr txBox="1"/>
          <p:nvPr/>
        </p:nvSpPr>
        <p:spPr>
          <a:xfrm>
            <a:off x="2461585" y="4312817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89DDE17-B9D3-4635-8E5D-4F8D310AED43}"/>
              </a:ext>
            </a:extLst>
          </p:cNvPr>
          <p:cNvSpPr txBox="1"/>
          <p:nvPr/>
        </p:nvSpPr>
        <p:spPr>
          <a:xfrm>
            <a:off x="2561772" y="4767956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FF4B8AD-A103-4FE0-A659-6AB035327064}"/>
              </a:ext>
            </a:extLst>
          </p:cNvPr>
          <p:cNvSpPr txBox="1"/>
          <p:nvPr/>
        </p:nvSpPr>
        <p:spPr>
          <a:xfrm>
            <a:off x="5026416" y="2940567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40AAF16-21B5-4BBC-AD23-0F8828F76B46}"/>
              </a:ext>
            </a:extLst>
          </p:cNvPr>
          <p:cNvSpPr txBox="1"/>
          <p:nvPr/>
        </p:nvSpPr>
        <p:spPr>
          <a:xfrm>
            <a:off x="5026419" y="3380655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E24F351-DDF3-4C62-9EAA-89CDF9C9B979}"/>
              </a:ext>
            </a:extLst>
          </p:cNvPr>
          <p:cNvSpPr txBox="1"/>
          <p:nvPr/>
        </p:nvSpPr>
        <p:spPr>
          <a:xfrm>
            <a:off x="5026418" y="3873894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196A29D-710B-46C5-8D00-C8EA9E52B852}"/>
              </a:ext>
            </a:extLst>
          </p:cNvPr>
          <p:cNvSpPr txBox="1"/>
          <p:nvPr/>
        </p:nvSpPr>
        <p:spPr>
          <a:xfrm>
            <a:off x="5026417" y="4329033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17C17BE-8790-4DAC-81F0-FE3BCFE58740}"/>
              </a:ext>
            </a:extLst>
          </p:cNvPr>
          <p:cNvSpPr txBox="1"/>
          <p:nvPr/>
        </p:nvSpPr>
        <p:spPr>
          <a:xfrm>
            <a:off x="5126604" y="4815922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7257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0" grpId="0" animBg="1"/>
      <p:bldP spid="16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1895</TotalTime>
  <Words>397</Words>
  <Application>Microsoft Office PowerPoint</Application>
  <PresentationFormat>Widescreen</PresentationFormat>
  <Paragraphs>103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宋体</vt:lpstr>
      <vt:lpstr>Arial</vt:lpstr>
      <vt:lpstr>Calibri</vt:lpstr>
      <vt:lpstr>Calibri Light</vt:lpstr>
      <vt:lpstr>Cambria Math</vt:lpstr>
      <vt:lpstr>等线</vt:lpstr>
      <vt:lpstr>HP001 5 hàng</vt:lpstr>
      <vt:lpstr>iCiel Cadena</vt:lpstr>
      <vt:lpstr>UTM Cookies</vt:lpstr>
      <vt:lpstr>思源黑体 CN Bold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155</cp:revision>
  <dcterms:created xsi:type="dcterms:W3CDTF">2021-06-02T01:34:28Z</dcterms:created>
  <dcterms:modified xsi:type="dcterms:W3CDTF">2022-01-15T16:20:23Z</dcterms:modified>
</cp:coreProperties>
</file>