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10" r:id="rId2"/>
    <p:sldId id="298" r:id="rId3"/>
    <p:sldId id="324" r:id="rId4"/>
    <p:sldId id="316" r:id="rId5"/>
    <p:sldId id="302" r:id="rId6"/>
    <p:sldId id="315" r:id="rId7"/>
    <p:sldId id="300" r:id="rId8"/>
    <p:sldId id="274" r:id="rId9"/>
    <p:sldId id="259" r:id="rId10"/>
    <p:sldId id="301" r:id="rId11"/>
    <p:sldId id="317" r:id="rId12"/>
    <p:sldId id="303" r:id="rId13"/>
    <p:sldId id="318" r:id="rId14"/>
    <p:sldId id="288" r:id="rId15"/>
    <p:sldId id="311" r:id="rId16"/>
    <p:sldId id="312" r:id="rId17"/>
    <p:sldId id="313" r:id="rId18"/>
    <p:sldId id="282" r:id="rId19"/>
    <p:sldId id="292" r:id="rId20"/>
    <p:sldId id="319" r:id="rId21"/>
    <p:sldId id="304" r:id="rId22"/>
    <p:sldId id="305" r:id="rId23"/>
    <p:sldId id="321" r:id="rId24"/>
    <p:sldId id="322" r:id="rId25"/>
    <p:sldId id="306" r:id="rId26"/>
    <p:sldId id="323" r:id="rId27"/>
    <p:sldId id="256" r:id="rId28"/>
    <p:sldId id="327" r:id="rId29"/>
    <p:sldId id="328" r:id="rId30"/>
    <p:sldId id="329" r:id="rId31"/>
    <p:sldId id="331" r:id="rId32"/>
    <p:sldId id="332" r:id="rId33"/>
    <p:sldId id="333" r:id="rId34"/>
    <p:sldId id="334" r:id="rId35"/>
    <p:sldId id="335" r:id="rId36"/>
    <p:sldId id="336" r:id="rId37"/>
    <p:sldId id="268" r:id="rId38"/>
    <p:sldId id="296" r:id="rId39"/>
    <p:sldId id="307" r:id="rId40"/>
    <p:sldId id="308" r:id="rId41"/>
    <p:sldId id="309" r:id="rId42"/>
    <p:sldId id="286" r:id="rId43"/>
    <p:sldId id="325" r:id="rId44"/>
    <p:sldId id="32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AD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94660"/>
  </p:normalViewPr>
  <p:slideViewPr>
    <p:cSldViewPr snapToGrid="0">
      <p:cViewPr varScale="1">
        <p:scale>
          <a:sx n="78" d="100"/>
          <a:sy n="78" d="100"/>
        </p:scale>
        <p:origin x="8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05/10/2021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087154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457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783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75464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Dựa</a:t>
            </a:r>
            <a:r>
              <a:rPr lang="en-US" baseline="0" dirty="0"/>
              <a:t> </a:t>
            </a:r>
            <a:r>
              <a:rPr lang="en-US" baseline="0" dirty="0" err="1"/>
              <a:t>vào</a:t>
            </a:r>
            <a:r>
              <a:rPr lang="en-US" baseline="0" dirty="0"/>
              <a:t> </a:t>
            </a:r>
            <a:r>
              <a:rPr lang="en-US" baseline="0" dirty="0" err="1"/>
              <a:t>tranh</a:t>
            </a:r>
            <a:r>
              <a:rPr lang="en-US" baseline="0" dirty="0"/>
              <a:t> GV </a:t>
            </a:r>
            <a:r>
              <a:rPr lang="en-US" baseline="0" dirty="0" err="1"/>
              <a:t>nêu</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đọc</a:t>
            </a:r>
            <a:endParaRPr lang="en-US" baseline="0" dirty="0"/>
          </a:p>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8</a:t>
            </a:fld>
            <a:endParaRPr lang="en-US"/>
          </a:p>
        </p:txBody>
      </p:sp>
    </p:spTree>
    <p:extLst>
      <p:ext uri="{BB962C8B-B14F-4D97-AF65-F5344CB8AC3E}">
        <p14:creationId xmlns:p14="http://schemas.microsoft.com/office/powerpoint/2010/main" val="89511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Dựa</a:t>
            </a:r>
            <a:r>
              <a:rPr lang="en-US" baseline="0" dirty="0"/>
              <a:t> </a:t>
            </a:r>
            <a:r>
              <a:rPr lang="en-US" baseline="0" dirty="0" err="1"/>
              <a:t>vào</a:t>
            </a:r>
            <a:r>
              <a:rPr lang="en-US" baseline="0" dirty="0"/>
              <a:t> </a:t>
            </a:r>
            <a:r>
              <a:rPr lang="en-US" baseline="0" dirty="0" err="1"/>
              <a:t>tranh</a:t>
            </a:r>
            <a:r>
              <a:rPr lang="en-US" baseline="0" dirty="0"/>
              <a:t> GV </a:t>
            </a:r>
            <a:r>
              <a:rPr lang="en-US" baseline="0" dirty="0" err="1"/>
              <a:t>nêu</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đọc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38487-C24C-4966-9DA1-EB22F3644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05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Dựa</a:t>
            </a:r>
            <a:r>
              <a:rPr lang="en-US" baseline="0" dirty="0"/>
              <a:t> </a:t>
            </a:r>
            <a:r>
              <a:rPr lang="en-US" baseline="0" dirty="0" err="1"/>
              <a:t>vào</a:t>
            </a:r>
            <a:r>
              <a:rPr lang="en-US" baseline="0" dirty="0"/>
              <a:t> </a:t>
            </a:r>
            <a:r>
              <a:rPr lang="en-US" baseline="0" dirty="0" err="1"/>
              <a:t>tranh</a:t>
            </a:r>
            <a:r>
              <a:rPr lang="en-US" baseline="0" dirty="0"/>
              <a:t> GV </a:t>
            </a:r>
            <a:r>
              <a:rPr lang="en-US" baseline="0" dirty="0" err="1"/>
              <a:t>nêu</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đọc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38487-C24C-4966-9DA1-EB22F3644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0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Dựa</a:t>
            </a:r>
            <a:r>
              <a:rPr lang="en-US" baseline="0" dirty="0"/>
              <a:t> </a:t>
            </a:r>
            <a:r>
              <a:rPr lang="en-US" baseline="0" dirty="0" err="1"/>
              <a:t>vào</a:t>
            </a:r>
            <a:r>
              <a:rPr lang="en-US" baseline="0" dirty="0"/>
              <a:t> </a:t>
            </a:r>
            <a:r>
              <a:rPr lang="en-US" baseline="0" dirty="0" err="1"/>
              <a:t>tranh</a:t>
            </a:r>
            <a:r>
              <a:rPr lang="en-US" baseline="0" dirty="0"/>
              <a:t> GV </a:t>
            </a:r>
            <a:r>
              <a:rPr lang="en-US" baseline="0" dirty="0" err="1"/>
              <a:t>nêu</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đọc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38487-C24C-4966-9DA1-EB22F3644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31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37</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09343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05/10/2021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05/10/2021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05/10/2021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05/10/2021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1.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9.wdp"/><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gif"/><Relationship Id="rId2" Type="http://schemas.openxmlformats.org/officeDocument/2006/relationships/image" Target="../media/image53.jpeg"/><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55.png"/><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jpe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0.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Times New Roman" panose="02020603050405020304" pitchFamily="18" charset="0"/>
                <a:cs typeface="Times New Roman" panose="02020603050405020304" pitchFamily="18" charset="0"/>
                <a:sym typeface="+mn-ea"/>
              </a:rPr>
              <a:t>Chào</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mừng</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các</a:t>
            </a:r>
            <a:r>
              <a:rPr lang="en-US" sz="4800" b="1" dirty="0">
                <a:solidFill>
                  <a:srgbClr val="0070C0"/>
                </a:solidFill>
                <a:latin typeface="Times New Roman" panose="02020603050405020304" pitchFamily="18" charset="0"/>
                <a:cs typeface="Times New Roman" panose="02020603050405020304" pitchFamily="18" charset="0"/>
                <a:sym typeface="+mn-ea"/>
              </a:rPr>
              <a:t> em </a:t>
            </a:r>
            <a:r>
              <a:rPr lang="en-US" sz="4800" b="1" dirty="0" err="1">
                <a:solidFill>
                  <a:srgbClr val="0070C0"/>
                </a:solidFill>
                <a:latin typeface="Times New Roman" panose="02020603050405020304" pitchFamily="18" charset="0"/>
                <a:cs typeface="Times New Roman" panose="02020603050405020304" pitchFamily="18" charset="0"/>
                <a:sym typeface="+mn-ea"/>
              </a:rPr>
              <a:t>đến</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với</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vi-VN" sz="48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48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7"/>
          <a:stretch>
            <a:fillRect/>
          </a:stretch>
        </p:blipFill>
        <p:spPr>
          <a:xfrm>
            <a:off x="4442460" y="2990504"/>
            <a:ext cx="3286125" cy="3909060"/>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62017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725288" y="497388"/>
            <a:ext cx="4740165" cy="5801588"/>
          </a:xfrm>
          <a:prstGeom prst="rect">
            <a:avLst/>
          </a:prstGeom>
        </p:spPr>
        <p:txBody>
          <a:bodyPr wrap="square">
            <a:spAutoFit/>
          </a:bodyPr>
          <a:lstStyle/>
          <a:p>
            <a:pPr algn="just"/>
            <a:r>
              <a:rPr lang="en-US" sz="2650" b="1" dirty="0" err="1">
                <a:solidFill>
                  <a:srgbClr val="7030A0"/>
                </a:solidFill>
                <a:latin typeface="Arial-SGK-TV" pitchFamily="2" charset="0"/>
                <a:ea typeface="Arial-Rounded" panose="020B0500000000000000" pitchFamily="34" charset="0"/>
                <a:cs typeface="Arial-SGK-TV" pitchFamily="2" charset="0"/>
              </a:rPr>
              <a:t>Sáng</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nào</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em</a:t>
            </a:r>
            <a:r>
              <a:rPr lang="en-US" sz="2650" b="1" dirty="0">
                <a:solidFill>
                  <a:srgbClr val="7030A0"/>
                </a:solidFill>
                <a:latin typeface="Arial-SGK-TV" pitchFamily="2" charset="0"/>
                <a:ea typeface="Arial-Rounded" panose="020B0500000000000000" pitchFamily="34" charset="0"/>
                <a:cs typeface="Arial-SGK-TV" pitchFamily="2" charset="0"/>
              </a:rPr>
              <a:t> </a:t>
            </a:r>
            <a:r>
              <a:rPr lang="vi-VN" sz="2650" b="1" dirty="0">
                <a:solidFill>
                  <a:srgbClr val="7030A0"/>
                </a:solidFill>
                <a:latin typeface="Arial-SGK-TV" pitchFamily="2" charset="0"/>
                <a:ea typeface="Arial-Rounded" panose="020B0500000000000000" pitchFamily="34" charset="0"/>
                <a:cs typeface="Arial-SGK-TV" pitchFamily="2" charset="0"/>
              </a:rPr>
              <a:t>đến</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lớp</a:t>
            </a:r>
            <a:endParaRPr lang="en-US" sz="2650" b="1" dirty="0">
              <a:solidFill>
                <a:srgbClr val="7030A0"/>
              </a:solidFill>
              <a:latin typeface="Arial-SGK-TV" pitchFamily="2" charset="0"/>
              <a:ea typeface="Arial-Rounded" panose="020B0500000000000000" pitchFamily="34" charset="0"/>
              <a:cs typeface="Arial-SGK-TV" pitchFamily="2" charset="0"/>
            </a:endParaRPr>
          </a:p>
          <a:p>
            <a:pPr algn="just"/>
            <a:r>
              <a:rPr lang="en-US" sz="2650" b="1" dirty="0" err="1">
                <a:solidFill>
                  <a:srgbClr val="7030A0"/>
                </a:solidFill>
                <a:latin typeface="Arial-SGK-TV" pitchFamily="2" charset="0"/>
                <a:ea typeface="Arial-Rounded" panose="020B0500000000000000" pitchFamily="34" charset="0"/>
                <a:cs typeface="Arial-SGK-TV" pitchFamily="2" charset="0"/>
              </a:rPr>
              <a:t>Cũng</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thấy</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a:t>
            </a:r>
            <a:r>
              <a:rPr lang="vi-VN" sz="2650" b="1" dirty="0">
                <a:solidFill>
                  <a:srgbClr val="7030A0"/>
                </a:solidFill>
                <a:latin typeface="Arial-SGK-TV" pitchFamily="2" charset="0"/>
                <a:ea typeface="Arial-Rounded" panose="020B0500000000000000" pitchFamily="34" charset="0"/>
                <a:cs typeface="Arial-SGK-TV" pitchFamily="2" charset="0"/>
              </a:rPr>
              <a:t>đến</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rồi</a:t>
            </a:r>
            <a:r>
              <a:rPr lang="en-US" sz="2650" b="1" dirty="0">
                <a:solidFill>
                  <a:srgbClr val="7030A0"/>
                </a:solidFill>
                <a:latin typeface="Arial-SGK-TV" pitchFamily="2" charset="0"/>
                <a:ea typeface="Arial-Rounded" panose="020B0500000000000000" pitchFamily="34" charset="0"/>
                <a:cs typeface="Arial-SGK-TV" pitchFamily="2" charset="0"/>
              </a:rPr>
              <a:t>.</a:t>
            </a:r>
          </a:p>
          <a:p>
            <a:pPr algn="just"/>
            <a:r>
              <a:rPr lang="en-US" sz="2650" b="1" dirty="0" err="1">
                <a:solidFill>
                  <a:srgbClr val="7030A0"/>
                </a:solidFill>
                <a:latin typeface="Arial-SGK-TV" pitchFamily="2" charset="0"/>
                <a:ea typeface="Arial-Rounded" panose="020B0500000000000000" pitchFamily="34" charset="0"/>
                <a:cs typeface="Arial-SGK-TV" pitchFamily="2" charset="0"/>
              </a:rPr>
              <a:t>Đáp</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lời</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Chào</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ạ!”</a:t>
            </a:r>
          </a:p>
          <a:p>
            <a:pPr algn="just"/>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mỉm</a:t>
            </a:r>
            <a:r>
              <a:rPr lang="en-US" sz="2650" b="1" dirty="0">
                <a:solidFill>
                  <a:srgbClr val="7030A0"/>
                </a:solidFill>
                <a:latin typeface="Arial-SGK-TV" pitchFamily="2" charset="0"/>
                <a:ea typeface="Arial-Rounded" panose="020B0500000000000000" pitchFamily="34" charset="0"/>
                <a:cs typeface="Arial-SGK-TV" pitchFamily="2" charset="0"/>
              </a:rPr>
              <a:t> c</a:t>
            </a:r>
            <a:r>
              <a:rPr lang="vi-VN" sz="2650" b="1" dirty="0">
                <a:solidFill>
                  <a:srgbClr val="7030A0"/>
                </a:solidFill>
                <a:latin typeface="Arial-SGK-TV" pitchFamily="2" charset="0"/>
                <a:ea typeface="Arial-Rounded" panose="020B0500000000000000" pitchFamily="34" charset="0"/>
                <a:cs typeface="Arial-SGK-TV" pitchFamily="2" charset="0"/>
              </a:rPr>
              <a:t>ười</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thật</a:t>
            </a:r>
            <a:r>
              <a:rPr lang="en-US" sz="2650" b="1" dirty="0">
                <a:solidFill>
                  <a:srgbClr val="7030A0"/>
                </a:solidFill>
                <a:latin typeface="Arial-SGK-TV" pitchFamily="2" charset="0"/>
                <a:ea typeface="Arial-Rounded" panose="020B0500000000000000" pitchFamily="34" charset="0"/>
                <a:cs typeface="Arial-SGK-TV" pitchFamily="2" charset="0"/>
              </a:rPr>
              <a:t> t</a:t>
            </a:r>
            <a:r>
              <a:rPr lang="vi-VN" sz="2650" b="1" dirty="0">
                <a:solidFill>
                  <a:srgbClr val="7030A0"/>
                </a:solidFill>
                <a:latin typeface="Arial-SGK-TV" pitchFamily="2" charset="0"/>
                <a:ea typeface="Arial-Rounded" panose="020B0500000000000000" pitchFamily="34" charset="0"/>
                <a:cs typeface="Arial-SGK-TV" pitchFamily="2" charset="0"/>
              </a:rPr>
              <a:t>ươi</a:t>
            </a:r>
            <a:r>
              <a:rPr lang="en-US" sz="2650" b="1" dirty="0">
                <a:solidFill>
                  <a:srgbClr val="7030A0"/>
                </a:solidFill>
                <a:latin typeface="Arial-SGK-TV" pitchFamily="2" charset="0"/>
                <a:ea typeface="Arial-Rounded" panose="020B0500000000000000" pitchFamily="34" charset="0"/>
                <a:cs typeface="Arial-SGK-TV" pitchFamily="2" charset="0"/>
              </a:rPr>
              <a:t>.</a:t>
            </a:r>
          </a:p>
          <a:p>
            <a:pPr algn="just"/>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Cô</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dạy</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tập</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viết</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Gió</a:t>
            </a:r>
            <a:r>
              <a:rPr lang="en-US" sz="2650" b="1" dirty="0">
                <a:solidFill>
                  <a:srgbClr val="00B050"/>
                </a:solidFill>
                <a:latin typeface="Arial-SGK-TV" pitchFamily="2" charset="0"/>
                <a:ea typeface="Arial-Rounded" panose="020B0500000000000000" pitchFamily="34" charset="0"/>
                <a:cs typeface="Arial-SGK-TV" pitchFamily="2" charset="0"/>
              </a:rPr>
              <a:t> </a:t>
            </a:r>
            <a:r>
              <a:rPr lang="vi-VN" sz="2650" b="1" dirty="0">
                <a:solidFill>
                  <a:srgbClr val="00B050"/>
                </a:solidFill>
                <a:latin typeface="Arial-SGK-TV" pitchFamily="2" charset="0"/>
                <a:ea typeface="Arial-Rounded" panose="020B0500000000000000" pitchFamily="34" charset="0"/>
                <a:cs typeface="Arial-SGK-TV" pitchFamily="2" charset="0"/>
              </a:rPr>
              <a:t>đư</a:t>
            </a:r>
            <a:r>
              <a:rPr lang="en-US" sz="2650" b="1" dirty="0">
                <a:solidFill>
                  <a:srgbClr val="00B050"/>
                </a:solidFill>
                <a:latin typeface="Arial-SGK-TV" pitchFamily="2" charset="0"/>
                <a:ea typeface="Arial-Rounded" panose="020B0500000000000000" pitchFamily="34" charset="0"/>
                <a:cs typeface="Arial-SGK-TV" pitchFamily="2" charset="0"/>
              </a:rPr>
              <a:t>a </a:t>
            </a:r>
            <a:r>
              <a:rPr lang="en-US" sz="2650" b="1" dirty="0" err="1">
                <a:solidFill>
                  <a:srgbClr val="00B050"/>
                </a:solidFill>
                <a:latin typeface="Arial-SGK-TV" pitchFamily="2" charset="0"/>
                <a:ea typeface="Arial-Rounded" panose="020B0500000000000000" pitchFamily="34" charset="0"/>
                <a:cs typeface="Arial-SGK-TV" pitchFamily="2" charset="0"/>
              </a:rPr>
              <a:t>thoảng</a:t>
            </a:r>
            <a:r>
              <a:rPr lang="en-US" sz="2650" b="1" dirty="0">
                <a:solidFill>
                  <a:srgbClr val="00B050"/>
                </a:solidFill>
                <a:latin typeface="Arial-SGK-TV" pitchFamily="2" charset="0"/>
                <a:ea typeface="Arial-Rounded" panose="020B0500000000000000" pitchFamily="34" charset="0"/>
                <a:cs typeface="Arial-SGK-TV" pitchFamily="2" charset="0"/>
              </a:rPr>
              <a:t> h</a:t>
            </a:r>
            <a:r>
              <a:rPr lang="vi-VN" sz="2650" b="1" dirty="0">
                <a:solidFill>
                  <a:srgbClr val="00B050"/>
                </a:solidFill>
                <a:latin typeface="Arial-SGK-TV" pitchFamily="2" charset="0"/>
                <a:ea typeface="Arial-Rounded" panose="020B0500000000000000" pitchFamily="34" charset="0"/>
                <a:cs typeface="Arial-SGK-TV" pitchFamily="2" charset="0"/>
              </a:rPr>
              <a:t>ươn</a:t>
            </a:r>
            <a:r>
              <a:rPr lang="en-US" sz="2650" b="1" dirty="0">
                <a:solidFill>
                  <a:srgbClr val="00B050"/>
                </a:solidFill>
                <a:latin typeface="Arial-SGK-TV" pitchFamily="2" charset="0"/>
                <a:ea typeface="Arial-Rounded" panose="020B0500000000000000" pitchFamily="34" charset="0"/>
                <a:cs typeface="Arial-SGK-TV" pitchFamily="2" charset="0"/>
              </a:rPr>
              <a:t>g </a:t>
            </a:r>
            <a:r>
              <a:rPr lang="en-US" sz="2650" b="1" dirty="0" err="1">
                <a:solidFill>
                  <a:srgbClr val="00B050"/>
                </a:solidFill>
                <a:latin typeface="Arial-SGK-TV" pitchFamily="2" charset="0"/>
                <a:ea typeface="Arial-Rounded" panose="020B0500000000000000" pitchFamily="34" charset="0"/>
                <a:cs typeface="Arial-SGK-TV" pitchFamily="2" charset="0"/>
              </a:rPr>
              <a:t>nhài</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Nắng</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ghé</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vào</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cửa</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lớp</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Xem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chúng</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học</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bài</a:t>
            </a:r>
            <a:r>
              <a:rPr lang="en-US" sz="2650" b="1" dirty="0">
                <a:solidFill>
                  <a:srgbClr val="00B050"/>
                </a:solidFill>
                <a:latin typeface="Arial-SGK-TV" pitchFamily="2" charset="0"/>
                <a:ea typeface="Arial-Rounded" panose="020B0500000000000000" pitchFamily="34" charset="0"/>
                <a:cs typeface="Arial-SGK-TV" pitchFamily="2" charset="0"/>
              </a:rPr>
              <a:t>.</a:t>
            </a:r>
          </a:p>
          <a:p>
            <a:pPr algn="just"/>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Những</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lời</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cô</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giáo</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giảng</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Ấm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trang</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vở</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th</a:t>
            </a:r>
            <a:r>
              <a:rPr lang="vi-VN" sz="2650" b="1" dirty="0">
                <a:solidFill>
                  <a:srgbClr val="002060"/>
                </a:solidFill>
                <a:latin typeface="Arial-SGK-TV" pitchFamily="2" charset="0"/>
                <a:ea typeface="Arial-Rounded" panose="020B0500000000000000" pitchFamily="34" charset="0"/>
                <a:cs typeface="Arial-SGK-TV" pitchFamily="2" charset="0"/>
              </a:rPr>
              <a:t>ơ</a:t>
            </a:r>
            <a:r>
              <a:rPr lang="en-US" sz="2650" b="1" dirty="0">
                <a:solidFill>
                  <a:srgbClr val="002060"/>
                </a:solidFill>
                <a:latin typeface="Arial-SGK-TV" pitchFamily="2" charset="0"/>
                <a:ea typeface="Arial-Rounded" panose="020B0500000000000000" pitchFamily="34" charset="0"/>
                <a:cs typeface="Arial-SGK-TV" pitchFamily="2" charset="0"/>
              </a:rPr>
              <a:t>m </a:t>
            </a:r>
            <a:r>
              <a:rPr lang="en-US" sz="2650" b="1" dirty="0" err="1">
                <a:solidFill>
                  <a:srgbClr val="002060"/>
                </a:solidFill>
                <a:latin typeface="Arial-SGK-TV" pitchFamily="2" charset="0"/>
                <a:ea typeface="Arial-Rounded" panose="020B0500000000000000" pitchFamily="34" charset="0"/>
                <a:cs typeface="Arial-SGK-TV" pitchFamily="2" charset="0"/>
              </a:rPr>
              <a:t>tho</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Yêu</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th</a:t>
            </a:r>
            <a:r>
              <a:rPr lang="vi-VN" sz="2650" b="1" dirty="0">
                <a:solidFill>
                  <a:srgbClr val="002060"/>
                </a:solidFill>
                <a:latin typeface="Arial-SGK-TV" pitchFamily="2" charset="0"/>
                <a:ea typeface="Arial-Rounded" panose="020B0500000000000000" pitchFamily="34" charset="0"/>
                <a:cs typeface="Arial-SGK-TV" pitchFamily="2" charset="0"/>
              </a:rPr>
              <a:t>ươn</a:t>
            </a:r>
            <a:r>
              <a:rPr lang="en-US" sz="2650" b="1" dirty="0">
                <a:solidFill>
                  <a:srgbClr val="002060"/>
                </a:solidFill>
                <a:latin typeface="Arial-SGK-TV" pitchFamily="2" charset="0"/>
                <a:ea typeface="Arial-Rounded" panose="020B0500000000000000" pitchFamily="34" charset="0"/>
                <a:cs typeface="Arial-SGK-TV" pitchFamily="2" charset="0"/>
              </a:rPr>
              <a:t>g </a:t>
            </a:r>
            <a:r>
              <a:rPr lang="en-US" sz="2650" b="1" dirty="0" err="1">
                <a:solidFill>
                  <a:srgbClr val="002060"/>
                </a:solidFill>
                <a:latin typeface="Arial-SGK-TV" pitchFamily="2" charset="0"/>
                <a:ea typeface="Arial-Rounded" panose="020B0500000000000000" pitchFamily="34" charset="0"/>
                <a:cs typeface="Arial-SGK-TV" pitchFamily="2" charset="0"/>
              </a:rPr>
              <a:t>em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ngắm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mãi</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Những</a:t>
            </a:r>
            <a:r>
              <a:rPr lang="en-US" sz="2650" b="1" dirty="0">
                <a:solidFill>
                  <a:srgbClr val="002060"/>
                </a:solidFill>
                <a:latin typeface="Arial-SGK-TV" pitchFamily="2" charset="0"/>
                <a:ea typeface="Arial-Rounded" panose="020B0500000000000000" pitchFamily="34" charset="0"/>
                <a:cs typeface="Arial-SGK-TV" pitchFamily="2" charset="0"/>
              </a:rPr>
              <a:t> </a:t>
            </a:r>
            <a:r>
              <a:rPr lang="vi-VN" sz="2650" b="1" dirty="0">
                <a:solidFill>
                  <a:srgbClr val="002060"/>
                </a:solidFill>
                <a:latin typeface="Arial-SGK-TV" pitchFamily="2" charset="0"/>
                <a:ea typeface="Arial-Rounded" panose="020B0500000000000000" pitchFamily="34" charset="0"/>
                <a:cs typeface="Arial-SGK-TV" pitchFamily="2" charset="0"/>
              </a:rPr>
              <a:t>đ</a:t>
            </a:r>
            <a:r>
              <a:rPr lang="en-US" sz="2650" b="1" dirty="0" err="1">
                <a:solidFill>
                  <a:srgbClr val="002060"/>
                </a:solidFill>
                <a:latin typeface="Arial-SGK-TV" pitchFamily="2" charset="0"/>
                <a:ea typeface="Arial-Rounded" panose="020B0500000000000000" pitchFamily="34" charset="0"/>
                <a:cs typeface="Arial-SGK-TV" pitchFamily="2" charset="0"/>
              </a:rPr>
              <a:t>iểm</a:t>
            </a:r>
            <a:r>
              <a:rPr lang="en-US" sz="2650" b="1" dirty="0">
                <a:solidFill>
                  <a:srgbClr val="002060"/>
                </a:solidFill>
                <a:latin typeface="Arial-SGK-TV" pitchFamily="2" charset="0"/>
                <a:ea typeface="Arial-Rounded" panose="020B0500000000000000" pitchFamily="34" charset="0"/>
                <a:cs typeface="Arial-SGK-TV" pitchFamily="2" charset="0"/>
              </a:rPr>
              <a:t> m</a:t>
            </a:r>
            <a:r>
              <a:rPr lang="vi-VN" sz="2650" b="1" dirty="0">
                <a:solidFill>
                  <a:srgbClr val="002060"/>
                </a:solidFill>
                <a:latin typeface="Arial-SGK-TV" pitchFamily="2" charset="0"/>
                <a:ea typeface="Arial-Rounded" panose="020B0500000000000000" pitchFamily="34" charset="0"/>
                <a:cs typeface="Arial-SGK-TV" pitchFamily="2" charset="0"/>
              </a:rPr>
              <a:t>ười</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cô</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cho</a:t>
            </a:r>
            <a:r>
              <a:rPr lang="en-US" sz="2650" b="1" dirty="0">
                <a:solidFill>
                  <a:srgbClr val="002060"/>
                </a:solidFill>
                <a:latin typeface="Arial-SGK-TV" pitchFamily="2" charset="0"/>
                <a:ea typeface="Arial-Rounded" panose="020B0500000000000000" pitchFamily="34" charset="0"/>
                <a:cs typeface="Arial-SGK-TV" pitchFamily="2" charset="0"/>
              </a:rPr>
              <a:t>.</a:t>
            </a:r>
          </a:p>
        </p:txBody>
      </p:sp>
      <p:sp>
        <p:nvSpPr>
          <p:cNvPr id="12" name="TextBox 11"/>
          <p:cNvSpPr txBox="1"/>
          <p:nvPr/>
        </p:nvSpPr>
        <p:spPr>
          <a:xfrm>
            <a:off x="3627927" y="0"/>
            <a:ext cx="3874309" cy="553933"/>
          </a:xfrm>
          <a:prstGeom prst="rect">
            <a:avLst/>
          </a:prstGeom>
          <a:noFill/>
        </p:spPr>
        <p:txBody>
          <a:bodyPr wrap="square" lIns="121855" tIns="60928" rIns="121855" bIns="60928" rtlCol="0">
            <a:spAutoFit/>
          </a:bodyPr>
          <a:lstStyle/>
          <a:p>
            <a:pPr algn="ctr"/>
            <a:r>
              <a:rPr lang="en-US" sz="28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585" y="5066850"/>
            <a:ext cx="3315957" cy="1805354"/>
          </a:xfrm>
          <a:prstGeom prst="rect">
            <a:avLst/>
          </a:prstGeom>
        </p:spPr>
      </p:pic>
    </p:spTree>
    <p:extLst>
      <p:ext uri="{BB962C8B-B14F-4D97-AF65-F5344CB8AC3E}">
        <p14:creationId xmlns:p14="http://schemas.microsoft.com/office/powerpoint/2010/main" val="253542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114675" y="1702359"/>
            <a:ext cx="4740165" cy="2862322"/>
          </a:xfrm>
          <a:prstGeom prst="rect">
            <a:avLst/>
          </a:prstGeom>
        </p:spPr>
        <p:txBody>
          <a:bodyPr wrap="square">
            <a:spAutoFit/>
          </a:bodyPr>
          <a:lstStyle/>
          <a:p>
            <a:pPr algn="just"/>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lớp</a:t>
            </a:r>
            <a:endPar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rồi</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600" b="1"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36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lời  </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Chào</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ạ!”</a:t>
            </a:r>
          </a:p>
          <a:p>
            <a:pPr algn="just"/>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mỉm</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ười</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t</a:t>
            </a:r>
            <a:r>
              <a:rPr lang="vi-V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ươi</a:t>
            </a:r>
            <a:r>
              <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cxnSp>
        <p:nvCxnSpPr>
          <p:cNvPr id="4" name="Straight Connector 3"/>
          <p:cNvCxnSpPr/>
          <p:nvPr/>
        </p:nvCxnSpPr>
        <p:spPr>
          <a:xfrm flipH="1">
            <a:off x="4953150" y="179958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5777351" y="2360509"/>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663254" y="2866960"/>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5691211" y="3470914"/>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7682561" y="344559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7768700" y="3445597"/>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6320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2" presetClass="entr" presetSubtype="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314386" y="1101986"/>
            <a:ext cx="5629518" cy="3270126"/>
          </a:xfrm>
          <a:prstGeom prst="rect">
            <a:avLst/>
          </a:prstGeom>
        </p:spPr>
        <p:txBody>
          <a:bodyPr wrap="square">
            <a:spAutoFit/>
          </a:bodyPr>
          <a:lstStyle/>
          <a:p>
            <a:pPr algn="just"/>
            <a:endParaRPr lang="en-US" sz="265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viết</a:t>
            </a:r>
            <a:endPar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đư</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thoảng</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h</a:t>
            </a:r>
            <a:r>
              <a:rPr lang="vi-VN"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ươn</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nhài</a:t>
            </a:r>
            <a:endPar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ghé</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lớp</a:t>
            </a:r>
            <a:endPar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cxnSp>
        <p:nvCxnSpPr>
          <p:cNvPr id="23" name="Straight Connector 22"/>
          <p:cNvCxnSpPr/>
          <p:nvPr/>
        </p:nvCxnSpPr>
        <p:spPr>
          <a:xfrm flipH="1">
            <a:off x="5503423" y="1589909"/>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8085136" y="3305706"/>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6043005" y="2728603"/>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6373155" y="217658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H="1">
            <a:off x="7998997" y="328160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FD81E53-A0AF-43F9-9938-DBE381435334}"/>
              </a:ext>
            </a:extLst>
          </p:cNvPr>
          <p:cNvCxnSpPr/>
          <p:nvPr/>
        </p:nvCxnSpPr>
        <p:spPr>
          <a:xfrm flipH="1">
            <a:off x="6264230" y="329395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3375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2826327" y="991480"/>
            <a:ext cx="5643373" cy="2716128"/>
          </a:xfrm>
          <a:prstGeom prst="rect">
            <a:avLst/>
          </a:prstGeom>
        </p:spPr>
        <p:txBody>
          <a:bodyPr wrap="square">
            <a:spAutoFit/>
          </a:bodyPr>
          <a:lstStyle/>
          <a:p>
            <a:pPr algn="just"/>
            <a:endParaRPr lang="en-US" sz="265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lời cô giáo giảng</a:t>
            </a:r>
          </a:p>
          <a:p>
            <a:pPr algn="just"/>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Ấm trang vở th</a:t>
            </a:r>
            <a:r>
              <a:rPr lang="vi-VN"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 tho</a:t>
            </a:r>
          </a:p>
          <a:p>
            <a:pPr algn="just"/>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 th</a:t>
            </a:r>
            <a:r>
              <a:rPr lang="vi-VN"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ươn</a:t>
            </a:r>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 em ngắm mãi</a:t>
            </a:r>
          </a:p>
          <a:p>
            <a:pPr algn="just"/>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a:t>
            </a:r>
            <a:r>
              <a:rPr lang="vi-VN"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iểm m</a:t>
            </a:r>
            <a:r>
              <a:rPr lang="vi-VN"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ười</a:t>
            </a:r>
            <a:r>
              <a:rPr lang="en-US" sz="36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cô cho.</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cxnSp>
        <p:nvCxnSpPr>
          <p:cNvPr id="4" name="Straight Connector 3"/>
          <p:cNvCxnSpPr/>
          <p:nvPr/>
        </p:nvCxnSpPr>
        <p:spPr>
          <a:xfrm flipH="1">
            <a:off x="4860719" y="1500183"/>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5385034" y="2121557"/>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6458131" y="313131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5179584" y="2641512"/>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7997486" y="312419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H="1">
            <a:off x="7943579" y="313131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98182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99864" y="425182"/>
            <a:ext cx="10995949"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pic>
        <p:nvPicPr>
          <p:cNvPr id="15" name="图片 73732" descr="PPT素材-12"/>
          <p:cNvPicPr>
            <a:picLocks noChangeAspect="1"/>
          </p:cNvPicPr>
          <p:nvPr/>
        </p:nvPicPr>
        <p:blipFill>
          <a:blip r:embed="rId2"/>
          <a:stretch>
            <a:fillRect/>
          </a:stretch>
        </p:blipFill>
        <p:spPr>
          <a:xfrm>
            <a:off x="499864" y="113323"/>
            <a:ext cx="10543131" cy="596984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456366" y="3200682"/>
            <a:ext cx="11203016" cy="1234953"/>
          </a:xfrm>
          <a:prstGeom prst="rect">
            <a:avLst/>
          </a:prstGeom>
          <a:noFill/>
          <a:ln>
            <a:noFill/>
          </a:ln>
        </p:spPr>
        <p:txBody>
          <a:bodyPr wrap="square">
            <a:spAutoFit/>
          </a:bodyPr>
          <a:lstStyle/>
          <a:p>
            <a:pPr algn="ctr" defTabSz="1219139">
              <a:lnSpc>
                <a:spcPct val="150000"/>
              </a:lnSpc>
              <a:defRPr/>
            </a:pP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nhóm</a:t>
            </a:r>
            <a:endParaRPr lang="zh-CN"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7294" t="7312" r="32213" b="28914"/>
          <a:stretch>
            <a:fillRect/>
          </a:stretch>
        </p:blipFill>
        <p:spPr>
          <a:xfrm>
            <a:off x="10637196" y="39447"/>
            <a:ext cx="1285680" cy="19094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814" y="245541"/>
            <a:ext cx="3261485" cy="2424371"/>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5">
            <a:extLst>
              <a:ext uri="{28A0092B-C50C-407E-A947-70E740481C1C}">
                <a14:useLocalDpi xmlns:a14="http://schemas.microsoft.com/office/drawing/2010/main" val="0"/>
              </a:ext>
            </a:extLst>
          </a:blip>
          <a:srcRect t="86683" r="63070"/>
          <a:stretch/>
        </p:blipFill>
        <p:spPr>
          <a:xfrm>
            <a:off x="2462529" y="5795015"/>
            <a:ext cx="8396048" cy="946084"/>
          </a:xfrm>
          <a:prstGeom prst="rect">
            <a:avLst/>
          </a:prstGeom>
        </p:spPr>
      </p:pic>
    </p:spTree>
    <p:extLst>
      <p:ext uri="{BB962C8B-B14F-4D97-AF65-F5344CB8AC3E}">
        <p14:creationId xmlns:p14="http://schemas.microsoft.com/office/powerpoint/2010/main" val="45414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715455" y="1028329"/>
            <a:ext cx="4740165" cy="5801588"/>
          </a:xfrm>
          <a:prstGeom prst="rect">
            <a:avLst/>
          </a:prstGeom>
        </p:spPr>
        <p:txBody>
          <a:bodyPr wrap="square">
            <a:spAutoFit/>
          </a:bodyPr>
          <a:lstStyle/>
          <a:p>
            <a:pPr algn="just"/>
            <a:r>
              <a:rPr lang="en-US" sz="2650" b="1" dirty="0" err="1">
                <a:solidFill>
                  <a:srgbClr val="7030A0"/>
                </a:solidFill>
                <a:latin typeface="Arial-SGK-TV" pitchFamily="2" charset="0"/>
                <a:ea typeface="Arial-Rounded" panose="020B0500000000000000" pitchFamily="34" charset="0"/>
                <a:cs typeface="Arial-SGK-TV" pitchFamily="2" charset="0"/>
              </a:rPr>
              <a:t>Sáng</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nào</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em</a:t>
            </a:r>
            <a:r>
              <a:rPr lang="en-US" sz="2650" b="1" dirty="0">
                <a:solidFill>
                  <a:srgbClr val="7030A0"/>
                </a:solidFill>
                <a:latin typeface="Arial-SGK-TV" pitchFamily="2" charset="0"/>
                <a:ea typeface="Arial-Rounded" panose="020B0500000000000000" pitchFamily="34" charset="0"/>
                <a:cs typeface="Arial-SGK-TV" pitchFamily="2" charset="0"/>
              </a:rPr>
              <a:t> </a:t>
            </a:r>
            <a:r>
              <a:rPr lang="vi-VN" sz="2650" b="1" dirty="0">
                <a:solidFill>
                  <a:srgbClr val="7030A0"/>
                </a:solidFill>
                <a:latin typeface="Arial-SGK-TV" pitchFamily="2" charset="0"/>
                <a:ea typeface="Arial-Rounded" panose="020B0500000000000000" pitchFamily="34" charset="0"/>
                <a:cs typeface="Arial-SGK-TV" pitchFamily="2" charset="0"/>
              </a:rPr>
              <a:t>đến</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lớp</a:t>
            </a:r>
            <a:endParaRPr lang="en-US" sz="2650" b="1" dirty="0">
              <a:solidFill>
                <a:srgbClr val="7030A0"/>
              </a:solidFill>
              <a:latin typeface="Arial-SGK-TV" pitchFamily="2" charset="0"/>
              <a:ea typeface="Arial-Rounded" panose="020B0500000000000000" pitchFamily="34" charset="0"/>
              <a:cs typeface="Arial-SGK-TV" pitchFamily="2" charset="0"/>
            </a:endParaRPr>
          </a:p>
          <a:p>
            <a:pPr algn="just"/>
            <a:r>
              <a:rPr lang="en-US" sz="2650" b="1" dirty="0" err="1">
                <a:solidFill>
                  <a:srgbClr val="7030A0"/>
                </a:solidFill>
                <a:latin typeface="Arial-SGK-TV" pitchFamily="2" charset="0"/>
                <a:ea typeface="Arial-Rounded" panose="020B0500000000000000" pitchFamily="34" charset="0"/>
                <a:cs typeface="Arial-SGK-TV" pitchFamily="2" charset="0"/>
              </a:rPr>
              <a:t>Cũng</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thấy</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a:t>
            </a:r>
            <a:r>
              <a:rPr lang="vi-VN" sz="2650" b="1" dirty="0">
                <a:solidFill>
                  <a:srgbClr val="7030A0"/>
                </a:solidFill>
                <a:latin typeface="Arial-SGK-TV" pitchFamily="2" charset="0"/>
                <a:ea typeface="Arial-Rounded" panose="020B0500000000000000" pitchFamily="34" charset="0"/>
                <a:cs typeface="Arial-SGK-TV" pitchFamily="2" charset="0"/>
              </a:rPr>
              <a:t>đến</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rồi</a:t>
            </a:r>
            <a:r>
              <a:rPr lang="en-US" sz="2650" b="1" dirty="0">
                <a:solidFill>
                  <a:srgbClr val="7030A0"/>
                </a:solidFill>
                <a:latin typeface="Arial-SGK-TV" pitchFamily="2" charset="0"/>
                <a:ea typeface="Arial-Rounded" panose="020B0500000000000000" pitchFamily="34" charset="0"/>
                <a:cs typeface="Arial-SGK-TV" pitchFamily="2" charset="0"/>
              </a:rPr>
              <a:t>.</a:t>
            </a:r>
          </a:p>
          <a:p>
            <a:pPr algn="just"/>
            <a:r>
              <a:rPr lang="en-US" sz="2650" b="1" dirty="0" err="1">
                <a:solidFill>
                  <a:srgbClr val="7030A0"/>
                </a:solidFill>
                <a:latin typeface="Arial-SGK-TV" pitchFamily="2" charset="0"/>
                <a:ea typeface="Arial-Rounded" panose="020B0500000000000000" pitchFamily="34" charset="0"/>
                <a:cs typeface="Arial-SGK-TV" pitchFamily="2" charset="0"/>
              </a:rPr>
              <a:t>Đáp</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lời</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Chào</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ạ!”</a:t>
            </a:r>
          </a:p>
          <a:p>
            <a:pPr algn="just"/>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mỉm</a:t>
            </a:r>
            <a:r>
              <a:rPr lang="en-US" sz="2650" b="1" dirty="0">
                <a:solidFill>
                  <a:srgbClr val="7030A0"/>
                </a:solidFill>
                <a:latin typeface="Arial-SGK-TV" pitchFamily="2" charset="0"/>
                <a:ea typeface="Arial-Rounded" panose="020B0500000000000000" pitchFamily="34" charset="0"/>
                <a:cs typeface="Arial-SGK-TV" pitchFamily="2" charset="0"/>
              </a:rPr>
              <a:t> c</a:t>
            </a:r>
            <a:r>
              <a:rPr lang="vi-VN" sz="2650" b="1" dirty="0">
                <a:solidFill>
                  <a:srgbClr val="7030A0"/>
                </a:solidFill>
                <a:latin typeface="Arial-SGK-TV" pitchFamily="2" charset="0"/>
                <a:ea typeface="Arial-Rounded" panose="020B0500000000000000" pitchFamily="34" charset="0"/>
                <a:cs typeface="Arial-SGK-TV" pitchFamily="2" charset="0"/>
              </a:rPr>
              <a:t>ười</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thật</a:t>
            </a:r>
            <a:r>
              <a:rPr lang="en-US" sz="2650" b="1" dirty="0">
                <a:solidFill>
                  <a:srgbClr val="7030A0"/>
                </a:solidFill>
                <a:latin typeface="Arial-SGK-TV" pitchFamily="2" charset="0"/>
                <a:ea typeface="Arial-Rounded" panose="020B0500000000000000" pitchFamily="34" charset="0"/>
                <a:cs typeface="Arial-SGK-TV" pitchFamily="2" charset="0"/>
              </a:rPr>
              <a:t> t</a:t>
            </a:r>
            <a:r>
              <a:rPr lang="vi-VN" sz="2650" b="1" dirty="0">
                <a:solidFill>
                  <a:srgbClr val="7030A0"/>
                </a:solidFill>
                <a:latin typeface="Arial-SGK-TV" pitchFamily="2" charset="0"/>
                <a:ea typeface="Arial-Rounded" panose="020B0500000000000000" pitchFamily="34" charset="0"/>
                <a:cs typeface="Arial-SGK-TV" pitchFamily="2" charset="0"/>
              </a:rPr>
              <a:t>ươi</a:t>
            </a:r>
            <a:r>
              <a:rPr lang="en-US" sz="2650" b="1" dirty="0">
                <a:solidFill>
                  <a:srgbClr val="7030A0"/>
                </a:solidFill>
                <a:latin typeface="Arial-SGK-TV" pitchFamily="2" charset="0"/>
                <a:ea typeface="Arial-Rounded" panose="020B0500000000000000" pitchFamily="34" charset="0"/>
                <a:cs typeface="Arial-SGK-TV" pitchFamily="2" charset="0"/>
              </a:rPr>
              <a:t>.</a:t>
            </a:r>
          </a:p>
          <a:p>
            <a:pPr algn="just"/>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Cô</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dạy</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tập</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viết</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Gió</a:t>
            </a:r>
            <a:r>
              <a:rPr lang="en-US" sz="2650" b="1" dirty="0">
                <a:solidFill>
                  <a:srgbClr val="00B050"/>
                </a:solidFill>
                <a:latin typeface="Arial-SGK-TV" pitchFamily="2" charset="0"/>
                <a:ea typeface="Arial-Rounded" panose="020B0500000000000000" pitchFamily="34" charset="0"/>
                <a:cs typeface="Arial-SGK-TV" pitchFamily="2" charset="0"/>
              </a:rPr>
              <a:t> </a:t>
            </a:r>
            <a:r>
              <a:rPr lang="vi-VN" sz="2650" b="1" dirty="0">
                <a:solidFill>
                  <a:srgbClr val="00B050"/>
                </a:solidFill>
                <a:latin typeface="Arial-SGK-TV" pitchFamily="2" charset="0"/>
                <a:ea typeface="Arial-Rounded" panose="020B0500000000000000" pitchFamily="34" charset="0"/>
                <a:cs typeface="Arial-SGK-TV" pitchFamily="2" charset="0"/>
              </a:rPr>
              <a:t>đư</a:t>
            </a:r>
            <a:r>
              <a:rPr lang="en-US" sz="2650" b="1" dirty="0">
                <a:solidFill>
                  <a:srgbClr val="00B050"/>
                </a:solidFill>
                <a:latin typeface="Arial-SGK-TV" pitchFamily="2" charset="0"/>
                <a:ea typeface="Arial-Rounded" panose="020B0500000000000000" pitchFamily="34" charset="0"/>
                <a:cs typeface="Arial-SGK-TV" pitchFamily="2" charset="0"/>
              </a:rPr>
              <a:t>a </a:t>
            </a:r>
            <a:r>
              <a:rPr lang="en-US" sz="2650" b="1" dirty="0" err="1">
                <a:solidFill>
                  <a:srgbClr val="00B050"/>
                </a:solidFill>
                <a:latin typeface="Arial-SGK-TV" pitchFamily="2" charset="0"/>
                <a:ea typeface="Arial-Rounded" panose="020B0500000000000000" pitchFamily="34" charset="0"/>
                <a:cs typeface="Arial-SGK-TV" pitchFamily="2" charset="0"/>
              </a:rPr>
              <a:t>thoảng</a:t>
            </a:r>
            <a:r>
              <a:rPr lang="en-US" sz="2650" b="1" dirty="0">
                <a:solidFill>
                  <a:srgbClr val="00B050"/>
                </a:solidFill>
                <a:latin typeface="Arial-SGK-TV" pitchFamily="2" charset="0"/>
                <a:ea typeface="Arial-Rounded" panose="020B0500000000000000" pitchFamily="34" charset="0"/>
                <a:cs typeface="Arial-SGK-TV" pitchFamily="2" charset="0"/>
              </a:rPr>
              <a:t> h</a:t>
            </a:r>
            <a:r>
              <a:rPr lang="vi-VN" sz="2650" b="1" dirty="0">
                <a:solidFill>
                  <a:srgbClr val="00B050"/>
                </a:solidFill>
                <a:latin typeface="Arial-SGK-TV" pitchFamily="2" charset="0"/>
                <a:ea typeface="Arial-Rounded" panose="020B0500000000000000" pitchFamily="34" charset="0"/>
                <a:cs typeface="Arial-SGK-TV" pitchFamily="2" charset="0"/>
              </a:rPr>
              <a:t>ươn</a:t>
            </a:r>
            <a:r>
              <a:rPr lang="en-US" sz="2650" b="1" dirty="0">
                <a:solidFill>
                  <a:srgbClr val="00B050"/>
                </a:solidFill>
                <a:latin typeface="Arial-SGK-TV" pitchFamily="2" charset="0"/>
                <a:ea typeface="Arial-Rounded" panose="020B0500000000000000" pitchFamily="34" charset="0"/>
                <a:cs typeface="Arial-SGK-TV" pitchFamily="2" charset="0"/>
              </a:rPr>
              <a:t>g </a:t>
            </a:r>
            <a:r>
              <a:rPr lang="en-US" sz="2650" b="1" dirty="0" err="1">
                <a:solidFill>
                  <a:srgbClr val="00B050"/>
                </a:solidFill>
                <a:latin typeface="Arial-SGK-TV" pitchFamily="2" charset="0"/>
                <a:ea typeface="Arial-Rounded" panose="020B0500000000000000" pitchFamily="34" charset="0"/>
                <a:cs typeface="Arial-SGK-TV" pitchFamily="2" charset="0"/>
              </a:rPr>
              <a:t>nhài</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Nắng</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ghé</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vào</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cửa</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lớp</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Xem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chúng</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học</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bài</a:t>
            </a:r>
            <a:r>
              <a:rPr lang="en-US" sz="2650" b="1" dirty="0">
                <a:solidFill>
                  <a:srgbClr val="00B050"/>
                </a:solidFill>
                <a:latin typeface="Arial-SGK-TV" pitchFamily="2" charset="0"/>
                <a:ea typeface="Arial-Rounded" panose="020B0500000000000000" pitchFamily="34" charset="0"/>
                <a:cs typeface="Arial-SGK-TV" pitchFamily="2" charset="0"/>
              </a:rPr>
              <a:t>.</a:t>
            </a:r>
          </a:p>
          <a:p>
            <a:pPr algn="just"/>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Những</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lời</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cô</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giáo</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giảng</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Ấm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trang</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vở</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th</a:t>
            </a:r>
            <a:r>
              <a:rPr lang="vi-VN" sz="2650" b="1" dirty="0">
                <a:solidFill>
                  <a:srgbClr val="002060"/>
                </a:solidFill>
                <a:latin typeface="Arial-SGK-TV" pitchFamily="2" charset="0"/>
                <a:ea typeface="Arial-Rounded" panose="020B0500000000000000" pitchFamily="34" charset="0"/>
                <a:cs typeface="Arial-SGK-TV" pitchFamily="2" charset="0"/>
              </a:rPr>
              <a:t>ơ</a:t>
            </a:r>
            <a:r>
              <a:rPr lang="en-US" sz="2650" b="1" dirty="0">
                <a:solidFill>
                  <a:srgbClr val="002060"/>
                </a:solidFill>
                <a:latin typeface="Arial-SGK-TV" pitchFamily="2" charset="0"/>
                <a:ea typeface="Arial-Rounded" panose="020B0500000000000000" pitchFamily="34" charset="0"/>
                <a:cs typeface="Arial-SGK-TV" pitchFamily="2" charset="0"/>
              </a:rPr>
              <a:t>m </a:t>
            </a:r>
            <a:r>
              <a:rPr lang="en-US" sz="2650" b="1" dirty="0" err="1">
                <a:solidFill>
                  <a:srgbClr val="002060"/>
                </a:solidFill>
                <a:latin typeface="Arial-SGK-TV" pitchFamily="2" charset="0"/>
                <a:ea typeface="Arial-Rounded" panose="020B0500000000000000" pitchFamily="34" charset="0"/>
                <a:cs typeface="Arial-SGK-TV" pitchFamily="2" charset="0"/>
              </a:rPr>
              <a:t>tho</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Yêu</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th</a:t>
            </a:r>
            <a:r>
              <a:rPr lang="vi-VN" sz="2650" b="1" dirty="0">
                <a:solidFill>
                  <a:srgbClr val="002060"/>
                </a:solidFill>
                <a:latin typeface="Arial-SGK-TV" pitchFamily="2" charset="0"/>
                <a:ea typeface="Arial-Rounded" panose="020B0500000000000000" pitchFamily="34" charset="0"/>
                <a:cs typeface="Arial-SGK-TV" pitchFamily="2" charset="0"/>
              </a:rPr>
              <a:t>ươn</a:t>
            </a:r>
            <a:r>
              <a:rPr lang="en-US" sz="2650" b="1" dirty="0">
                <a:solidFill>
                  <a:srgbClr val="002060"/>
                </a:solidFill>
                <a:latin typeface="Arial-SGK-TV" pitchFamily="2" charset="0"/>
                <a:ea typeface="Arial-Rounded" panose="020B0500000000000000" pitchFamily="34" charset="0"/>
                <a:cs typeface="Arial-SGK-TV" pitchFamily="2" charset="0"/>
              </a:rPr>
              <a:t>g </a:t>
            </a:r>
            <a:r>
              <a:rPr lang="en-US" sz="2650" b="1" dirty="0" err="1">
                <a:solidFill>
                  <a:srgbClr val="002060"/>
                </a:solidFill>
                <a:latin typeface="Arial-SGK-TV" pitchFamily="2" charset="0"/>
                <a:ea typeface="Arial-Rounded" panose="020B0500000000000000" pitchFamily="34" charset="0"/>
                <a:cs typeface="Arial-SGK-TV" pitchFamily="2" charset="0"/>
              </a:rPr>
              <a:t>em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ngắm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mãi</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Những</a:t>
            </a:r>
            <a:r>
              <a:rPr lang="en-US" sz="2650" b="1" dirty="0">
                <a:solidFill>
                  <a:srgbClr val="002060"/>
                </a:solidFill>
                <a:latin typeface="Arial-SGK-TV" pitchFamily="2" charset="0"/>
                <a:ea typeface="Arial-Rounded" panose="020B0500000000000000" pitchFamily="34" charset="0"/>
                <a:cs typeface="Arial-SGK-TV" pitchFamily="2" charset="0"/>
              </a:rPr>
              <a:t> </a:t>
            </a:r>
            <a:r>
              <a:rPr lang="vi-VN" sz="2650" b="1" dirty="0">
                <a:solidFill>
                  <a:srgbClr val="002060"/>
                </a:solidFill>
                <a:latin typeface="Arial-SGK-TV" pitchFamily="2" charset="0"/>
                <a:ea typeface="Arial-Rounded" panose="020B0500000000000000" pitchFamily="34" charset="0"/>
                <a:cs typeface="Arial-SGK-TV" pitchFamily="2" charset="0"/>
              </a:rPr>
              <a:t>đ</a:t>
            </a:r>
            <a:r>
              <a:rPr lang="en-US" sz="2650" b="1" dirty="0" err="1">
                <a:solidFill>
                  <a:srgbClr val="002060"/>
                </a:solidFill>
                <a:latin typeface="Arial-SGK-TV" pitchFamily="2" charset="0"/>
                <a:ea typeface="Arial-Rounded" panose="020B0500000000000000" pitchFamily="34" charset="0"/>
                <a:cs typeface="Arial-SGK-TV" pitchFamily="2" charset="0"/>
              </a:rPr>
              <a:t>iểm</a:t>
            </a:r>
            <a:r>
              <a:rPr lang="en-US" sz="2650" b="1" dirty="0">
                <a:solidFill>
                  <a:srgbClr val="002060"/>
                </a:solidFill>
                <a:latin typeface="Arial-SGK-TV" pitchFamily="2" charset="0"/>
                <a:ea typeface="Arial-Rounded" panose="020B0500000000000000" pitchFamily="34" charset="0"/>
                <a:cs typeface="Arial-SGK-TV" pitchFamily="2" charset="0"/>
              </a:rPr>
              <a:t> m</a:t>
            </a:r>
            <a:r>
              <a:rPr lang="vi-VN" sz="2650" b="1" dirty="0">
                <a:solidFill>
                  <a:srgbClr val="002060"/>
                </a:solidFill>
                <a:latin typeface="Arial-SGK-TV" pitchFamily="2" charset="0"/>
                <a:ea typeface="Arial-Rounded" panose="020B0500000000000000" pitchFamily="34" charset="0"/>
                <a:cs typeface="Arial-SGK-TV" pitchFamily="2" charset="0"/>
              </a:rPr>
              <a:t>ười</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cô</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cho</a:t>
            </a:r>
            <a:r>
              <a:rPr lang="en-US" sz="2650" b="1" dirty="0">
                <a:solidFill>
                  <a:srgbClr val="002060"/>
                </a:solidFill>
                <a:latin typeface="Arial-SGK-TV" pitchFamily="2" charset="0"/>
                <a:ea typeface="Arial-Rounded" panose="020B0500000000000000" pitchFamily="34" charset="0"/>
                <a:cs typeface="Arial-SGK-TV" pitchFamily="2" charset="0"/>
              </a:rPr>
              <a:t>.</a:t>
            </a:r>
          </a:p>
        </p:txBody>
      </p:sp>
      <p:sp>
        <p:nvSpPr>
          <p:cNvPr id="12" name="TextBox 11"/>
          <p:cNvSpPr txBox="1"/>
          <p:nvPr/>
        </p:nvSpPr>
        <p:spPr>
          <a:xfrm>
            <a:off x="3519549" y="344284"/>
            <a:ext cx="3874309"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585" y="5066850"/>
            <a:ext cx="3315957" cy="1805354"/>
          </a:xfrm>
          <a:prstGeom prst="rect">
            <a:avLst/>
          </a:prstGeom>
        </p:spPr>
      </p:pic>
      <p:sp>
        <p:nvSpPr>
          <p:cNvPr id="14" name="Oval 13"/>
          <p:cNvSpPr/>
          <p:nvPr/>
        </p:nvSpPr>
        <p:spPr>
          <a:xfrm>
            <a:off x="3425099" y="1121424"/>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5" name="Oval 14"/>
          <p:cNvSpPr/>
          <p:nvPr/>
        </p:nvSpPr>
        <p:spPr>
          <a:xfrm>
            <a:off x="3460156" y="3157247"/>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6" name="Oval 15"/>
          <p:cNvSpPr/>
          <p:nvPr/>
        </p:nvSpPr>
        <p:spPr>
          <a:xfrm>
            <a:off x="3460156" y="5121253"/>
            <a:ext cx="328899" cy="32997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grpSp>
        <p:nvGrpSpPr>
          <p:cNvPr id="20" name="Group 19"/>
          <p:cNvGrpSpPr/>
          <p:nvPr/>
        </p:nvGrpSpPr>
        <p:grpSpPr>
          <a:xfrm>
            <a:off x="8178035" y="2027568"/>
            <a:ext cx="3627278" cy="2508096"/>
            <a:chOff x="242986" y="532128"/>
            <a:chExt cx="3338015" cy="1940706"/>
          </a:xfrm>
        </p:grpSpPr>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42986" y="532128"/>
              <a:ext cx="3338015" cy="1940706"/>
            </a:xfrm>
            <a:prstGeom prst="rect">
              <a:avLst/>
            </a:prstGeom>
          </p:spPr>
        </p:pic>
        <p:sp>
          <p:nvSpPr>
            <p:cNvPr id="19" name="TextBox 18"/>
            <p:cNvSpPr txBox="1"/>
            <p:nvPr/>
          </p:nvSpPr>
          <p:spPr>
            <a:xfrm>
              <a:off x="682168" y="1253396"/>
              <a:ext cx="2628538" cy="1077218"/>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2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tiếp trong nhóm</a:t>
              </a: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416339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99864" y="425182"/>
            <a:ext cx="10995949"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pic>
        <p:nvPicPr>
          <p:cNvPr id="15" name="图片 73732" descr="PPT素材-12"/>
          <p:cNvPicPr>
            <a:picLocks noChangeAspect="1"/>
          </p:cNvPicPr>
          <p:nvPr/>
        </p:nvPicPr>
        <p:blipFill>
          <a:blip r:embed="rId2"/>
          <a:stretch>
            <a:fillRect/>
          </a:stretch>
        </p:blipFill>
        <p:spPr>
          <a:xfrm>
            <a:off x="499864" y="113323"/>
            <a:ext cx="10543131" cy="596984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92797" y="2858846"/>
            <a:ext cx="11203016" cy="1093633"/>
          </a:xfrm>
          <a:prstGeom prst="rect">
            <a:avLst/>
          </a:prstGeom>
          <a:noFill/>
          <a:ln>
            <a:noFill/>
          </a:ln>
        </p:spPr>
        <p:txBody>
          <a:bodyPr wrap="square">
            <a:spAutoFit/>
          </a:bodyPr>
          <a:lstStyle/>
          <a:p>
            <a:pPr algn="ctr" defTabSz="1219139">
              <a:lnSpc>
                <a:spcPct val="150000"/>
              </a:lnSpc>
              <a:defRPr/>
            </a:pPr>
            <a:r>
              <a:rPr lang="en-US" altLang="zh-CN" sz="49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Nhóm thi đọc nối tiếp</a:t>
            </a:r>
            <a:endParaRPr lang="zh-CN"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7294" t="7312" r="32213" b="28914"/>
          <a:stretch>
            <a:fillRect/>
          </a:stretch>
        </p:blipFill>
        <p:spPr>
          <a:xfrm>
            <a:off x="10637196" y="39447"/>
            <a:ext cx="1285680" cy="19094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814" y="245541"/>
            <a:ext cx="3261485" cy="2424371"/>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5">
            <a:extLst>
              <a:ext uri="{28A0092B-C50C-407E-A947-70E740481C1C}">
                <a14:useLocalDpi xmlns:a14="http://schemas.microsoft.com/office/drawing/2010/main" val="0"/>
              </a:ext>
            </a:extLst>
          </a:blip>
          <a:srcRect t="86683" r="63070"/>
          <a:stretch/>
        </p:blipFill>
        <p:spPr>
          <a:xfrm>
            <a:off x="2462529" y="5795015"/>
            <a:ext cx="8396048" cy="946084"/>
          </a:xfrm>
          <a:prstGeom prst="rect">
            <a:avLst/>
          </a:prstGeom>
        </p:spPr>
      </p:pic>
    </p:spTree>
    <p:extLst>
      <p:ext uri="{BB962C8B-B14F-4D97-AF65-F5344CB8AC3E}">
        <p14:creationId xmlns:p14="http://schemas.microsoft.com/office/powerpoint/2010/main" val="205755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715455" y="1028329"/>
            <a:ext cx="4740165" cy="5801588"/>
          </a:xfrm>
          <a:prstGeom prst="rect">
            <a:avLst/>
          </a:prstGeom>
        </p:spPr>
        <p:txBody>
          <a:bodyPr wrap="square">
            <a:spAutoFit/>
          </a:bodyPr>
          <a:lstStyle/>
          <a:p>
            <a:pPr algn="just"/>
            <a:r>
              <a:rPr lang="en-US" sz="2650" b="1" dirty="0" err="1">
                <a:solidFill>
                  <a:srgbClr val="7030A0"/>
                </a:solidFill>
                <a:latin typeface="Arial-SGK-TV" pitchFamily="2" charset="0"/>
                <a:ea typeface="Arial-Rounded" panose="020B0500000000000000" pitchFamily="34" charset="0"/>
                <a:cs typeface="Arial-SGK-TV" pitchFamily="2" charset="0"/>
              </a:rPr>
              <a:t>Sáng</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nào</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em</a:t>
            </a:r>
            <a:r>
              <a:rPr lang="en-US" sz="2650" b="1" dirty="0">
                <a:solidFill>
                  <a:srgbClr val="7030A0"/>
                </a:solidFill>
                <a:latin typeface="Arial-SGK-TV" pitchFamily="2" charset="0"/>
                <a:ea typeface="Arial-Rounded" panose="020B0500000000000000" pitchFamily="34" charset="0"/>
                <a:cs typeface="Arial-SGK-TV" pitchFamily="2" charset="0"/>
              </a:rPr>
              <a:t> </a:t>
            </a:r>
            <a:r>
              <a:rPr lang="vi-VN" sz="2650" b="1" dirty="0">
                <a:solidFill>
                  <a:srgbClr val="7030A0"/>
                </a:solidFill>
                <a:latin typeface="Arial-SGK-TV" pitchFamily="2" charset="0"/>
                <a:ea typeface="Arial-Rounded" panose="020B0500000000000000" pitchFamily="34" charset="0"/>
                <a:cs typeface="Arial-SGK-TV" pitchFamily="2" charset="0"/>
              </a:rPr>
              <a:t>đến</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lớp</a:t>
            </a:r>
            <a:endParaRPr lang="en-US" sz="2650" b="1" dirty="0">
              <a:solidFill>
                <a:srgbClr val="7030A0"/>
              </a:solidFill>
              <a:latin typeface="Arial-SGK-TV" pitchFamily="2" charset="0"/>
              <a:ea typeface="Arial-Rounded" panose="020B0500000000000000" pitchFamily="34" charset="0"/>
              <a:cs typeface="Arial-SGK-TV" pitchFamily="2" charset="0"/>
            </a:endParaRPr>
          </a:p>
          <a:p>
            <a:pPr algn="just"/>
            <a:r>
              <a:rPr lang="en-US" sz="2650" b="1" dirty="0" err="1">
                <a:solidFill>
                  <a:srgbClr val="7030A0"/>
                </a:solidFill>
                <a:latin typeface="Arial-SGK-TV" pitchFamily="2" charset="0"/>
                <a:ea typeface="Arial-Rounded" panose="020B0500000000000000" pitchFamily="34" charset="0"/>
                <a:cs typeface="Arial-SGK-TV" pitchFamily="2" charset="0"/>
              </a:rPr>
              <a:t>Cũng</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thấy</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a:t>
            </a:r>
            <a:r>
              <a:rPr lang="vi-VN" sz="2650" b="1" dirty="0">
                <a:solidFill>
                  <a:srgbClr val="7030A0"/>
                </a:solidFill>
                <a:latin typeface="Arial-SGK-TV" pitchFamily="2" charset="0"/>
                <a:ea typeface="Arial-Rounded" panose="020B0500000000000000" pitchFamily="34" charset="0"/>
                <a:cs typeface="Arial-SGK-TV" pitchFamily="2" charset="0"/>
              </a:rPr>
              <a:t>đến</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rồi</a:t>
            </a:r>
            <a:r>
              <a:rPr lang="en-US" sz="2650" b="1" dirty="0">
                <a:solidFill>
                  <a:srgbClr val="7030A0"/>
                </a:solidFill>
                <a:latin typeface="Arial-SGK-TV" pitchFamily="2" charset="0"/>
                <a:ea typeface="Arial-Rounded" panose="020B0500000000000000" pitchFamily="34" charset="0"/>
                <a:cs typeface="Arial-SGK-TV" pitchFamily="2" charset="0"/>
              </a:rPr>
              <a:t>.</a:t>
            </a:r>
          </a:p>
          <a:p>
            <a:pPr algn="just"/>
            <a:r>
              <a:rPr lang="en-US" sz="2650" b="1" dirty="0" err="1">
                <a:solidFill>
                  <a:srgbClr val="7030A0"/>
                </a:solidFill>
                <a:latin typeface="Arial-SGK-TV" pitchFamily="2" charset="0"/>
                <a:ea typeface="Arial-Rounded" panose="020B0500000000000000" pitchFamily="34" charset="0"/>
                <a:cs typeface="Arial-SGK-TV" pitchFamily="2" charset="0"/>
              </a:rPr>
              <a:t>Đáp</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lời</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Chào</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ạ!”</a:t>
            </a:r>
          </a:p>
          <a:p>
            <a:pPr algn="just"/>
            <a:r>
              <a:rPr lang="en-US" sz="2650" b="1" dirty="0" err="1">
                <a:solidFill>
                  <a:srgbClr val="7030A0"/>
                </a:solidFill>
                <a:latin typeface="Arial-SGK-TV" pitchFamily="2" charset="0"/>
                <a:ea typeface="Arial-Rounded" panose="020B0500000000000000" pitchFamily="34" charset="0"/>
                <a:cs typeface="Arial-SGK-TV" pitchFamily="2" charset="0"/>
              </a:rPr>
              <a:t>Cô</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mỉm</a:t>
            </a:r>
            <a:r>
              <a:rPr lang="en-US" sz="2650" b="1" dirty="0">
                <a:solidFill>
                  <a:srgbClr val="7030A0"/>
                </a:solidFill>
                <a:latin typeface="Arial-SGK-TV" pitchFamily="2" charset="0"/>
                <a:ea typeface="Arial-Rounded" panose="020B0500000000000000" pitchFamily="34" charset="0"/>
                <a:cs typeface="Arial-SGK-TV" pitchFamily="2" charset="0"/>
              </a:rPr>
              <a:t> c</a:t>
            </a:r>
            <a:r>
              <a:rPr lang="vi-VN" sz="2650" b="1" dirty="0">
                <a:solidFill>
                  <a:srgbClr val="7030A0"/>
                </a:solidFill>
                <a:latin typeface="Arial-SGK-TV" pitchFamily="2" charset="0"/>
                <a:ea typeface="Arial-Rounded" panose="020B0500000000000000" pitchFamily="34" charset="0"/>
                <a:cs typeface="Arial-SGK-TV" pitchFamily="2" charset="0"/>
              </a:rPr>
              <a:t>ười</a:t>
            </a:r>
            <a:r>
              <a:rPr lang="en-US" sz="2650" b="1" dirty="0">
                <a:solidFill>
                  <a:srgbClr val="7030A0"/>
                </a:solidFill>
                <a:latin typeface="Arial-SGK-TV" pitchFamily="2" charset="0"/>
                <a:ea typeface="Arial-Rounded" panose="020B0500000000000000" pitchFamily="34" charset="0"/>
                <a:cs typeface="Arial-SGK-TV" pitchFamily="2" charset="0"/>
              </a:rPr>
              <a:t> </a:t>
            </a:r>
            <a:r>
              <a:rPr lang="en-US" sz="2650" b="1" dirty="0" err="1">
                <a:solidFill>
                  <a:srgbClr val="7030A0"/>
                </a:solidFill>
                <a:latin typeface="Arial-SGK-TV" pitchFamily="2" charset="0"/>
                <a:ea typeface="Arial-Rounded" panose="020B0500000000000000" pitchFamily="34" charset="0"/>
                <a:cs typeface="Arial-SGK-TV" pitchFamily="2" charset="0"/>
              </a:rPr>
              <a:t>thật</a:t>
            </a:r>
            <a:r>
              <a:rPr lang="en-US" sz="2650" b="1" dirty="0">
                <a:solidFill>
                  <a:srgbClr val="7030A0"/>
                </a:solidFill>
                <a:latin typeface="Arial-SGK-TV" pitchFamily="2" charset="0"/>
                <a:ea typeface="Arial-Rounded" panose="020B0500000000000000" pitchFamily="34" charset="0"/>
                <a:cs typeface="Arial-SGK-TV" pitchFamily="2" charset="0"/>
              </a:rPr>
              <a:t> t</a:t>
            </a:r>
            <a:r>
              <a:rPr lang="vi-VN" sz="2650" b="1" dirty="0">
                <a:solidFill>
                  <a:srgbClr val="7030A0"/>
                </a:solidFill>
                <a:latin typeface="Arial-SGK-TV" pitchFamily="2" charset="0"/>
                <a:ea typeface="Arial-Rounded" panose="020B0500000000000000" pitchFamily="34" charset="0"/>
                <a:cs typeface="Arial-SGK-TV" pitchFamily="2" charset="0"/>
              </a:rPr>
              <a:t>ươi</a:t>
            </a:r>
            <a:r>
              <a:rPr lang="en-US" sz="2650" b="1" dirty="0">
                <a:solidFill>
                  <a:srgbClr val="7030A0"/>
                </a:solidFill>
                <a:latin typeface="Arial-SGK-TV" pitchFamily="2" charset="0"/>
                <a:ea typeface="Arial-Rounded" panose="020B0500000000000000" pitchFamily="34" charset="0"/>
                <a:cs typeface="Arial-SGK-TV" pitchFamily="2" charset="0"/>
              </a:rPr>
              <a:t>.</a:t>
            </a:r>
          </a:p>
          <a:p>
            <a:pPr algn="just"/>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Cô</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dạy</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tập</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viết</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Gió</a:t>
            </a:r>
            <a:r>
              <a:rPr lang="en-US" sz="2650" b="1" dirty="0">
                <a:solidFill>
                  <a:srgbClr val="00B050"/>
                </a:solidFill>
                <a:latin typeface="Arial-SGK-TV" pitchFamily="2" charset="0"/>
                <a:ea typeface="Arial-Rounded" panose="020B0500000000000000" pitchFamily="34" charset="0"/>
                <a:cs typeface="Arial-SGK-TV" pitchFamily="2" charset="0"/>
              </a:rPr>
              <a:t> </a:t>
            </a:r>
            <a:r>
              <a:rPr lang="vi-VN" sz="2650" b="1" dirty="0">
                <a:solidFill>
                  <a:srgbClr val="00B050"/>
                </a:solidFill>
                <a:latin typeface="Arial-SGK-TV" pitchFamily="2" charset="0"/>
                <a:ea typeface="Arial-Rounded" panose="020B0500000000000000" pitchFamily="34" charset="0"/>
                <a:cs typeface="Arial-SGK-TV" pitchFamily="2" charset="0"/>
              </a:rPr>
              <a:t>đư</a:t>
            </a:r>
            <a:r>
              <a:rPr lang="en-US" sz="2650" b="1" dirty="0">
                <a:solidFill>
                  <a:srgbClr val="00B050"/>
                </a:solidFill>
                <a:latin typeface="Arial-SGK-TV" pitchFamily="2" charset="0"/>
                <a:ea typeface="Arial-Rounded" panose="020B0500000000000000" pitchFamily="34" charset="0"/>
                <a:cs typeface="Arial-SGK-TV" pitchFamily="2" charset="0"/>
              </a:rPr>
              <a:t>a </a:t>
            </a:r>
            <a:r>
              <a:rPr lang="en-US" sz="2650" b="1" dirty="0" err="1">
                <a:solidFill>
                  <a:srgbClr val="00B050"/>
                </a:solidFill>
                <a:latin typeface="Arial-SGK-TV" pitchFamily="2" charset="0"/>
                <a:ea typeface="Arial-Rounded" panose="020B0500000000000000" pitchFamily="34" charset="0"/>
                <a:cs typeface="Arial-SGK-TV" pitchFamily="2" charset="0"/>
              </a:rPr>
              <a:t>thoảng</a:t>
            </a:r>
            <a:r>
              <a:rPr lang="en-US" sz="2650" b="1" dirty="0">
                <a:solidFill>
                  <a:srgbClr val="00B050"/>
                </a:solidFill>
                <a:latin typeface="Arial-SGK-TV" pitchFamily="2" charset="0"/>
                <a:ea typeface="Arial-Rounded" panose="020B0500000000000000" pitchFamily="34" charset="0"/>
                <a:cs typeface="Arial-SGK-TV" pitchFamily="2" charset="0"/>
              </a:rPr>
              <a:t> h</a:t>
            </a:r>
            <a:r>
              <a:rPr lang="vi-VN" sz="2650" b="1" dirty="0">
                <a:solidFill>
                  <a:srgbClr val="00B050"/>
                </a:solidFill>
                <a:latin typeface="Arial-SGK-TV" pitchFamily="2" charset="0"/>
                <a:ea typeface="Arial-Rounded" panose="020B0500000000000000" pitchFamily="34" charset="0"/>
                <a:cs typeface="Arial-SGK-TV" pitchFamily="2" charset="0"/>
              </a:rPr>
              <a:t>ươn</a:t>
            </a:r>
            <a:r>
              <a:rPr lang="en-US" sz="2650" b="1" dirty="0">
                <a:solidFill>
                  <a:srgbClr val="00B050"/>
                </a:solidFill>
                <a:latin typeface="Arial-SGK-TV" pitchFamily="2" charset="0"/>
                <a:ea typeface="Arial-Rounded" panose="020B0500000000000000" pitchFamily="34" charset="0"/>
                <a:cs typeface="Arial-SGK-TV" pitchFamily="2" charset="0"/>
              </a:rPr>
              <a:t>g </a:t>
            </a:r>
            <a:r>
              <a:rPr lang="en-US" sz="2650" b="1" dirty="0" err="1">
                <a:solidFill>
                  <a:srgbClr val="00B050"/>
                </a:solidFill>
                <a:latin typeface="Arial-SGK-TV" pitchFamily="2" charset="0"/>
                <a:ea typeface="Arial-Rounded" panose="020B0500000000000000" pitchFamily="34" charset="0"/>
                <a:cs typeface="Arial-SGK-TV" pitchFamily="2" charset="0"/>
              </a:rPr>
              <a:t>nhài</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Nắng</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ghé</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vào</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cửa</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lớp</a:t>
            </a:r>
            <a:endParaRPr lang="en-US" sz="2650" b="1" dirty="0">
              <a:solidFill>
                <a:srgbClr val="00B050"/>
              </a:solidFill>
              <a:latin typeface="Arial-SGK-TV" pitchFamily="2" charset="0"/>
              <a:ea typeface="Arial-Rounded" panose="020B0500000000000000" pitchFamily="34" charset="0"/>
              <a:cs typeface="Arial-SGK-TV" pitchFamily="2" charset="0"/>
            </a:endParaRPr>
          </a:p>
          <a:p>
            <a:pPr algn="just"/>
            <a:r>
              <a:rPr lang="en-US" sz="2650" b="1" dirty="0" err="1">
                <a:solidFill>
                  <a:srgbClr val="00B050"/>
                </a:solidFill>
                <a:latin typeface="Arial-SGK-TV" pitchFamily="2" charset="0"/>
                <a:ea typeface="Arial-Rounded" panose="020B0500000000000000" pitchFamily="34" charset="0"/>
                <a:cs typeface="Arial-SGK-TV" pitchFamily="2" charset="0"/>
              </a:rPr>
              <a:t>Xem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chúng</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em</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học</a:t>
            </a:r>
            <a:r>
              <a:rPr lang="en-US" sz="2650" b="1" dirty="0">
                <a:solidFill>
                  <a:srgbClr val="00B050"/>
                </a:solidFill>
                <a:latin typeface="Arial-SGK-TV" pitchFamily="2" charset="0"/>
                <a:ea typeface="Arial-Rounded" panose="020B0500000000000000" pitchFamily="34" charset="0"/>
                <a:cs typeface="Arial-SGK-TV" pitchFamily="2" charset="0"/>
              </a:rPr>
              <a:t> </a:t>
            </a:r>
            <a:r>
              <a:rPr lang="en-US" sz="2650" b="1" dirty="0" err="1">
                <a:solidFill>
                  <a:srgbClr val="00B050"/>
                </a:solidFill>
                <a:latin typeface="Arial-SGK-TV" pitchFamily="2" charset="0"/>
                <a:ea typeface="Arial-Rounded" panose="020B0500000000000000" pitchFamily="34" charset="0"/>
                <a:cs typeface="Arial-SGK-TV" pitchFamily="2" charset="0"/>
              </a:rPr>
              <a:t>bài</a:t>
            </a:r>
            <a:r>
              <a:rPr lang="en-US" sz="2650" b="1" dirty="0">
                <a:solidFill>
                  <a:srgbClr val="00B050"/>
                </a:solidFill>
                <a:latin typeface="Arial-SGK-TV" pitchFamily="2" charset="0"/>
                <a:ea typeface="Arial-Rounded" panose="020B0500000000000000" pitchFamily="34" charset="0"/>
                <a:cs typeface="Arial-SGK-TV" pitchFamily="2" charset="0"/>
              </a:rPr>
              <a:t>.</a:t>
            </a:r>
          </a:p>
          <a:p>
            <a:pPr algn="just"/>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Những</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lời</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cô</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giáo</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giảng</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Ấm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trang</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vở</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th</a:t>
            </a:r>
            <a:r>
              <a:rPr lang="vi-VN" sz="2650" b="1" dirty="0">
                <a:solidFill>
                  <a:srgbClr val="002060"/>
                </a:solidFill>
                <a:latin typeface="Arial-SGK-TV" pitchFamily="2" charset="0"/>
                <a:ea typeface="Arial-Rounded" panose="020B0500000000000000" pitchFamily="34" charset="0"/>
                <a:cs typeface="Arial-SGK-TV" pitchFamily="2" charset="0"/>
              </a:rPr>
              <a:t>ơ</a:t>
            </a:r>
            <a:r>
              <a:rPr lang="en-US" sz="2650" b="1" dirty="0">
                <a:solidFill>
                  <a:srgbClr val="002060"/>
                </a:solidFill>
                <a:latin typeface="Arial-SGK-TV" pitchFamily="2" charset="0"/>
                <a:ea typeface="Arial-Rounded" panose="020B0500000000000000" pitchFamily="34" charset="0"/>
                <a:cs typeface="Arial-SGK-TV" pitchFamily="2" charset="0"/>
              </a:rPr>
              <a:t>m </a:t>
            </a:r>
            <a:r>
              <a:rPr lang="en-US" sz="2650" b="1" dirty="0" err="1">
                <a:solidFill>
                  <a:srgbClr val="002060"/>
                </a:solidFill>
                <a:latin typeface="Arial-SGK-TV" pitchFamily="2" charset="0"/>
                <a:ea typeface="Arial-Rounded" panose="020B0500000000000000" pitchFamily="34" charset="0"/>
                <a:cs typeface="Arial-SGK-TV" pitchFamily="2" charset="0"/>
              </a:rPr>
              <a:t>tho</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Yêu</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th</a:t>
            </a:r>
            <a:r>
              <a:rPr lang="vi-VN" sz="2650" b="1" dirty="0">
                <a:solidFill>
                  <a:srgbClr val="002060"/>
                </a:solidFill>
                <a:latin typeface="Arial-SGK-TV" pitchFamily="2" charset="0"/>
                <a:ea typeface="Arial-Rounded" panose="020B0500000000000000" pitchFamily="34" charset="0"/>
                <a:cs typeface="Arial-SGK-TV" pitchFamily="2" charset="0"/>
              </a:rPr>
              <a:t>ươn</a:t>
            </a:r>
            <a:r>
              <a:rPr lang="en-US" sz="2650" b="1" dirty="0">
                <a:solidFill>
                  <a:srgbClr val="002060"/>
                </a:solidFill>
                <a:latin typeface="Arial-SGK-TV" pitchFamily="2" charset="0"/>
                <a:ea typeface="Arial-Rounded" panose="020B0500000000000000" pitchFamily="34" charset="0"/>
                <a:cs typeface="Arial-SGK-TV" pitchFamily="2" charset="0"/>
              </a:rPr>
              <a:t>g </a:t>
            </a:r>
            <a:r>
              <a:rPr lang="en-US" sz="2650" b="1" dirty="0" err="1">
                <a:solidFill>
                  <a:srgbClr val="002060"/>
                </a:solidFill>
                <a:latin typeface="Arial-SGK-TV" pitchFamily="2" charset="0"/>
                <a:ea typeface="Arial-Rounded" panose="020B0500000000000000" pitchFamily="34" charset="0"/>
                <a:cs typeface="Arial-SGK-TV" pitchFamily="2" charset="0"/>
              </a:rPr>
              <a:t>em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ngắm</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mãi</a:t>
            </a:r>
            <a:endParaRPr lang="en-US" sz="2650" b="1" dirty="0">
              <a:solidFill>
                <a:srgbClr val="002060"/>
              </a:solidFill>
              <a:latin typeface="Arial-SGK-TV" pitchFamily="2" charset="0"/>
              <a:ea typeface="Arial-Rounded" panose="020B0500000000000000" pitchFamily="34" charset="0"/>
              <a:cs typeface="Arial-SGK-TV" pitchFamily="2" charset="0"/>
            </a:endParaRPr>
          </a:p>
          <a:p>
            <a:pPr algn="just"/>
            <a:r>
              <a:rPr lang="en-US" sz="2650" b="1" dirty="0" err="1">
                <a:solidFill>
                  <a:srgbClr val="002060"/>
                </a:solidFill>
                <a:latin typeface="Arial-SGK-TV" pitchFamily="2" charset="0"/>
                <a:ea typeface="Arial-Rounded" panose="020B0500000000000000" pitchFamily="34" charset="0"/>
                <a:cs typeface="Arial-SGK-TV" pitchFamily="2" charset="0"/>
              </a:rPr>
              <a:t>Những</a:t>
            </a:r>
            <a:r>
              <a:rPr lang="en-US" sz="2650" b="1" dirty="0">
                <a:solidFill>
                  <a:srgbClr val="002060"/>
                </a:solidFill>
                <a:latin typeface="Arial-SGK-TV" pitchFamily="2" charset="0"/>
                <a:ea typeface="Arial-Rounded" panose="020B0500000000000000" pitchFamily="34" charset="0"/>
                <a:cs typeface="Arial-SGK-TV" pitchFamily="2" charset="0"/>
              </a:rPr>
              <a:t> </a:t>
            </a:r>
            <a:r>
              <a:rPr lang="vi-VN" sz="2650" b="1" dirty="0">
                <a:solidFill>
                  <a:srgbClr val="002060"/>
                </a:solidFill>
                <a:latin typeface="Arial-SGK-TV" pitchFamily="2" charset="0"/>
                <a:ea typeface="Arial-Rounded" panose="020B0500000000000000" pitchFamily="34" charset="0"/>
                <a:cs typeface="Arial-SGK-TV" pitchFamily="2" charset="0"/>
              </a:rPr>
              <a:t>đ</a:t>
            </a:r>
            <a:r>
              <a:rPr lang="en-US" sz="2650" b="1" dirty="0" err="1">
                <a:solidFill>
                  <a:srgbClr val="002060"/>
                </a:solidFill>
                <a:latin typeface="Arial-SGK-TV" pitchFamily="2" charset="0"/>
                <a:ea typeface="Arial-Rounded" panose="020B0500000000000000" pitchFamily="34" charset="0"/>
                <a:cs typeface="Arial-SGK-TV" pitchFamily="2" charset="0"/>
              </a:rPr>
              <a:t>iểm</a:t>
            </a:r>
            <a:r>
              <a:rPr lang="en-US" sz="2650" b="1" dirty="0">
                <a:solidFill>
                  <a:srgbClr val="002060"/>
                </a:solidFill>
                <a:latin typeface="Arial-SGK-TV" pitchFamily="2" charset="0"/>
                <a:ea typeface="Arial-Rounded" panose="020B0500000000000000" pitchFamily="34" charset="0"/>
                <a:cs typeface="Arial-SGK-TV" pitchFamily="2" charset="0"/>
              </a:rPr>
              <a:t> m</a:t>
            </a:r>
            <a:r>
              <a:rPr lang="vi-VN" sz="2650" b="1" dirty="0">
                <a:solidFill>
                  <a:srgbClr val="002060"/>
                </a:solidFill>
                <a:latin typeface="Arial-SGK-TV" pitchFamily="2" charset="0"/>
                <a:ea typeface="Arial-Rounded" panose="020B0500000000000000" pitchFamily="34" charset="0"/>
                <a:cs typeface="Arial-SGK-TV" pitchFamily="2" charset="0"/>
              </a:rPr>
              <a:t>ười</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cô</a:t>
            </a:r>
            <a:r>
              <a:rPr lang="en-US" sz="2650" b="1" dirty="0">
                <a:solidFill>
                  <a:srgbClr val="002060"/>
                </a:solidFill>
                <a:latin typeface="Arial-SGK-TV" pitchFamily="2" charset="0"/>
                <a:ea typeface="Arial-Rounded" panose="020B0500000000000000" pitchFamily="34" charset="0"/>
                <a:cs typeface="Arial-SGK-TV" pitchFamily="2" charset="0"/>
              </a:rPr>
              <a:t> </a:t>
            </a:r>
            <a:r>
              <a:rPr lang="en-US" sz="2650" b="1" dirty="0" err="1">
                <a:solidFill>
                  <a:srgbClr val="002060"/>
                </a:solidFill>
                <a:latin typeface="Arial-SGK-TV" pitchFamily="2" charset="0"/>
                <a:ea typeface="Arial-Rounded" panose="020B0500000000000000" pitchFamily="34" charset="0"/>
                <a:cs typeface="Arial-SGK-TV" pitchFamily="2" charset="0"/>
              </a:rPr>
              <a:t>cho</a:t>
            </a:r>
            <a:r>
              <a:rPr lang="en-US" sz="2650" b="1" dirty="0">
                <a:solidFill>
                  <a:srgbClr val="002060"/>
                </a:solidFill>
                <a:latin typeface="Arial-SGK-TV" pitchFamily="2" charset="0"/>
                <a:ea typeface="Arial-Rounded" panose="020B0500000000000000" pitchFamily="34" charset="0"/>
                <a:cs typeface="Arial-SGK-TV" pitchFamily="2" charset="0"/>
              </a:rPr>
              <a:t>.</a:t>
            </a:r>
          </a:p>
        </p:txBody>
      </p:sp>
      <p:sp>
        <p:nvSpPr>
          <p:cNvPr id="12" name="TextBox 11"/>
          <p:cNvSpPr txBox="1"/>
          <p:nvPr/>
        </p:nvSpPr>
        <p:spPr>
          <a:xfrm>
            <a:off x="3519549" y="344284"/>
            <a:ext cx="3874309"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585" y="5066850"/>
            <a:ext cx="3315957" cy="1805354"/>
          </a:xfrm>
          <a:prstGeom prst="rect">
            <a:avLst/>
          </a:prstGeom>
        </p:spPr>
      </p:pic>
      <p:grpSp>
        <p:nvGrpSpPr>
          <p:cNvPr id="20" name="Group 19"/>
          <p:cNvGrpSpPr/>
          <p:nvPr/>
        </p:nvGrpSpPr>
        <p:grpSpPr>
          <a:xfrm>
            <a:off x="8178035" y="2027568"/>
            <a:ext cx="3627278" cy="2508096"/>
            <a:chOff x="242986" y="532128"/>
            <a:chExt cx="3338015" cy="1940706"/>
          </a:xfrm>
        </p:grpSpPr>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42986" y="532128"/>
              <a:ext cx="3338015" cy="1940706"/>
            </a:xfrm>
            <a:prstGeom prst="rect">
              <a:avLst/>
            </a:prstGeom>
          </p:spPr>
        </p:pic>
        <p:sp>
          <p:nvSpPr>
            <p:cNvPr id="19" name="TextBox 18"/>
            <p:cNvSpPr txBox="1"/>
            <p:nvPr/>
          </p:nvSpPr>
          <p:spPr>
            <a:xfrm>
              <a:off x="733374" y="1377561"/>
              <a:ext cx="2628538" cy="452485"/>
            </a:xfrm>
            <a:prstGeom prst="rect">
              <a:avLst/>
            </a:prstGeom>
            <a:noFill/>
          </p:spPr>
          <p:txBody>
            <a:bodyPr wrap="square" rtlCol="0">
              <a:spAutoFit/>
            </a:bodyPr>
            <a:lstStyle/>
            <a:p>
              <a:r>
                <a:rPr lang="en-US" sz="3200" b="1"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Toàn bài</a:t>
              </a: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42122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478" y="-223255"/>
            <a:ext cx="8887145" cy="7311309"/>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268569" y="2135733"/>
            <a:ext cx="6418608" cy="923330"/>
          </a:xfrm>
          <a:prstGeom prst="rect">
            <a:avLst/>
          </a:prstGeom>
          <a:noFill/>
          <a:ln>
            <a:noFill/>
          </a:ln>
        </p:spPr>
        <p:txBody>
          <a:bodyPr wrap="square">
            <a:spAutoFit/>
          </a:bodyPr>
          <a:lstStyle/>
          <a:p>
            <a:pPr algn="ctr" defTabSz="1219170">
              <a:defRPr/>
            </a:pPr>
            <a:r>
              <a:rPr lang="en-US" altLang="zh-CN" sz="5400" b="1" spc="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5400" b="1" spc="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b="1" spc="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zh-CN" sz="5400" b="1" spc="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b="1" spc="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5400" b="1" spc="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9134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840536" y="244465"/>
            <a:ext cx="9513949" cy="6613535"/>
          </a:xfrm>
          <a:prstGeom prst="rect">
            <a:avLst/>
          </a:prstGeom>
        </p:spPr>
      </p:pic>
      <p:sp>
        <p:nvSpPr>
          <p:cNvPr id="8" name="Rounded Rectangle 7"/>
          <p:cNvSpPr/>
          <p:nvPr/>
        </p:nvSpPr>
        <p:spPr>
          <a:xfrm>
            <a:off x="2346929" y="964484"/>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Mỗi sáng bạn nhỏ đến trường đều gặp ai đầu tiên?</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26" name="Rounded Rectangle 25"/>
          <p:cNvSpPr/>
          <p:nvPr/>
        </p:nvSpPr>
        <p:spPr>
          <a:xfrm>
            <a:off x="2457765" y="2387338"/>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Bạn nhỏ làm gì khi gặp cô giáo?</a:t>
            </a:r>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14016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8889" r="140"/>
          <a:stretch/>
        </p:blipFill>
        <p:spPr>
          <a:xfrm>
            <a:off x="0" y="4724400"/>
            <a:ext cx="12181114" cy="2133600"/>
          </a:xfrm>
          <a:prstGeom prst="rect">
            <a:avLst/>
          </a:prstGeom>
        </p:spPr>
      </p:pic>
      <p:pic>
        <p:nvPicPr>
          <p:cNvPr id="6" name="Picture 2" descr="Premium Vector | Cute happy kid girl read under the 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129424" y="2609866"/>
            <a:ext cx="3149600" cy="4086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1885" y="263236"/>
            <a:ext cx="4987751" cy="769441"/>
          </a:xfrm>
          <a:prstGeom prst="rect">
            <a:avLst/>
          </a:prstGeom>
          <a:noFill/>
        </p:spPr>
        <p:txBody>
          <a:bodyPr wrap="square" rtlCol="0">
            <a:spAutoFit/>
          </a:bodyPr>
          <a:lstStyle/>
          <a:p>
            <a:r>
              <a:rPr lang="en-US" sz="4400">
                <a:solidFill>
                  <a:srgbClr val="FF0000"/>
                </a:solidFill>
                <a:latin typeface="Times New Roman" panose="02020603050405020304" pitchFamily="18" charset="0"/>
                <a:cs typeface="Times New Roman" panose="02020603050405020304" pitchFamily="18" charset="0"/>
              </a:rPr>
              <a:t>ÔN BÀI CŨ</a:t>
            </a:r>
          </a:p>
        </p:txBody>
      </p:sp>
      <p:sp>
        <p:nvSpPr>
          <p:cNvPr id="3" name="TextBox 2"/>
          <p:cNvSpPr txBox="1"/>
          <p:nvPr/>
        </p:nvSpPr>
        <p:spPr>
          <a:xfrm>
            <a:off x="2485291" y="1995055"/>
            <a:ext cx="9160938" cy="1446550"/>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1. Đọc bài Cầu thủ dự bị </a:t>
            </a:r>
          </a:p>
          <a:p>
            <a:r>
              <a:rPr lang="en-US" sz="4400">
                <a:latin typeface="Times New Roman" panose="02020603050405020304" pitchFamily="18" charset="0"/>
                <a:cs typeface="Times New Roman" panose="02020603050405020304" pitchFamily="18" charset="0"/>
              </a:rPr>
              <a:t>2. Em học được bài học gì từ bạn gấu?</a:t>
            </a:r>
          </a:p>
        </p:txBody>
      </p:sp>
    </p:spTree>
    <p:extLst>
      <p:ext uri="{BB962C8B-B14F-4D97-AF65-F5344CB8AC3E}">
        <p14:creationId xmlns:p14="http://schemas.microsoft.com/office/powerpoint/2010/main" val="71258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840536" y="244465"/>
            <a:ext cx="11614700" cy="6613535"/>
          </a:xfrm>
          <a:prstGeom prst="rect">
            <a:avLst/>
          </a:prstGeom>
        </p:spPr>
      </p:pic>
      <p:sp>
        <p:nvSpPr>
          <p:cNvPr id="8" name="Rounded Rectangle 7"/>
          <p:cNvSpPr/>
          <p:nvPr/>
        </p:nvSpPr>
        <p:spPr>
          <a:xfrm>
            <a:off x="2569776" y="970929"/>
            <a:ext cx="8653580"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chào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26" name="Rounded Rectangle 25"/>
          <p:cNvSpPr/>
          <p:nvPr/>
        </p:nvSpPr>
        <p:spPr>
          <a:xfrm>
            <a:off x="2569776" y="2087126"/>
            <a:ext cx="823771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chào</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mỉm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tươi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90376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1077095" y="-78594"/>
            <a:ext cx="10499026" cy="5800522"/>
          </a:xfrm>
          <a:prstGeom prst="rect">
            <a:avLst/>
          </a:prstGeom>
        </p:spPr>
      </p:pic>
      <p:sp>
        <p:nvSpPr>
          <p:cNvPr id="8" name="Rounded Rectangle 7"/>
          <p:cNvSpPr/>
          <p:nvPr/>
        </p:nvSpPr>
        <p:spPr>
          <a:xfrm>
            <a:off x="3110786" y="616432"/>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26" name="Rounded Rectangle 25"/>
          <p:cNvSpPr/>
          <p:nvPr/>
        </p:nvSpPr>
        <p:spPr>
          <a:xfrm>
            <a:off x="3682534" y="1820379"/>
            <a:ext cx="5664724" cy="1991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đưa</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thoảng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hương</a:t>
            </a:r>
            <a:r>
              <a:rPr lang="en-US" sz="3200" b="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nhài</a:t>
            </a:r>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ghé</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lớp</a:t>
            </a:r>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p:cNvSpPr txBox="1"/>
          <p:nvPr/>
        </p:nvSpPr>
        <p:spPr>
          <a:xfrm>
            <a:off x="2161308" y="5844591"/>
            <a:ext cx="5098474" cy="584775"/>
          </a:xfrm>
          <a:prstGeom prst="rect">
            <a:avLst/>
          </a:prstGeom>
          <a:noFill/>
        </p:spPr>
        <p:txBody>
          <a:bodyPr wrap="square" rtlCol="0">
            <a:spAutoFit/>
          </a:bodyPr>
          <a:lstStyle/>
          <a:p>
            <a:r>
              <a:rPr lang="en-US" sz="3200">
                <a:solidFill>
                  <a:srgbClr val="FF0000"/>
                </a:solidFill>
              </a:rPr>
              <a:t>Ghé: nhìn, ngó vào xem</a:t>
            </a:r>
          </a:p>
        </p:txBody>
      </p:sp>
    </p:spTree>
    <p:extLst>
      <p:ext uri="{BB962C8B-B14F-4D97-AF65-F5344CB8AC3E}">
        <p14:creationId xmlns:p14="http://schemas.microsoft.com/office/powerpoint/2010/main" val="3633710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597164" y="286786"/>
            <a:ext cx="11545428" cy="6613535"/>
          </a:xfrm>
          <a:prstGeom prst="rect">
            <a:avLst/>
          </a:prstGeom>
        </p:spPr>
      </p:pic>
      <p:sp>
        <p:nvSpPr>
          <p:cNvPr id="8" name="Rounded Rectangle 7"/>
          <p:cNvSpPr/>
          <p:nvPr/>
        </p:nvSpPr>
        <p:spPr>
          <a:xfrm>
            <a:off x="2268104" y="800836"/>
            <a:ext cx="907704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26" name="Rounded Rectangle 25"/>
          <p:cNvSpPr/>
          <p:nvPr/>
        </p:nvSpPr>
        <p:spPr>
          <a:xfrm>
            <a:off x="2268104" y="1959658"/>
            <a:ext cx="8460561" cy="1991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mỉm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giảng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830158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597164" y="111583"/>
            <a:ext cx="11545428" cy="6613535"/>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15" name="TextBox 14"/>
          <p:cNvSpPr txBox="1"/>
          <p:nvPr/>
        </p:nvSpPr>
        <p:spPr>
          <a:xfrm>
            <a:off x="2458945" y="1486402"/>
            <a:ext cx="8132099"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Qua khổ thơ 1 và 2 con thấy cô giáo là người thế nào?</a:t>
            </a:r>
          </a:p>
        </p:txBody>
      </p:sp>
      <p:sp>
        <p:nvSpPr>
          <p:cNvPr id="16" name="Rounded Rectangle 15"/>
          <p:cNvSpPr/>
          <p:nvPr/>
        </p:nvSpPr>
        <p:spPr>
          <a:xfrm>
            <a:off x="2458945" y="2494385"/>
            <a:ext cx="823771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giáo rất chịu khó, dịu dàng và yêu mến học sinh.</a:t>
            </a:r>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47476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597164" y="111583"/>
            <a:ext cx="11545428" cy="6613535"/>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70909"/>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15" name="TextBox 14"/>
          <p:cNvSpPr txBox="1"/>
          <p:nvPr/>
        </p:nvSpPr>
        <p:spPr>
          <a:xfrm>
            <a:off x="2458945" y="835143"/>
            <a:ext cx="8132099" cy="1569660"/>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Tìm những từ ngữ ở khổ thơ 3 nói lên tình cảm của các bạn học sinh dành cho cô giáo của mình?</a:t>
            </a:r>
          </a:p>
        </p:txBody>
      </p:sp>
      <p:sp>
        <p:nvSpPr>
          <p:cNvPr id="16" name="Rounded Rectangle 15"/>
          <p:cNvSpPr/>
          <p:nvPr/>
        </p:nvSpPr>
        <p:spPr>
          <a:xfrm>
            <a:off x="2458945" y="2643348"/>
            <a:ext cx="823771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Những lời cô giáo giảng ấm trang vở, </a:t>
            </a:r>
          </a:p>
          <a:p>
            <a:r>
              <a:rPr lang="en-US" sz="3200" b="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Yêu thương cô  và ngắm mãi điểm 10 cô cho.</a:t>
            </a:r>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2458945" y="4107997"/>
            <a:ext cx="8348545" cy="584775"/>
          </a:xfrm>
          <a:prstGeom prst="rect">
            <a:avLst/>
          </a:prstGeom>
          <a:noFill/>
        </p:spPr>
        <p:txBody>
          <a:bodyPr wrap="square" rtlCol="0">
            <a:spAutoFit/>
          </a:bodyPr>
          <a:lstStyle/>
          <a:p>
            <a:r>
              <a:rPr lang="en-US" sz="3200">
                <a:solidFill>
                  <a:srgbClr val="FF0000"/>
                </a:solidFill>
              </a:rPr>
              <a:t>Ngắm: nhìn kĩ, nhìn mãi vì yêu thích.</a:t>
            </a:r>
          </a:p>
        </p:txBody>
      </p:sp>
    </p:spTree>
    <p:extLst>
      <p:ext uri="{BB962C8B-B14F-4D97-AF65-F5344CB8AC3E}">
        <p14:creationId xmlns:p14="http://schemas.microsoft.com/office/powerpoint/2010/main" val="185080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851686" y="306862"/>
            <a:ext cx="9513949" cy="6613535"/>
          </a:xfrm>
          <a:prstGeom prst="rect">
            <a:avLst/>
          </a:prstGeom>
        </p:spPr>
      </p:pic>
      <p:sp>
        <p:nvSpPr>
          <p:cNvPr id="8" name="Rounded Rectangle 7"/>
          <p:cNvSpPr/>
          <p:nvPr/>
        </p:nvSpPr>
        <p:spPr>
          <a:xfrm>
            <a:off x="2346929" y="964484"/>
            <a:ext cx="68082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4. Qua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
        <p:nvSpPr>
          <p:cNvPr id="26" name="Rounded Rectangle 25"/>
          <p:cNvSpPr/>
          <p:nvPr/>
        </p:nvSpPr>
        <p:spPr>
          <a:xfrm>
            <a:off x="2346929" y="2042812"/>
            <a:ext cx="6595945" cy="1991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luôn</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b="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biết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ơn</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73333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851686" y="306862"/>
            <a:ext cx="9513949" cy="6613535"/>
          </a:xfrm>
          <a:prstGeom prst="rect">
            <a:avLst/>
          </a:prstGeom>
        </p:spPr>
      </p:pic>
      <p:sp>
        <p:nvSpPr>
          <p:cNvPr id="8" name="Rounded Rectangle 7"/>
          <p:cNvSpPr/>
          <p:nvPr/>
        </p:nvSpPr>
        <p:spPr>
          <a:xfrm>
            <a:off x="2204549" y="1001503"/>
            <a:ext cx="6808221" cy="33585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Tình cảm yêu thương, quý mến của các bạn nhỏ dành cho cô giáo của mình. Đồng thời cũng thấy được sự quan tâm, dịu dàng của của cô giáo dành cho các bạn học sinh.</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255360" y="2743200"/>
            <a:ext cx="3114675" cy="4114800"/>
          </a:xfrm>
          <a:prstGeom prst="rect">
            <a:avLst/>
          </a:prstGeom>
        </p:spPr>
      </p:pic>
      <p:pic>
        <p:nvPicPr>
          <p:cNvPr id="24" name="图片 7"/>
          <p:cNvPicPr>
            <a:picLocks noChangeAspect="1"/>
          </p:cNvPicPr>
          <p:nvPr/>
        </p:nvPicPr>
        <p:blipFill>
          <a:blip r:embed="rId5"/>
          <a:stretch>
            <a:fillRect/>
          </a:stretch>
        </p:blipFill>
        <p:spPr>
          <a:xfrm>
            <a:off x="8920116" y="4738493"/>
            <a:ext cx="1670928" cy="2181904"/>
          </a:xfrm>
          <a:prstGeom prst="rect">
            <a:avLst/>
          </a:prstGeom>
          <a:noFill/>
          <a:ln w="9525">
            <a:noFill/>
          </a:ln>
        </p:spPr>
      </p:pic>
      <p:pic>
        <p:nvPicPr>
          <p:cNvPr id="25" name="图片 8"/>
          <p:cNvPicPr>
            <a:picLocks noChangeAspect="1"/>
          </p:cNvPicPr>
          <p:nvPr/>
        </p:nvPicPr>
        <p:blipFill>
          <a:blip r:embed="rId6"/>
          <a:stretch>
            <a:fillRect/>
          </a:stretch>
        </p:blipFill>
        <p:spPr>
          <a:xfrm>
            <a:off x="10637638" y="4853363"/>
            <a:ext cx="1504954" cy="2079337"/>
          </a:xfrm>
          <a:prstGeom prst="rect">
            <a:avLst/>
          </a:prstGeom>
          <a:noFill/>
          <a:ln w="9525">
            <a:noFill/>
          </a:ln>
        </p:spPr>
      </p:pic>
    </p:spTree>
    <p:extLst>
      <p:ext uri="{BB962C8B-B14F-4D97-AF65-F5344CB8AC3E}">
        <p14:creationId xmlns:p14="http://schemas.microsoft.com/office/powerpoint/2010/main" val="1759121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32" presetClass="emph" presetSubtype="0" repeatCount="999000" fill="hold" nodeType="withEffect">
                                  <p:stCondLst>
                                    <p:cond delay="0"/>
                                  </p:stCondLst>
                                  <p:childTnLst>
                                    <p:animRot by="120000">
                                      <p:cBhvr>
                                        <p:cTn id="21" dur="100" fill="hold">
                                          <p:stCondLst>
                                            <p:cond delay="0"/>
                                          </p:stCondLst>
                                        </p:cTn>
                                        <p:tgtEl>
                                          <p:spTgt spid="24"/>
                                        </p:tgtEl>
                                        <p:attrNameLst>
                                          <p:attrName>r</p:attrName>
                                        </p:attrNameLst>
                                      </p:cBhvr>
                                    </p:animRot>
                                    <p:animRot by="-240000">
                                      <p:cBhvr>
                                        <p:cTn id="22" dur="200" fill="hold">
                                          <p:stCondLst>
                                            <p:cond delay="200"/>
                                          </p:stCondLst>
                                        </p:cTn>
                                        <p:tgtEl>
                                          <p:spTgt spid="24"/>
                                        </p:tgtEl>
                                        <p:attrNameLst>
                                          <p:attrName>r</p:attrName>
                                        </p:attrNameLst>
                                      </p:cBhvr>
                                    </p:animRot>
                                    <p:animRot by="240000">
                                      <p:cBhvr>
                                        <p:cTn id="23" dur="200" fill="hold">
                                          <p:stCondLst>
                                            <p:cond delay="400"/>
                                          </p:stCondLst>
                                        </p:cTn>
                                        <p:tgtEl>
                                          <p:spTgt spid="24"/>
                                        </p:tgtEl>
                                        <p:attrNameLst>
                                          <p:attrName>r</p:attrName>
                                        </p:attrNameLst>
                                      </p:cBhvr>
                                    </p:animRot>
                                    <p:animRot by="-240000">
                                      <p:cBhvr>
                                        <p:cTn id="24" dur="200" fill="hold">
                                          <p:stCondLst>
                                            <p:cond delay="600"/>
                                          </p:stCondLst>
                                        </p:cTn>
                                        <p:tgtEl>
                                          <p:spTgt spid="24"/>
                                        </p:tgtEl>
                                        <p:attrNameLst>
                                          <p:attrName>r</p:attrName>
                                        </p:attrNameLst>
                                      </p:cBhvr>
                                    </p:animRot>
                                    <p:animRot by="120000">
                                      <p:cBhvr>
                                        <p:cTn id="25" dur="200" fill="hold">
                                          <p:stCondLst>
                                            <p:cond delay="800"/>
                                          </p:stCondLst>
                                        </p:cTn>
                                        <p:tgtEl>
                                          <p:spTgt spid="24"/>
                                        </p:tgtEl>
                                        <p:attrNameLst>
                                          <p:attrName>r</p:attrName>
                                        </p:attrNameLst>
                                      </p:cBhvr>
                                    </p:animRot>
                                  </p:childTnLst>
                                </p:cTn>
                              </p:par>
                              <p:par>
                                <p:cTn id="26" presetID="32" presetClass="emph" presetSubtype="0" repeatCount="999000" fill="hold" nodeType="withEffect">
                                  <p:stCondLst>
                                    <p:cond delay="0"/>
                                  </p:stCondLst>
                                  <p:childTnLst>
                                    <p:animRot by="120000">
                                      <p:cBhvr>
                                        <p:cTn id="27" dur="100" fill="hold">
                                          <p:stCondLst>
                                            <p:cond delay="0"/>
                                          </p:stCondLst>
                                        </p:cTn>
                                        <p:tgtEl>
                                          <p:spTgt spid="25"/>
                                        </p:tgtEl>
                                        <p:attrNameLst>
                                          <p:attrName>r</p:attrName>
                                        </p:attrNameLst>
                                      </p:cBhvr>
                                    </p:animRot>
                                    <p:animRot by="-240000">
                                      <p:cBhvr>
                                        <p:cTn id="28" dur="200" fill="hold">
                                          <p:stCondLst>
                                            <p:cond delay="200"/>
                                          </p:stCondLst>
                                        </p:cTn>
                                        <p:tgtEl>
                                          <p:spTgt spid="25"/>
                                        </p:tgtEl>
                                        <p:attrNameLst>
                                          <p:attrName>r</p:attrName>
                                        </p:attrNameLst>
                                      </p:cBhvr>
                                    </p:animRot>
                                    <p:animRot by="240000">
                                      <p:cBhvr>
                                        <p:cTn id="29" dur="200" fill="hold">
                                          <p:stCondLst>
                                            <p:cond delay="400"/>
                                          </p:stCondLst>
                                        </p:cTn>
                                        <p:tgtEl>
                                          <p:spTgt spid="25"/>
                                        </p:tgtEl>
                                        <p:attrNameLst>
                                          <p:attrName>r</p:attrName>
                                        </p:attrNameLst>
                                      </p:cBhvr>
                                    </p:animRot>
                                    <p:animRot by="-240000">
                                      <p:cBhvr>
                                        <p:cTn id="30" dur="200" fill="hold">
                                          <p:stCondLst>
                                            <p:cond delay="600"/>
                                          </p:stCondLst>
                                        </p:cTn>
                                        <p:tgtEl>
                                          <p:spTgt spid="25"/>
                                        </p:tgtEl>
                                        <p:attrNameLst>
                                          <p:attrName>r</p:attrName>
                                        </p:attrNameLst>
                                      </p:cBhvr>
                                    </p:animRot>
                                    <p:animRot by="120000">
                                      <p:cBhvr>
                                        <p:cTn id="31" dur="200" fill="hold">
                                          <p:stCondLst>
                                            <p:cond delay="800"/>
                                          </p:stCondLst>
                                        </p:cTn>
                                        <p:tgtEl>
                                          <p:spTgt spid="2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0198" t="33734" r="25212" b="20265"/>
          <a:stretch/>
        </p:blipFill>
        <p:spPr>
          <a:xfrm>
            <a:off x="5013472" y="570272"/>
            <a:ext cx="6730548" cy="5751870"/>
          </a:xfrm>
          <a:prstGeom prst="rect">
            <a:avLst/>
          </a:prstGeom>
          <a:solidFill>
            <a:schemeClr val="bg1">
              <a:alpha val="57000"/>
            </a:schemeClr>
          </a:solidFill>
          <a:ln>
            <a:noFill/>
          </a:ln>
          <a:effectLst>
            <a:softEdge rad="112500"/>
          </a:effectLst>
        </p:spPr>
      </p:pic>
      <p:sp>
        <p:nvSpPr>
          <p:cNvPr id="6" name="Rounded Rectangle 5"/>
          <p:cNvSpPr/>
          <p:nvPr/>
        </p:nvSpPr>
        <p:spPr>
          <a:xfrm>
            <a:off x="87501" y="0"/>
            <a:ext cx="4612317" cy="6693273"/>
          </a:xfrm>
          <a:prstGeom prst="round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85129" y="600910"/>
            <a:ext cx="4529548" cy="586314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Sáng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nào</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đến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lớp</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Cũng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thấy</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đến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rồi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Đáp</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lời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Chào</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mỉm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c</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ười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thật</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t</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ươi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dạy</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tập</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viết</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Gió</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đư</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thoảng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h</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ươn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g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nhài</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ghé</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vào</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cửa</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lớp</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Xem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chúng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học</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bài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lời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giáo</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giảng</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Ấm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trang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vở</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ơ</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m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tho</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Yêu</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ươn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g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ngắm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mãi</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đ</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iểm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m</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ười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cho</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Nguyễn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Xuân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Sanh</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t>
            </a:r>
          </a:p>
        </p:txBody>
      </p:sp>
      <p:sp>
        <p:nvSpPr>
          <p:cNvPr id="12" name="TextBox 11"/>
          <p:cNvSpPr txBox="1"/>
          <p:nvPr/>
        </p:nvSpPr>
        <p:spPr>
          <a:xfrm>
            <a:off x="384761" y="111105"/>
            <a:ext cx="3961421"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spTree>
    <p:extLst>
      <p:ext uri="{BB962C8B-B14F-4D97-AF65-F5344CB8AC3E}">
        <p14:creationId xmlns:p14="http://schemas.microsoft.com/office/powerpoint/2010/main" val="2346016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114675" y="1702359"/>
            <a:ext cx="4740165"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mỉm</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ười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cxnSp>
        <p:nvCxnSpPr>
          <p:cNvPr id="4" name="Straight Connector 3"/>
          <p:cNvCxnSpPr/>
          <p:nvPr/>
        </p:nvCxnSpPr>
        <p:spPr>
          <a:xfrm flipH="1">
            <a:off x="4953150" y="179958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5777351" y="2360509"/>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663254" y="2866960"/>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5691211" y="3470914"/>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1648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8889" r="140"/>
          <a:stretch/>
        </p:blipFill>
        <p:spPr>
          <a:xfrm>
            <a:off x="0" y="4724400"/>
            <a:ext cx="12181114" cy="21336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4740" b="79397" l="2804" r="94860">
                        <a14:foregroundMark x1="41121" y1="24288" x2="65654" y2="26801"/>
                        <a14:foregroundMark x1="29907" y1="23618" x2="49299" y2="19263"/>
                        <a14:foregroundMark x1="49299" y1="19263" x2="73832" y2="22948"/>
                        <a14:foregroundMark x1="35514" y1="24121" x2="25467" y2="26633"/>
                        <a14:foregroundMark x1="25467" y1="26633" x2="27103" y2="19765"/>
                        <a14:foregroundMark x1="27103" y1="19765" x2="49065" y2="17588"/>
                        <a14:foregroundMark x1="48832" y1="14740" x2="76168" y2="22613"/>
                        <a14:foregroundMark x1="76402" y1="23116" x2="71028" y2="26801"/>
                      </a14:backgroundRemoval>
                    </a14:imgEffect>
                  </a14:imgLayer>
                </a14:imgProps>
              </a:ext>
            </a:extLst>
          </a:blip>
          <a:srcRect l="-1" t="17191" r="8123" b="22155"/>
          <a:stretch/>
        </p:blipFill>
        <p:spPr>
          <a:xfrm>
            <a:off x="2190307" y="0"/>
            <a:ext cx="7060019" cy="6533995"/>
          </a:xfrm>
          <a:prstGeom prst="rect">
            <a:avLst/>
          </a:prstGeom>
        </p:spPr>
      </p:pic>
      <p:pic>
        <p:nvPicPr>
          <p:cNvPr id="6" name="Picture 2" descr="Premium Vector | Cute happy kid girl read under the 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129424" y="2609866"/>
            <a:ext cx="3149600" cy="408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6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114675" y="1702359"/>
            <a:ext cx="4740165"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spTree>
    <p:extLst>
      <p:ext uri="{BB962C8B-B14F-4D97-AF65-F5344CB8AC3E}">
        <p14:creationId xmlns:p14="http://schemas.microsoft.com/office/powerpoint/2010/main" val="247407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314386" y="1101986"/>
            <a:ext cx="5629518" cy="32701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5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dạy</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thoảng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ghé</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cxnSp>
        <p:nvCxnSpPr>
          <p:cNvPr id="23" name="Straight Connector 22"/>
          <p:cNvCxnSpPr/>
          <p:nvPr/>
        </p:nvCxnSpPr>
        <p:spPr>
          <a:xfrm flipH="1">
            <a:off x="5503423" y="1589909"/>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6043005" y="2728603"/>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6373155" y="217658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FD81E53-A0AF-43F9-9938-DBE381435334}"/>
              </a:ext>
            </a:extLst>
          </p:cNvPr>
          <p:cNvCxnSpPr/>
          <p:nvPr/>
        </p:nvCxnSpPr>
        <p:spPr>
          <a:xfrm flipH="1">
            <a:off x="6264230" y="3293958"/>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8972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3314386" y="1101986"/>
            <a:ext cx="5629518" cy="32701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5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spTree>
    <p:extLst>
      <p:ext uri="{BB962C8B-B14F-4D97-AF65-F5344CB8AC3E}">
        <p14:creationId xmlns:p14="http://schemas.microsoft.com/office/powerpoint/2010/main" val="789275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2826327" y="991480"/>
            <a:ext cx="5643373" cy="27161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5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vở</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ươn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iểm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ười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cxnSp>
        <p:nvCxnSpPr>
          <p:cNvPr id="4" name="Straight Connector 3"/>
          <p:cNvCxnSpPr/>
          <p:nvPr/>
        </p:nvCxnSpPr>
        <p:spPr>
          <a:xfrm flipH="1">
            <a:off x="4860719" y="1500183"/>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5385034" y="2121557"/>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6458131" y="3131311"/>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5179584" y="2641512"/>
            <a:ext cx="172279" cy="455973"/>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778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607" t="9720" r="7737" b="54882"/>
          <a:stretch/>
        </p:blipFill>
        <p:spPr>
          <a:xfrm>
            <a:off x="23620" y="5767304"/>
            <a:ext cx="12211050" cy="1104900"/>
          </a:xfrm>
          <a:prstGeom prst="rect">
            <a:avLst/>
          </a:prstGeom>
        </p:spPr>
      </p:pic>
      <p:sp>
        <p:nvSpPr>
          <p:cNvPr id="6" name="五角星 28"/>
          <p:cNvSpPr/>
          <p:nvPr/>
        </p:nvSpPr>
        <p:spPr>
          <a:xfrm rot="1354410">
            <a:off x="11599119" y="429522"/>
            <a:ext cx="552482" cy="543060"/>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五角星 35"/>
          <p:cNvSpPr/>
          <p:nvPr/>
        </p:nvSpPr>
        <p:spPr>
          <a:xfrm rot="20634135">
            <a:off x="10881390" y="6319"/>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五角星 32"/>
          <p:cNvSpPr/>
          <p:nvPr/>
        </p:nvSpPr>
        <p:spPr>
          <a:xfrm rot="19614248">
            <a:off x="11657444" y="1202747"/>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0" y="2678268"/>
            <a:ext cx="3114675" cy="4114800"/>
          </a:xfrm>
          <a:prstGeom prst="rect">
            <a:avLst/>
          </a:prstGeom>
        </p:spPr>
      </p:pic>
      <p:sp>
        <p:nvSpPr>
          <p:cNvPr id="11" name="Rectangle 10"/>
          <p:cNvSpPr/>
          <p:nvPr/>
        </p:nvSpPr>
        <p:spPr>
          <a:xfrm>
            <a:off x="2826327" y="991480"/>
            <a:ext cx="5643373" cy="27161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5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2" name="TextBox 11"/>
          <p:cNvSpPr txBox="1"/>
          <p:nvPr/>
        </p:nvSpPr>
        <p:spPr>
          <a:xfrm>
            <a:off x="3481270" y="287505"/>
            <a:ext cx="3891319"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3614" y="4942128"/>
            <a:ext cx="2821187" cy="1991956"/>
          </a:xfrm>
          <a:prstGeom prst="rect">
            <a:avLst/>
          </a:prstGeom>
        </p:spPr>
      </p:pic>
    </p:spTree>
    <p:extLst>
      <p:ext uri="{BB962C8B-B14F-4D97-AF65-F5344CB8AC3E}">
        <p14:creationId xmlns:p14="http://schemas.microsoft.com/office/powerpoint/2010/main" val="421441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0198" t="33734" r="25212" b="20265"/>
          <a:stretch/>
        </p:blipFill>
        <p:spPr>
          <a:xfrm>
            <a:off x="5013472" y="570272"/>
            <a:ext cx="6730548" cy="5751870"/>
          </a:xfrm>
          <a:prstGeom prst="rect">
            <a:avLst/>
          </a:prstGeom>
          <a:solidFill>
            <a:schemeClr val="bg1">
              <a:alpha val="57000"/>
            </a:schemeClr>
          </a:solidFill>
          <a:ln>
            <a:noFill/>
          </a:ln>
          <a:effectLst>
            <a:softEdge rad="112500"/>
          </a:effectLst>
        </p:spPr>
      </p:pic>
      <p:sp>
        <p:nvSpPr>
          <p:cNvPr id="6" name="Rounded Rectangle 5"/>
          <p:cNvSpPr/>
          <p:nvPr/>
        </p:nvSpPr>
        <p:spPr>
          <a:xfrm>
            <a:off x="87501" y="0"/>
            <a:ext cx="4612317" cy="6693273"/>
          </a:xfrm>
          <a:prstGeom prst="round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85129" y="600910"/>
            <a:ext cx="4529548" cy="54784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Sáng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nào</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Cũng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thấy</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Đáp</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lời</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mỉm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c</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ười</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dạy</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Gió</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đư</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ghé</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Xem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chúng</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lời</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Ấm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trang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vở</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Yêu</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th</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ươn</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r>
              <a:rPr kumimoji="0" lang="vi-VN"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đ</a:t>
            </a: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iểm</a:t>
            </a: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p:txBody>
      </p:sp>
      <p:sp>
        <p:nvSpPr>
          <p:cNvPr id="12" name="TextBox 11"/>
          <p:cNvSpPr txBox="1"/>
          <p:nvPr/>
        </p:nvSpPr>
        <p:spPr>
          <a:xfrm>
            <a:off x="384761" y="111105"/>
            <a:ext cx="3961421"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spTree>
    <p:extLst>
      <p:ext uri="{BB962C8B-B14F-4D97-AF65-F5344CB8AC3E}">
        <p14:creationId xmlns:p14="http://schemas.microsoft.com/office/powerpoint/2010/main" val="2166773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0198" t="33734" r="25212" b="20265"/>
          <a:stretch/>
        </p:blipFill>
        <p:spPr>
          <a:xfrm>
            <a:off x="5013472" y="570272"/>
            <a:ext cx="6730548" cy="5751870"/>
          </a:xfrm>
          <a:prstGeom prst="rect">
            <a:avLst/>
          </a:prstGeom>
          <a:solidFill>
            <a:schemeClr val="bg1">
              <a:alpha val="57000"/>
            </a:schemeClr>
          </a:solidFill>
          <a:ln>
            <a:noFill/>
          </a:ln>
          <a:effectLst>
            <a:softEdge rad="112500"/>
          </a:effectLst>
        </p:spPr>
      </p:pic>
      <p:sp>
        <p:nvSpPr>
          <p:cNvPr id="6" name="Rounded Rectangle 5"/>
          <p:cNvSpPr/>
          <p:nvPr/>
        </p:nvSpPr>
        <p:spPr>
          <a:xfrm>
            <a:off x="87501" y="0"/>
            <a:ext cx="4612317" cy="6693273"/>
          </a:xfrm>
          <a:prstGeom prst="round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85129" y="600910"/>
            <a:ext cx="4529548" cy="54784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Sáng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Cũng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Đáp</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Cô</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Gió</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Xem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Ấm</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Yêu</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Arial-SGK-TV" pitchFamily="2" charset="0"/>
                <a:ea typeface="Arial-Rounded" panose="020B0500000000000000" pitchFamily="34" charset="0"/>
                <a:cs typeface="Arial-SGK-TV" pitchFamily="2" charset="0"/>
              </a:rPr>
              <a:t>Những</a:t>
            </a:r>
            <a:r>
              <a:rPr kumimoji="0" lang="en-US" sz="2500" b="1" i="0" u="none" strike="noStrike" kern="1200" cap="none" spc="0" normalizeH="0" baseline="0" noProof="0" dirty="0">
                <a:ln>
                  <a:noFill/>
                </a:ln>
                <a:solidFill>
                  <a:srgbClr val="002060"/>
                </a:solidFill>
                <a:effectLst/>
                <a:uLnTx/>
                <a:uFillTx/>
                <a:latin typeface="Arial-SGK-TV" pitchFamily="2" charset="0"/>
                <a:ea typeface="Arial-Rounded" panose="020B0500000000000000" pitchFamily="34" charset="0"/>
                <a:cs typeface="Arial-SGK-TV" pitchFamily="2" charset="0"/>
              </a:rPr>
              <a:t> </a:t>
            </a:r>
          </a:p>
        </p:txBody>
      </p:sp>
      <p:sp>
        <p:nvSpPr>
          <p:cNvPr id="12" name="TextBox 11"/>
          <p:cNvSpPr txBox="1"/>
          <p:nvPr/>
        </p:nvSpPr>
        <p:spPr>
          <a:xfrm>
            <a:off x="384761" y="111105"/>
            <a:ext cx="3961421"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spTree>
    <p:extLst>
      <p:ext uri="{BB962C8B-B14F-4D97-AF65-F5344CB8AC3E}">
        <p14:creationId xmlns:p14="http://schemas.microsoft.com/office/powerpoint/2010/main" val="60005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a:solidFill>
                  <a:srgbClr val="FF0000"/>
                </a:solidFill>
                <a:latin typeface="Times New Roman" panose="02020603050405020304" pitchFamily="18" charset="0"/>
                <a:cs typeface="Times New Roman" panose="02020603050405020304" pitchFamily="18" charset="0"/>
                <a:sym typeface="+mn-lt"/>
              </a:rPr>
              <a:t>Luyện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tập</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theo</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đọc</a:t>
            </a:r>
            <a:endParaRPr lang="en-US" sz="40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a:off x="730932" y="1336556"/>
            <a:ext cx="10426700" cy="630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khi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6"/>
          <p:cNvSpPr/>
          <p:nvPr/>
        </p:nvSpPr>
        <p:spPr>
          <a:xfrm>
            <a:off x="1590366" y="2645137"/>
            <a:ext cx="8944500" cy="646331"/>
          </a:xfrm>
          <a:prstGeom prst="rect">
            <a:avLst/>
          </a:prstGeom>
        </p:spPr>
        <p:txBody>
          <a:bodyPr wrap="non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Lần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hay.</a:t>
            </a:r>
            <a:endParaRPr lang="en-US" sz="3600" dirty="0"/>
          </a:p>
        </p:txBody>
      </p:sp>
      <p:sp>
        <p:nvSpPr>
          <p:cNvPr id="11" name="Rectangle 10"/>
          <p:cNvSpPr/>
          <p:nvPr/>
        </p:nvSpPr>
        <p:spPr>
          <a:xfrm>
            <a:off x="1590366" y="3833932"/>
            <a:ext cx="8973932" cy="646331"/>
          </a:xfrm>
          <a:prstGeom prst="rect">
            <a:avLst/>
          </a:prstGeom>
        </p:spPr>
        <p:txBody>
          <a:bodyPr wrap="non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mẹ</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món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ngờ</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p>
        </p:txBody>
      </p:sp>
    </p:spTree>
    <p:extLst>
      <p:ext uri="{BB962C8B-B14F-4D97-AF65-F5344CB8AC3E}">
        <p14:creationId xmlns:p14="http://schemas.microsoft.com/office/powerpoint/2010/main" val="1206222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ảnh Sân Khấu Hình ảnh | Định dạng hình ảnh PSD 401623562|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99" y="-144966"/>
            <a:ext cx="12400699" cy="73683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00895" y="1934515"/>
            <a:ext cx="5798905" cy="1973766"/>
          </a:xfrm>
          <a:prstGeom prst="rect">
            <a:avLst/>
          </a:prstGeom>
          <a:solidFill>
            <a:srgbClr val="C0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97091" y="2457746"/>
            <a:ext cx="5419492" cy="1200329"/>
          </a:xfrm>
          <a:prstGeom prst="rect">
            <a:avLst/>
          </a:prstGeom>
          <a:noFill/>
        </p:spPr>
        <p:txBody>
          <a:bodyPr wrap="square" rtlCol="0">
            <a:spAutoFit/>
          </a:bodyPr>
          <a:lstStyle/>
          <a:p>
            <a:r>
              <a:rPr lang="en-US" sz="3600" b="1" i="1">
                <a:solidFill>
                  <a:srgbClr val="FFFF00"/>
                </a:solidFill>
                <a:latin typeface="iCiel Cadena" panose="02000503000000020004" pitchFamily="2" charset="0"/>
                <a:ea typeface="Arial-Rounded" panose="020B0500000000000000" pitchFamily="34" charset="0"/>
                <a:cs typeface="Arial-Rounded" panose="020B0500000000000000" pitchFamily="34" charset="0"/>
              </a:rPr>
              <a:t>GIAO  LƯU VĂN  NGHỆ</a:t>
            </a:r>
            <a:endParaRPr lang="en-US" sz="3600" b="1" i="1" dirty="0">
              <a:solidFill>
                <a:srgbClr val="FFFF00"/>
              </a:solidFill>
              <a:latin typeface="iCiel Cadena" panose="02000503000000020004" pitchFamily="2"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889" r="99556"/>
                    </a14:imgEffect>
                  </a14:imgLayer>
                </a14:imgProps>
              </a:ext>
              <a:ext uri="{28A0092B-C50C-407E-A947-70E740481C1C}">
                <a14:useLocalDpi xmlns:a14="http://schemas.microsoft.com/office/drawing/2010/main" val="0"/>
              </a:ext>
            </a:extLst>
          </a:blip>
          <a:stretch>
            <a:fillRect/>
          </a:stretch>
        </p:blipFill>
        <p:spPr>
          <a:xfrm>
            <a:off x="5192214" y="4434780"/>
            <a:ext cx="2423220" cy="24232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549" y="4114800"/>
            <a:ext cx="1353721" cy="2880418"/>
          </a:xfrm>
          <a:prstGeom prst="rect">
            <a:avLst/>
          </a:prstGeom>
        </p:spPr>
      </p:pic>
      <p:sp>
        <p:nvSpPr>
          <p:cNvPr id="8" name="Cloud Callout 7"/>
          <p:cNvSpPr/>
          <p:nvPr/>
        </p:nvSpPr>
        <p:spPr>
          <a:xfrm>
            <a:off x="9239586" y="1468231"/>
            <a:ext cx="3110542" cy="1776332"/>
          </a:xfrm>
          <a:prstGeom prst="cloudCallout">
            <a:avLst>
              <a:gd name="adj1" fmla="val -25537"/>
              <a:gd name="adj2" fmla="val 9598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Wow!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Giọng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tuyệt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9091" y1="37461" x2="57955" y2="33127"/>
                        <a14:foregroundMark x1="8864" y1="7121" x2="24545" y2="94118"/>
                        <a14:foregroundMark x1="15227" y1="37461" x2="21818" y2="32508"/>
                        <a14:foregroundMark x1="12955" y1="71827" x2="14545" y2="95666"/>
                        <a14:foregroundMark x1="82045" y1="6811" x2="92045" y2="94737"/>
                        <a14:foregroundMark x1="79773" y1="95666" x2="77500" y2="8669"/>
                        <a14:foregroundMark x1="83182" y1="7740" x2="98636" y2="26935"/>
                        <a14:foregroundMark x1="92955" y1="41796" x2="95000" y2="59752"/>
                        <a14:foregroundMark x1="10682" y1="8359" x2="27500" y2="44892"/>
                        <a14:foregroundMark x1="13409" y1="9598" x2="29091" y2="22601"/>
                        <a14:foregroundMark x1="6818" y1="38390" x2="5455" y2="14861"/>
                        <a14:foregroundMark x1="25000" y1="47368" x2="34091" y2="51084"/>
                      </a14:backgroundRemoval>
                    </a14:imgEffect>
                  </a14:imgLayer>
                </a14:imgProps>
              </a:ext>
              <a:ext uri="{28A0092B-C50C-407E-A947-70E740481C1C}">
                <a14:useLocalDpi xmlns:a14="http://schemas.microsoft.com/office/drawing/2010/main" val="0"/>
              </a:ext>
            </a:extLst>
          </a:blip>
          <a:stretch>
            <a:fillRect/>
          </a:stretch>
        </p:blipFill>
        <p:spPr>
          <a:xfrm>
            <a:off x="189571" y="4623725"/>
            <a:ext cx="3233854" cy="2371493"/>
          </a:xfrm>
          <a:prstGeom prst="rect">
            <a:avLst/>
          </a:prstGeom>
        </p:spPr>
      </p:pic>
      <p:sp>
        <p:nvSpPr>
          <p:cNvPr id="10" name="Cloud Callout 9"/>
          <p:cNvSpPr/>
          <p:nvPr/>
        </p:nvSpPr>
        <p:spPr>
          <a:xfrm>
            <a:off x="189571" y="1934514"/>
            <a:ext cx="2868845" cy="2091075"/>
          </a:xfrm>
          <a:prstGeom prst="cloudCallout">
            <a:avLst>
              <a:gd name="adj1" fmla="val -46464"/>
              <a:gd name="adj2" fmla="val 8039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Cậu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tuyệt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6636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0"/>
                                        </p:tgtEl>
                                      </p:cBhvr>
                                    </p:animEffect>
                                    <p:anim calcmode="lin" valueType="num">
                                      <p:cBhvr>
                                        <p:cTn id="50" dur="1000"/>
                                        <p:tgtEl>
                                          <p:spTgt spid="10"/>
                                        </p:tgtEl>
                                        <p:attrNameLst>
                                          <p:attrName>ppt_x</p:attrName>
                                        </p:attrNameLst>
                                      </p:cBhvr>
                                      <p:tavLst>
                                        <p:tav tm="0">
                                          <p:val>
                                            <p:strVal val="ppt_x"/>
                                          </p:val>
                                        </p:tav>
                                        <p:tav tm="100000">
                                          <p:val>
                                            <p:strVal val="ppt_x"/>
                                          </p:val>
                                        </p:tav>
                                      </p:tavLst>
                                    </p:anim>
                                    <p:anim calcmode="lin" valueType="num">
                                      <p:cBhvr>
                                        <p:cTn id="51" dur="1000"/>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29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Ấm áp Phim Hoạt Hình Sàn Nhà Tường Thiết Kế Nền Cửa Sổ, Ấm áp, Phim Hoạt  Hình, Nền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0308" y1="1750" x2="12000" y2="98500"/>
                        <a14:foregroundMark x1="12000" y1="17750" x2="29231" y2="20250"/>
                        <a14:foregroundMark x1="25538" y1="35000" x2="24308" y2="41000"/>
                        <a14:foregroundMark x1="8923" y1="40250" x2="8308" y2="49000"/>
                        <a14:foregroundMark x1="31077" y1="39000" x2="43692" y2="66250"/>
                        <a14:foregroundMark x1="58462" y1="26750" x2="74154" y2="9250"/>
                        <a14:foregroundMark x1="29538" y1="37250" x2="19077" y2="59750"/>
                        <a14:foregroundMark x1="74462" y1="10250" x2="89538" y2="20000"/>
                        <a14:foregroundMark x1="64923" y1="98000" x2="70462" y2="93750"/>
                        <a14:foregroundMark x1="74462" y1="94750" x2="81846" y2="98750"/>
                        <a14:foregroundMark x1="24615" y1="62000" x2="31385" y2="97000"/>
                      </a14:backgroundRemoval>
                    </a14:imgEffect>
                  </a14:imgLayer>
                </a14:imgProps>
              </a:ext>
              <a:ext uri="{28A0092B-C50C-407E-A947-70E740481C1C}">
                <a14:useLocalDpi xmlns:a14="http://schemas.microsoft.com/office/drawing/2010/main" val="0"/>
              </a:ext>
            </a:extLst>
          </a:blip>
          <a:stretch>
            <a:fillRect/>
          </a:stretch>
        </p:blipFill>
        <p:spPr>
          <a:xfrm>
            <a:off x="739581" y="1929161"/>
            <a:ext cx="3916595" cy="4820424"/>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1296" b="79630" l="17000" r="70100">
                        <a14:foregroundMark x1="48500" y1="30093" x2="52500" y2="29074"/>
                      </a14:backgroundRemoval>
                    </a14:imgEffect>
                  </a14:imgLayer>
                </a14:imgProps>
              </a:ext>
              <a:ext uri="{28A0092B-C50C-407E-A947-70E740481C1C}">
                <a14:useLocalDpi xmlns:a14="http://schemas.microsoft.com/office/drawing/2010/main" val="0"/>
              </a:ext>
            </a:extLst>
          </a:blip>
          <a:srcRect l="17923" r="29570" b="21138"/>
          <a:stretch/>
        </p:blipFill>
        <p:spPr>
          <a:xfrm flipH="1">
            <a:off x="6640397" y="2977377"/>
            <a:ext cx="2234267" cy="36241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9080" y="4762268"/>
            <a:ext cx="1813349" cy="1839254"/>
          </a:xfrm>
          <a:prstGeom prst="rect">
            <a:avLst/>
          </a:prstGeom>
        </p:spPr>
      </p:pic>
      <p:sp>
        <p:nvSpPr>
          <p:cNvPr id="7" name="Cloud Callout 6"/>
          <p:cNvSpPr/>
          <p:nvPr/>
        </p:nvSpPr>
        <p:spPr>
          <a:xfrm>
            <a:off x="7605130" y="944567"/>
            <a:ext cx="4185087" cy="1776332"/>
          </a:xfrm>
          <a:prstGeom prst="cloudCallout">
            <a:avLst>
              <a:gd name="adj1" fmla="val -25537"/>
              <a:gd name="adj2" fmla="val 9598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Wow!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ạ!</a:t>
            </a:r>
          </a:p>
        </p:txBody>
      </p:sp>
      <p:sp>
        <p:nvSpPr>
          <p:cNvPr id="8" name="Cloud Callout 7"/>
          <p:cNvSpPr/>
          <p:nvPr/>
        </p:nvSpPr>
        <p:spPr>
          <a:xfrm>
            <a:off x="1683834" y="152185"/>
            <a:ext cx="3281441" cy="2091075"/>
          </a:xfrm>
          <a:prstGeom prst="cloudCallout">
            <a:avLst>
              <a:gd name="adj1" fmla="val -31512"/>
              <a:gd name="adj2" fmla="val 7986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Na </a:t>
            </a:r>
            <a:r>
              <a:rPr lang="en-US" sz="2800" dirty="0" err="1">
                <a:latin typeface="Arial-Rounded" panose="020B0500000000000000" pitchFamily="34" charset="0"/>
                <a:ea typeface="Arial-Rounded" panose="020B0500000000000000" pitchFamily="34" charset="0"/>
                <a:cs typeface="Arial-Rounded" panose="020B0500000000000000" pitchFamily="34" charset="0"/>
              </a:rPr>
              <a:t>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08110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7"/>
                                        </p:tgtEl>
                                      </p:cBhvr>
                                    </p:animEffect>
                                    <p:anim calcmode="lin" valueType="num">
                                      <p:cBhvr>
                                        <p:cTn id="43" dur="1000"/>
                                        <p:tgtEl>
                                          <p:spTgt spid="7"/>
                                        </p:tgtEl>
                                        <p:attrNameLst>
                                          <p:attrName>ppt_x</p:attrName>
                                        </p:attrNameLst>
                                      </p:cBhvr>
                                      <p:tavLst>
                                        <p:tav tm="0">
                                          <p:val>
                                            <p:strVal val="ppt_x"/>
                                          </p:val>
                                        </p:tav>
                                        <p:tav tm="100000">
                                          <p:val>
                                            <p:strVal val="ppt_x"/>
                                          </p:val>
                                        </p:tav>
                                      </p:tavLst>
                                    </p:anim>
                                    <p:anim calcmode="lin" valueType="num">
                                      <p:cBhvr>
                                        <p:cTn id="44" dur="1000"/>
                                        <p:tgtEl>
                                          <p:spTgt spid="7"/>
                                        </p:tgtEl>
                                        <p:attrNameLst>
                                          <p:attrName>ppt_y</p:attrName>
                                        </p:attrNameLst>
                                      </p:cBhvr>
                                      <p:tavLst>
                                        <p:tav tm="0">
                                          <p:val>
                                            <p:strVal val="ppt_y"/>
                                          </p:val>
                                        </p:tav>
                                        <p:tav tm="100000">
                                          <p:val>
                                            <p:strVal val="ppt_y+.1"/>
                                          </p:val>
                                        </p:tav>
                                      </p:tavLst>
                                    </p:anim>
                                    <p:set>
                                      <p:cBhvr>
                                        <p:cTn id="45" dur="1" fill="hold">
                                          <p:stCondLst>
                                            <p:cond delay="9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8676" y="311937"/>
            <a:ext cx="11782097" cy="630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đối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441" r="469" b="10071"/>
          <a:stretch/>
        </p:blipFill>
        <p:spPr>
          <a:xfrm>
            <a:off x="1907627" y="861752"/>
            <a:ext cx="8324194" cy="5906877"/>
          </a:xfrm>
          <a:prstGeom prst="ellipse">
            <a:avLst/>
          </a:prstGeom>
          <a:ln>
            <a:noFill/>
          </a:ln>
          <a:effectLst>
            <a:softEdge rad="112500"/>
          </a:effectLst>
        </p:spPr>
      </p:pic>
    </p:spTree>
    <p:extLst>
      <p:ext uri="{BB962C8B-B14F-4D97-AF65-F5344CB8AC3E}">
        <p14:creationId xmlns:p14="http://schemas.microsoft.com/office/powerpoint/2010/main" val="1878768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510994" y="2811039"/>
            <a:ext cx="7633146" cy="986360"/>
          </a:xfrm>
          <a:prstGeom prst="rect">
            <a:avLst/>
          </a:prstGeom>
          <a:noFill/>
        </p:spPr>
        <p:txBody>
          <a:bodyPr wrap="square" rtlCol="0">
            <a:spAutoFit/>
          </a:bodyPr>
          <a:lstStyle/>
          <a:p>
            <a:pPr algn="ctr">
              <a:lnSpc>
                <a:spcPct val="150000"/>
              </a:lnSpc>
            </a:pPr>
            <a:r>
              <a:rPr lang="en-US" sz="4400" dirty="0">
                <a:solidFill>
                  <a:srgbClr val="FF0000"/>
                </a:solidFill>
                <a:latin typeface="Times New Roman" panose="02020603050405020304" pitchFamily="18" charset="0"/>
                <a:cs typeface="Times New Roman" panose="02020603050405020304" pitchFamily="18" charset="0"/>
              </a:rPr>
              <a:t>CỦNG CỐ</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1463" y="-1121394"/>
            <a:ext cx="5710813" cy="3556317"/>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805810" y="818381"/>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628781" y="3117454"/>
            <a:ext cx="9324281" cy="2123658"/>
          </a:xfrm>
          <a:prstGeom prst="rect">
            <a:avLst/>
          </a:prstGeom>
          <a:noFill/>
        </p:spPr>
        <p:txBody>
          <a:bodyPr wrap="square" rtlCol="0">
            <a:spAutoFit/>
          </a:bodyPr>
          <a:lstStyle/>
          <a:p>
            <a:pPr>
              <a:lnSpc>
                <a:spcPct val="150000"/>
              </a:lnSpc>
            </a:pPr>
            <a:r>
              <a:rPr lang="en-US" sz="4400">
                <a:solidFill>
                  <a:srgbClr val="FF0000"/>
                </a:solidFill>
                <a:latin typeface="Times New Roman" panose="02020603050405020304" pitchFamily="18" charset="0"/>
                <a:cs typeface="Times New Roman" panose="02020603050405020304" pitchFamily="18" charset="0"/>
              </a:rPr>
              <a:t>Con học được kiến thức gì qua bài học hôm nay?</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157324" y="271395"/>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64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510994" y="2811039"/>
            <a:ext cx="7633146" cy="986360"/>
          </a:xfrm>
          <a:prstGeom prst="rect">
            <a:avLst/>
          </a:prstGeom>
          <a:noFill/>
        </p:spPr>
        <p:txBody>
          <a:bodyPr wrap="square" rtlCol="0">
            <a:spAutoFit/>
          </a:bodyPr>
          <a:lstStyle/>
          <a:p>
            <a:pPr algn="ctr">
              <a:lnSpc>
                <a:spcPct val="150000"/>
              </a:lnSpc>
            </a:pPr>
            <a:r>
              <a:rPr lang="en-US" sz="4400">
                <a:solidFill>
                  <a:srgbClr val="FF0000"/>
                </a:solidFill>
                <a:latin typeface="Times New Roman" panose="02020603050405020304" pitchFamily="18" charset="0"/>
                <a:cs typeface="Times New Roman" panose="02020603050405020304" pitchFamily="18" charset="0"/>
              </a:rPr>
              <a:t>CHÀO TẠM BIỆT</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71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 và Mẹ _ Chun Chin _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981061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19" name="TextBox 67"/>
          <p:cNvSpPr txBox="1"/>
          <p:nvPr/>
        </p:nvSpPr>
        <p:spPr>
          <a:xfrm>
            <a:off x="3182622" y="1722120"/>
            <a:ext cx="5571492" cy="1322070"/>
          </a:xfrm>
          <a:prstGeom prst="rect">
            <a:avLst/>
          </a:prstGeom>
          <a:noFill/>
        </p:spPr>
        <p:txBody>
          <a:bodyPr wrap="square" rtlCol="0">
            <a:spAutoFit/>
          </a:bodyPr>
          <a:lstStyle/>
          <a:p>
            <a:pPr marL="0" lvl="1" algn="ctr" defTabSz="1219200">
              <a:defRPr/>
            </a:pPr>
            <a:r>
              <a:rPr lang="en-US" altLang="zh-CN" sz="8000" spc="300">
                <a:solidFill>
                  <a:srgbClr val="FFFFFF"/>
                </a:solidFill>
                <a:latin typeface="Arial Rounded MT Bold" panose="020F0704030504030204" charset="0"/>
                <a:ea typeface="Microsoft YaHei" panose="020B0503020204020204" charset="-122"/>
                <a:cs typeface="Arial Rounded MT Bold" panose="020F0704030504030204" charset="0"/>
              </a:rPr>
              <a:t>Tit </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4" name="TextBox 3"/>
          <p:cNvSpPr txBox="1"/>
          <p:nvPr/>
        </p:nvSpPr>
        <p:spPr>
          <a:xfrm>
            <a:off x="914399" y="458867"/>
            <a:ext cx="9725891" cy="2585323"/>
          </a:xfrm>
          <a:prstGeom prst="rect">
            <a:avLst/>
          </a:prstGeom>
          <a:noFill/>
        </p:spPr>
        <p:txBody>
          <a:bodyPr wrap="square" rtlCol="0">
            <a:spAutoFit/>
          </a:bodyPr>
          <a:lstStyle/>
          <a:p>
            <a:pPr algn="ctr">
              <a:lnSpc>
                <a:spcPct val="150000"/>
              </a:lnSpc>
            </a:pPr>
            <a:r>
              <a:rPr lang="en-US" sz="3600">
                <a:solidFill>
                  <a:srgbClr val="FF0000"/>
                </a:solidFill>
                <a:latin typeface="HP001 4H" panose="020B0603050302020204" pitchFamily="34" charset="0"/>
              </a:rPr>
              <a:t>Thứ ba ngày 5 tháng 10 năm 2021</a:t>
            </a:r>
          </a:p>
          <a:p>
            <a:pPr algn="ctr">
              <a:lnSpc>
                <a:spcPct val="150000"/>
              </a:lnSpc>
            </a:pPr>
            <a:r>
              <a:rPr lang="en-US" sz="3600">
                <a:solidFill>
                  <a:srgbClr val="FF0000"/>
                </a:solidFill>
                <a:latin typeface="HP001 4H" panose="020B0603050302020204" pitchFamily="34" charset="0"/>
              </a:rPr>
              <a:t>Tiếng Việt</a:t>
            </a:r>
          </a:p>
          <a:p>
            <a:pPr algn="ctr">
              <a:lnSpc>
                <a:spcPct val="150000"/>
              </a:lnSpc>
            </a:pPr>
            <a:r>
              <a:rPr lang="en-US" sz="3600">
                <a:solidFill>
                  <a:srgbClr val="FF0000"/>
                </a:solidFill>
                <a:latin typeface="HP001 4H" panose="020B0603050302020204" pitchFamily="34" charset="0"/>
              </a:rPr>
              <a:t>Đọc: Cô giáo lớp em</a:t>
            </a:r>
          </a:p>
        </p:txBody>
      </p:sp>
    </p:spTree>
    <p:extLst>
      <p:ext uri="{BB962C8B-B14F-4D97-AF65-F5344CB8AC3E}">
        <p14:creationId xmlns:p14="http://schemas.microsoft.com/office/powerpoint/2010/main" val="3041542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733218" y="2376692"/>
            <a:ext cx="6437312"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8" name="TextBox 7"/>
          <p:cNvSpPr txBox="1"/>
          <p:nvPr/>
        </p:nvSpPr>
        <p:spPr>
          <a:xfrm>
            <a:off x="8543564" y="1593652"/>
            <a:ext cx="3275402" cy="1200329"/>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pic>
        <p:nvPicPr>
          <p:cNvPr id="25" name="图片 46112" descr="01"/>
          <p:cNvPicPr>
            <a:picLocks noChangeAspect="1"/>
          </p:cNvPicPr>
          <p:nvPr/>
        </p:nvPicPr>
        <p:blipFill>
          <a:blip r:embed="rId6"/>
          <a:stretch>
            <a:fillRect/>
          </a:stretch>
        </p:blipFill>
        <p:spPr>
          <a:xfrm>
            <a:off x="1683518" y="1320134"/>
            <a:ext cx="6437312" cy="1139825"/>
          </a:xfrm>
          <a:prstGeom prst="rect">
            <a:avLst/>
          </a:prstGeom>
          <a:noFill/>
          <a:ln w="9525">
            <a:noFill/>
          </a:ln>
        </p:spPr>
      </p:pic>
      <p:sp>
        <p:nvSpPr>
          <p:cNvPr id="26" name="TextBox 71"/>
          <p:cNvSpPr txBox="1"/>
          <p:nvPr/>
        </p:nvSpPr>
        <p:spPr>
          <a:xfrm>
            <a:off x="3739146" y="1711530"/>
            <a:ext cx="3709987" cy="461665"/>
          </a:xfrm>
          <a:prstGeom prst="rect">
            <a:avLst/>
          </a:prstGeom>
          <a:noFill/>
          <a:ln w="9525">
            <a:noFill/>
          </a:ln>
        </p:spPr>
        <p:txBody>
          <a:bodyPr>
            <a:spAutoFit/>
          </a:bodyPr>
          <a:lstStyle/>
          <a:p>
            <a:pPr lvl="0" eaLnBrk="0" hangingPunct="0"/>
            <a:r>
              <a:rPr lang="en-US" altLang="zh-CN" sz="24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 đúng rõ ràng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7"/>
          <a:stretch>
            <a:fillRect/>
          </a:stretch>
        </p:blipFill>
        <p:spPr>
          <a:xfrm>
            <a:off x="1683518" y="3426747"/>
            <a:ext cx="6438900" cy="1138237"/>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912118" y="1369347"/>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896243" y="2461547"/>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896243" y="3502947"/>
            <a:ext cx="939800" cy="1111250"/>
          </a:xfrm>
          <a:prstGeom prst="rect">
            <a:avLst/>
          </a:prstGeom>
          <a:noFill/>
          <a:ln w="9525">
            <a:noFill/>
          </a:ln>
        </p:spPr>
      </p:pic>
      <p:sp>
        <p:nvSpPr>
          <p:cNvPr id="43" name="TextBox 71"/>
          <p:cNvSpPr txBox="1"/>
          <p:nvPr/>
        </p:nvSpPr>
        <p:spPr>
          <a:xfrm>
            <a:off x="3657599" y="2779195"/>
            <a:ext cx="4673239" cy="461665"/>
          </a:xfrm>
          <a:prstGeom prst="rect">
            <a:avLst/>
          </a:prstGeom>
          <a:noFill/>
          <a:ln w="9525">
            <a:noFill/>
          </a:ln>
        </p:spPr>
        <p:txBody>
          <a:bodyPr wrap="square">
            <a:spAutoFit/>
          </a:bodyPr>
          <a:lstStyle/>
          <a:p>
            <a:pPr lvl="0" eaLnBrk="0" hangingPunct="0"/>
            <a:r>
              <a:rPr lang="en-US" altLang="zh-CN" sz="24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lời được các câu hỏi của bài</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901451" y="3728541"/>
            <a:ext cx="3709987" cy="461665"/>
          </a:xfrm>
          <a:prstGeom prst="rect">
            <a:avLst/>
          </a:prstGeom>
          <a:noFill/>
          <a:ln w="9525">
            <a:noFill/>
          </a:ln>
        </p:spPr>
        <p:txBody>
          <a:bodyPr>
            <a:spAutoFit/>
          </a:bodyPr>
          <a:lstStyle/>
          <a:p>
            <a:pPr lvl="0" eaLnBrk="0" hangingPunct="0"/>
            <a:r>
              <a:rPr lang="en-US" altLang="zh-CN" sz="24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 nội dung của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850651" y="4914344"/>
            <a:ext cx="3709987" cy="461665"/>
          </a:xfrm>
          <a:prstGeom prst="rect">
            <a:avLst/>
          </a:prstGeom>
          <a:noFill/>
          <a:ln w="9525">
            <a:noFill/>
          </a:ln>
        </p:spPr>
        <p:txBody>
          <a:bodyPr>
            <a:spAutoFit/>
          </a:bodyPr>
          <a:lstStyle/>
          <a:p>
            <a:pPr lvl="0" eaLnBrk="0" hangingPunct="0"/>
            <a:endParaRPr lang="zh-CN" alt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49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nodePh="1">
                                  <p:stCondLst>
                                    <p:cond delay="0"/>
                                  </p:stCondLst>
                                  <p:endCondLst>
                                    <p:cond evt="begin" delay="0">
                                      <p:tn val="38"/>
                                    </p:cond>
                                  </p:end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0198" t="33734" r="25212" b="20265"/>
          <a:stretch/>
        </p:blipFill>
        <p:spPr>
          <a:xfrm>
            <a:off x="5013472" y="570272"/>
            <a:ext cx="6730548" cy="5751870"/>
          </a:xfrm>
          <a:prstGeom prst="rect">
            <a:avLst/>
          </a:prstGeom>
          <a:solidFill>
            <a:schemeClr val="bg1">
              <a:alpha val="57000"/>
            </a:schemeClr>
          </a:solidFill>
          <a:ln>
            <a:noFill/>
          </a:ln>
          <a:effectLst>
            <a:softEdge rad="112500"/>
          </a:effectLst>
        </p:spPr>
      </p:pic>
      <p:sp>
        <p:nvSpPr>
          <p:cNvPr id="6" name="Rounded Rectangle 5"/>
          <p:cNvSpPr/>
          <p:nvPr/>
        </p:nvSpPr>
        <p:spPr>
          <a:xfrm>
            <a:off x="87501" y="0"/>
            <a:ext cx="4612317" cy="6693273"/>
          </a:xfrm>
          <a:prstGeom prst="round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5129" y="600910"/>
            <a:ext cx="4529548" cy="5863144"/>
          </a:xfrm>
          <a:prstGeom prst="rect">
            <a:avLst/>
          </a:prstGeom>
        </p:spPr>
        <p:txBody>
          <a:bodyPr wrap="square">
            <a:spAutoFit/>
          </a:bodyPr>
          <a:lstStyle/>
          <a:p>
            <a:pPr algn="just"/>
            <a:r>
              <a:rPr lang="en-US" sz="2500" b="1" dirty="0" err="1">
                <a:solidFill>
                  <a:srgbClr val="002060"/>
                </a:solidFill>
                <a:latin typeface="Arial-SGK-TV" pitchFamily="2" charset="0"/>
                <a:ea typeface="Arial-Rounded" panose="020B0500000000000000" pitchFamily="34" charset="0"/>
                <a:cs typeface="Arial-SGK-TV" pitchFamily="2" charset="0"/>
              </a:rPr>
              <a:t>Sáng</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nào</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em</a:t>
            </a:r>
            <a:r>
              <a:rPr lang="en-US" sz="2500" b="1" dirty="0">
                <a:solidFill>
                  <a:srgbClr val="002060"/>
                </a:solidFill>
                <a:latin typeface="Arial-SGK-TV" pitchFamily="2" charset="0"/>
                <a:ea typeface="Arial-Rounded" panose="020B0500000000000000" pitchFamily="34" charset="0"/>
                <a:cs typeface="Arial-SGK-TV" pitchFamily="2" charset="0"/>
              </a:rPr>
              <a:t> </a:t>
            </a:r>
            <a:r>
              <a:rPr lang="vi-VN" sz="2500" b="1" dirty="0">
                <a:solidFill>
                  <a:srgbClr val="002060"/>
                </a:solidFill>
                <a:latin typeface="Arial-SGK-TV" pitchFamily="2" charset="0"/>
                <a:ea typeface="Arial-Rounded" panose="020B0500000000000000" pitchFamily="34" charset="0"/>
                <a:cs typeface="Arial-SGK-TV" pitchFamily="2" charset="0"/>
              </a:rPr>
              <a:t>đến</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lớp</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Cũng</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thấy</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cô</a:t>
            </a:r>
            <a:r>
              <a:rPr lang="en-US" sz="2500" b="1" dirty="0">
                <a:solidFill>
                  <a:srgbClr val="002060"/>
                </a:solidFill>
                <a:latin typeface="Arial-SGK-TV" pitchFamily="2" charset="0"/>
                <a:ea typeface="Arial-Rounded" panose="020B0500000000000000" pitchFamily="34" charset="0"/>
                <a:cs typeface="Arial-SGK-TV" pitchFamily="2" charset="0"/>
              </a:rPr>
              <a:t> </a:t>
            </a:r>
            <a:r>
              <a:rPr lang="vi-VN" sz="2500" b="1" dirty="0">
                <a:solidFill>
                  <a:srgbClr val="002060"/>
                </a:solidFill>
                <a:latin typeface="Arial-SGK-TV" pitchFamily="2" charset="0"/>
                <a:ea typeface="Arial-Rounded" panose="020B0500000000000000" pitchFamily="34" charset="0"/>
                <a:cs typeface="Arial-SGK-TV" pitchFamily="2" charset="0"/>
              </a:rPr>
              <a:t>đến</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rồi</a:t>
            </a:r>
            <a:r>
              <a:rPr lang="en-US" sz="2500" b="1" dirty="0">
                <a:solidFill>
                  <a:srgbClr val="002060"/>
                </a:solidFill>
                <a:latin typeface="Arial-SGK-TV" pitchFamily="2" charset="0"/>
                <a:ea typeface="Arial-Rounded" panose="020B0500000000000000" pitchFamily="34" charset="0"/>
                <a:cs typeface="Arial-SGK-TV" pitchFamily="2" charset="0"/>
              </a:rPr>
              <a:t>.</a:t>
            </a:r>
          </a:p>
          <a:p>
            <a:pPr algn="just"/>
            <a:r>
              <a:rPr lang="en-US" sz="2500" b="1" dirty="0" err="1">
                <a:solidFill>
                  <a:srgbClr val="002060"/>
                </a:solidFill>
                <a:latin typeface="Arial-SGK-TV" pitchFamily="2" charset="0"/>
                <a:ea typeface="Arial-Rounded" panose="020B0500000000000000" pitchFamily="34" charset="0"/>
                <a:cs typeface="Arial-SGK-TV" pitchFamily="2" charset="0"/>
              </a:rPr>
              <a:t>Đáp</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lời</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Chào</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cô</a:t>
            </a:r>
            <a:r>
              <a:rPr lang="en-US" sz="2500" b="1" dirty="0">
                <a:solidFill>
                  <a:srgbClr val="002060"/>
                </a:solidFill>
                <a:latin typeface="Arial-SGK-TV" pitchFamily="2" charset="0"/>
                <a:ea typeface="Arial-Rounded" panose="020B0500000000000000" pitchFamily="34" charset="0"/>
                <a:cs typeface="Arial-SGK-TV" pitchFamily="2" charset="0"/>
              </a:rPr>
              <a:t> ạ!”</a:t>
            </a:r>
          </a:p>
          <a:p>
            <a:pPr algn="just"/>
            <a:r>
              <a:rPr lang="en-US" sz="2500" b="1" dirty="0" err="1">
                <a:solidFill>
                  <a:srgbClr val="002060"/>
                </a:solidFill>
                <a:latin typeface="Arial-SGK-TV" pitchFamily="2" charset="0"/>
                <a:ea typeface="Arial-Rounded" panose="020B0500000000000000" pitchFamily="34" charset="0"/>
                <a:cs typeface="Arial-SGK-TV" pitchFamily="2" charset="0"/>
              </a:rPr>
              <a:t>Cô</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mỉm</a:t>
            </a:r>
            <a:r>
              <a:rPr lang="en-US" sz="2500" b="1" dirty="0">
                <a:solidFill>
                  <a:srgbClr val="002060"/>
                </a:solidFill>
                <a:latin typeface="Arial-SGK-TV" pitchFamily="2" charset="0"/>
                <a:ea typeface="Arial-Rounded" panose="020B0500000000000000" pitchFamily="34" charset="0"/>
                <a:cs typeface="Arial-SGK-TV" pitchFamily="2" charset="0"/>
              </a:rPr>
              <a:t> c</a:t>
            </a:r>
            <a:r>
              <a:rPr lang="vi-VN" sz="2500" b="1" dirty="0">
                <a:solidFill>
                  <a:srgbClr val="002060"/>
                </a:solidFill>
                <a:latin typeface="Arial-SGK-TV" pitchFamily="2" charset="0"/>
                <a:ea typeface="Arial-Rounded" panose="020B0500000000000000" pitchFamily="34" charset="0"/>
                <a:cs typeface="Arial-SGK-TV" pitchFamily="2" charset="0"/>
              </a:rPr>
              <a:t>ười</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thật</a:t>
            </a:r>
            <a:r>
              <a:rPr lang="en-US" sz="2500" b="1" dirty="0">
                <a:solidFill>
                  <a:srgbClr val="002060"/>
                </a:solidFill>
                <a:latin typeface="Arial-SGK-TV" pitchFamily="2" charset="0"/>
                <a:ea typeface="Arial-Rounded" panose="020B0500000000000000" pitchFamily="34" charset="0"/>
                <a:cs typeface="Arial-SGK-TV" pitchFamily="2" charset="0"/>
              </a:rPr>
              <a:t> t</a:t>
            </a:r>
            <a:r>
              <a:rPr lang="vi-VN" sz="2500" b="1" dirty="0">
                <a:solidFill>
                  <a:srgbClr val="002060"/>
                </a:solidFill>
                <a:latin typeface="Arial-SGK-TV" pitchFamily="2" charset="0"/>
                <a:ea typeface="Arial-Rounded" panose="020B0500000000000000" pitchFamily="34" charset="0"/>
                <a:cs typeface="Arial-SGK-TV" pitchFamily="2" charset="0"/>
              </a:rPr>
              <a:t>ươi</a:t>
            </a:r>
            <a:r>
              <a:rPr lang="en-US" sz="2500" b="1" dirty="0">
                <a:solidFill>
                  <a:srgbClr val="002060"/>
                </a:solidFill>
                <a:latin typeface="Arial-SGK-TV" pitchFamily="2" charset="0"/>
                <a:ea typeface="Arial-Rounded" panose="020B0500000000000000" pitchFamily="34" charset="0"/>
                <a:cs typeface="Arial-SGK-TV" pitchFamily="2" charset="0"/>
              </a:rPr>
              <a:t>.</a:t>
            </a:r>
          </a:p>
          <a:p>
            <a:pPr algn="just"/>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Cô</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dạy</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em</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tập</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viết</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Gió</a:t>
            </a:r>
            <a:r>
              <a:rPr lang="en-US" sz="2500" b="1" dirty="0">
                <a:solidFill>
                  <a:srgbClr val="002060"/>
                </a:solidFill>
                <a:latin typeface="Arial-SGK-TV" pitchFamily="2" charset="0"/>
                <a:ea typeface="Arial-Rounded" panose="020B0500000000000000" pitchFamily="34" charset="0"/>
                <a:cs typeface="Arial-SGK-TV" pitchFamily="2" charset="0"/>
              </a:rPr>
              <a:t> </a:t>
            </a:r>
            <a:r>
              <a:rPr lang="vi-VN" sz="2500" b="1" dirty="0">
                <a:solidFill>
                  <a:srgbClr val="002060"/>
                </a:solidFill>
                <a:latin typeface="Arial-SGK-TV" pitchFamily="2" charset="0"/>
                <a:ea typeface="Arial-Rounded" panose="020B0500000000000000" pitchFamily="34" charset="0"/>
                <a:cs typeface="Arial-SGK-TV" pitchFamily="2" charset="0"/>
              </a:rPr>
              <a:t>đư</a:t>
            </a:r>
            <a:r>
              <a:rPr lang="en-US" sz="2500" b="1" dirty="0">
                <a:solidFill>
                  <a:srgbClr val="002060"/>
                </a:solidFill>
                <a:latin typeface="Arial-SGK-TV" pitchFamily="2" charset="0"/>
                <a:ea typeface="Arial-Rounded" panose="020B0500000000000000" pitchFamily="34" charset="0"/>
                <a:cs typeface="Arial-SGK-TV" pitchFamily="2" charset="0"/>
              </a:rPr>
              <a:t>a </a:t>
            </a:r>
            <a:r>
              <a:rPr lang="en-US" sz="2500" b="1" dirty="0" err="1">
                <a:solidFill>
                  <a:srgbClr val="002060"/>
                </a:solidFill>
                <a:latin typeface="Arial-SGK-TV" pitchFamily="2" charset="0"/>
                <a:ea typeface="Arial-Rounded" panose="020B0500000000000000" pitchFamily="34" charset="0"/>
                <a:cs typeface="Arial-SGK-TV" pitchFamily="2" charset="0"/>
              </a:rPr>
              <a:t>thoảng</a:t>
            </a:r>
            <a:r>
              <a:rPr lang="en-US" sz="2500" b="1" dirty="0">
                <a:solidFill>
                  <a:srgbClr val="002060"/>
                </a:solidFill>
                <a:latin typeface="Arial-SGK-TV" pitchFamily="2" charset="0"/>
                <a:ea typeface="Arial-Rounded" panose="020B0500000000000000" pitchFamily="34" charset="0"/>
                <a:cs typeface="Arial-SGK-TV" pitchFamily="2" charset="0"/>
              </a:rPr>
              <a:t> h</a:t>
            </a:r>
            <a:r>
              <a:rPr lang="vi-VN" sz="2500" b="1" dirty="0">
                <a:solidFill>
                  <a:srgbClr val="002060"/>
                </a:solidFill>
                <a:latin typeface="Arial-SGK-TV" pitchFamily="2" charset="0"/>
                <a:ea typeface="Arial-Rounded" panose="020B0500000000000000" pitchFamily="34" charset="0"/>
                <a:cs typeface="Arial-SGK-TV" pitchFamily="2" charset="0"/>
              </a:rPr>
              <a:t>ươn</a:t>
            </a:r>
            <a:r>
              <a:rPr lang="en-US" sz="2500" b="1" dirty="0">
                <a:solidFill>
                  <a:srgbClr val="002060"/>
                </a:solidFill>
                <a:latin typeface="Arial-SGK-TV" pitchFamily="2" charset="0"/>
                <a:ea typeface="Arial-Rounded" panose="020B0500000000000000" pitchFamily="34" charset="0"/>
                <a:cs typeface="Arial-SGK-TV" pitchFamily="2" charset="0"/>
              </a:rPr>
              <a:t>g </a:t>
            </a:r>
            <a:r>
              <a:rPr lang="en-US" sz="2500" b="1" dirty="0" err="1">
                <a:solidFill>
                  <a:srgbClr val="002060"/>
                </a:solidFill>
                <a:latin typeface="Arial-SGK-TV" pitchFamily="2" charset="0"/>
                <a:ea typeface="Arial-Rounded" panose="020B0500000000000000" pitchFamily="34" charset="0"/>
                <a:cs typeface="Arial-SGK-TV" pitchFamily="2" charset="0"/>
              </a:rPr>
              <a:t>nhài</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Nắng</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ghé</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vào</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cửa</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lớp</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Xem</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chúng</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em</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học</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bài</a:t>
            </a:r>
            <a:r>
              <a:rPr lang="en-US" sz="2500" b="1" dirty="0">
                <a:solidFill>
                  <a:srgbClr val="002060"/>
                </a:solidFill>
                <a:latin typeface="Arial-SGK-TV" pitchFamily="2" charset="0"/>
                <a:ea typeface="Arial-Rounded" panose="020B0500000000000000" pitchFamily="34" charset="0"/>
                <a:cs typeface="Arial-SGK-TV" pitchFamily="2" charset="0"/>
              </a:rPr>
              <a:t>.</a:t>
            </a:r>
          </a:p>
          <a:p>
            <a:pPr algn="just"/>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Những</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lời</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cô</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giáo</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giảng</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Ấm</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trang</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vở</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th</a:t>
            </a:r>
            <a:r>
              <a:rPr lang="vi-VN" sz="2500" b="1" dirty="0">
                <a:solidFill>
                  <a:srgbClr val="002060"/>
                </a:solidFill>
                <a:latin typeface="Arial-SGK-TV" pitchFamily="2" charset="0"/>
                <a:ea typeface="Arial-Rounded" panose="020B0500000000000000" pitchFamily="34" charset="0"/>
                <a:cs typeface="Arial-SGK-TV" pitchFamily="2" charset="0"/>
              </a:rPr>
              <a:t>ơ</a:t>
            </a:r>
            <a:r>
              <a:rPr lang="en-US" sz="2500" b="1" dirty="0">
                <a:solidFill>
                  <a:srgbClr val="002060"/>
                </a:solidFill>
                <a:latin typeface="Arial-SGK-TV" pitchFamily="2" charset="0"/>
                <a:ea typeface="Arial-Rounded" panose="020B0500000000000000" pitchFamily="34" charset="0"/>
                <a:cs typeface="Arial-SGK-TV" pitchFamily="2" charset="0"/>
              </a:rPr>
              <a:t>m </a:t>
            </a:r>
            <a:r>
              <a:rPr lang="en-US" sz="2500" b="1" dirty="0" err="1">
                <a:solidFill>
                  <a:srgbClr val="002060"/>
                </a:solidFill>
                <a:latin typeface="Arial-SGK-TV" pitchFamily="2" charset="0"/>
                <a:ea typeface="Arial-Rounded" panose="020B0500000000000000" pitchFamily="34" charset="0"/>
                <a:cs typeface="Arial-SGK-TV" pitchFamily="2" charset="0"/>
              </a:rPr>
              <a:t>tho</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Yêu</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th</a:t>
            </a:r>
            <a:r>
              <a:rPr lang="vi-VN" sz="2500" b="1" dirty="0">
                <a:solidFill>
                  <a:srgbClr val="002060"/>
                </a:solidFill>
                <a:latin typeface="Arial-SGK-TV" pitchFamily="2" charset="0"/>
                <a:ea typeface="Arial-Rounded" panose="020B0500000000000000" pitchFamily="34" charset="0"/>
                <a:cs typeface="Arial-SGK-TV" pitchFamily="2" charset="0"/>
              </a:rPr>
              <a:t>ươn</a:t>
            </a:r>
            <a:r>
              <a:rPr lang="en-US" sz="2500" b="1" dirty="0">
                <a:solidFill>
                  <a:srgbClr val="002060"/>
                </a:solidFill>
                <a:latin typeface="Arial-SGK-TV" pitchFamily="2" charset="0"/>
                <a:ea typeface="Arial-Rounded" panose="020B0500000000000000" pitchFamily="34" charset="0"/>
                <a:cs typeface="Arial-SGK-TV" pitchFamily="2" charset="0"/>
              </a:rPr>
              <a:t>g </a:t>
            </a:r>
            <a:r>
              <a:rPr lang="en-US" sz="2500" b="1" dirty="0" err="1">
                <a:solidFill>
                  <a:srgbClr val="002060"/>
                </a:solidFill>
                <a:latin typeface="Arial-SGK-TV" pitchFamily="2" charset="0"/>
                <a:ea typeface="Arial-Rounded" panose="020B0500000000000000" pitchFamily="34" charset="0"/>
                <a:cs typeface="Arial-SGK-TV" pitchFamily="2" charset="0"/>
              </a:rPr>
              <a:t>em</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ngắm</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mãi</a:t>
            </a:r>
            <a:endParaRPr lang="en-US" sz="2500" b="1" dirty="0">
              <a:solidFill>
                <a:srgbClr val="002060"/>
              </a:solidFill>
              <a:latin typeface="Arial-SGK-TV" pitchFamily="2" charset="0"/>
              <a:ea typeface="Arial-Rounded" panose="020B0500000000000000" pitchFamily="34" charset="0"/>
              <a:cs typeface="Arial-SGK-TV" pitchFamily="2" charset="0"/>
            </a:endParaRPr>
          </a:p>
          <a:p>
            <a:pPr algn="just"/>
            <a:r>
              <a:rPr lang="en-US" sz="2500" b="1" dirty="0" err="1">
                <a:solidFill>
                  <a:srgbClr val="002060"/>
                </a:solidFill>
                <a:latin typeface="Arial-SGK-TV" pitchFamily="2" charset="0"/>
                <a:ea typeface="Arial-Rounded" panose="020B0500000000000000" pitchFamily="34" charset="0"/>
                <a:cs typeface="Arial-SGK-TV" pitchFamily="2" charset="0"/>
              </a:rPr>
              <a:t>Những</a:t>
            </a:r>
            <a:r>
              <a:rPr lang="en-US" sz="2500" b="1" dirty="0">
                <a:solidFill>
                  <a:srgbClr val="002060"/>
                </a:solidFill>
                <a:latin typeface="Arial-SGK-TV" pitchFamily="2" charset="0"/>
                <a:ea typeface="Arial-Rounded" panose="020B0500000000000000" pitchFamily="34" charset="0"/>
                <a:cs typeface="Arial-SGK-TV" pitchFamily="2" charset="0"/>
              </a:rPr>
              <a:t> </a:t>
            </a:r>
            <a:r>
              <a:rPr lang="vi-VN" sz="2500" b="1" dirty="0">
                <a:solidFill>
                  <a:srgbClr val="002060"/>
                </a:solidFill>
                <a:latin typeface="Arial-SGK-TV" pitchFamily="2" charset="0"/>
                <a:ea typeface="Arial-Rounded" panose="020B0500000000000000" pitchFamily="34" charset="0"/>
                <a:cs typeface="Arial-SGK-TV" pitchFamily="2" charset="0"/>
              </a:rPr>
              <a:t>đ</a:t>
            </a:r>
            <a:r>
              <a:rPr lang="en-US" sz="2500" b="1" dirty="0" err="1">
                <a:solidFill>
                  <a:srgbClr val="002060"/>
                </a:solidFill>
                <a:latin typeface="Arial-SGK-TV" pitchFamily="2" charset="0"/>
                <a:ea typeface="Arial-Rounded" panose="020B0500000000000000" pitchFamily="34" charset="0"/>
                <a:cs typeface="Arial-SGK-TV" pitchFamily="2" charset="0"/>
              </a:rPr>
              <a:t>iểm</a:t>
            </a:r>
            <a:r>
              <a:rPr lang="en-US" sz="2500" b="1" dirty="0">
                <a:solidFill>
                  <a:srgbClr val="002060"/>
                </a:solidFill>
                <a:latin typeface="Arial-SGK-TV" pitchFamily="2" charset="0"/>
                <a:ea typeface="Arial-Rounded" panose="020B0500000000000000" pitchFamily="34" charset="0"/>
                <a:cs typeface="Arial-SGK-TV" pitchFamily="2" charset="0"/>
              </a:rPr>
              <a:t> m</a:t>
            </a:r>
            <a:r>
              <a:rPr lang="vi-VN" sz="2500" b="1" dirty="0">
                <a:solidFill>
                  <a:srgbClr val="002060"/>
                </a:solidFill>
                <a:latin typeface="Arial-SGK-TV" pitchFamily="2" charset="0"/>
                <a:ea typeface="Arial-Rounded" panose="020B0500000000000000" pitchFamily="34" charset="0"/>
                <a:cs typeface="Arial-SGK-TV" pitchFamily="2" charset="0"/>
              </a:rPr>
              <a:t>ười</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cô</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cho</a:t>
            </a:r>
            <a:r>
              <a:rPr lang="en-US" sz="2500" b="1" dirty="0">
                <a:solidFill>
                  <a:srgbClr val="002060"/>
                </a:solidFill>
                <a:latin typeface="Arial-SGK-TV" pitchFamily="2" charset="0"/>
                <a:ea typeface="Arial-Rounded" panose="020B0500000000000000" pitchFamily="34" charset="0"/>
                <a:cs typeface="Arial-SGK-TV" pitchFamily="2" charset="0"/>
              </a:rPr>
              <a:t>.</a:t>
            </a:r>
          </a:p>
          <a:p>
            <a:pPr algn="just"/>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Nguyễn</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Xuân</a:t>
            </a:r>
            <a:r>
              <a:rPr lang="en-US" sz="2500" b="1" dirty="0">
                <a:solidFill>
                  <a:srgbClr val="002060"/>
                </a:solidFill>
                <a:latin typeface="Arial-SGK-TV" pitchFamily="2" charset="0"/>
                <a:ea typeface="Arial-Rounded" panose="020B0500000000000000" pitchFamily="34" charset="0"/>
                <a:cs typeface="Arial-SGK-TV" pitchFamily="2" charset="0"/>
              </a:rPr>
              <a:t> </a:t>
            </a:r>
            <a:r>
              <a:rPr lang="en-US" sz="2500" b="1" dirty="0" err="1">
                <a:solidFill>
                  <a:srgbClr val="002060"/>
                </a:solidFill>
                <a:latin typeface="Arial-SGK-TV" pitchFamily="2" charset="0"/>
                <a:ea typeface="Arial-Rounded" panose="020B0500000000000000" pitchFamily="34" charset="0"/>
                <a:cs typeface="Arial-SGK-TV" pitchFamily="2" charset="0"/>
              </a:rPr>
              <a:t>Sanh</a:t>
            </a:r>
            <a:r>
              <a:rPr lang="en-US" sz="2500" b="1" dirty="0">
                <a:solidFill>
                  <a:srgbClr val="002060"/>
                </a:solidFill>
                <a:latin typeface="Arial-SGK-TV" pitchFamily="2" charset="0"/>
                <a:ea typeface="Arial-Rounded" panose="020B0500000000000000" pitchFamily="34" charset="0"/>
                <a:cs typeface="Arial-SGK-TV" pitchFamily="2" charset="0"/>
              </a:rPr>
              <a:t>)</a:t>
            </a:r>
          </a:p>
        </p:txBody>
      </p:sp>
      <p:sp>
        <p:nvSpPr>
          <p:cNvPr id="12" name="TextBox 11"/>
          <p:cNvSpPr txBox="1"/>
          <p:nvPr/>
        </p:nvSpPr>
        <p:spPr>
          <a:xfrm>
            <a:off x="384761" y="111105"/>
            <a:ext cx="3961421"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p>
        </p:txBody>
      </p:sp>
    </p:spTree>
    <p:extLst>
      <p:ext uri="{BB962C8B-B14F-4D97-AF65-F5344CB8AC3E}">
        <p14:creationId xmlns:p14="http://schemas.microsoft.com/office/powerpoint/2010/main" val="57581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7" y="-381582"/>
            <a:ext cx="11031313" cy="7804937"/>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7050" y="3519948"/>
            <a:ext cx="2281080" cy="3338052"/>
          </a:xfrm>
          <a:prstGeom prst="rect">
            <a:avLst/>
          </a:prstGeom>
        </p:spPr>
      </p:pic>
      <p:sp>
        <p:nvSpPr>
          <p:cNvPr id="7" name="Rounded Rectangle 6"/>
          <p:cNvSpPr/>
          <p:nvPr/>
        </p:nvSpPr>
        <p:spPr>
          <a:xfrm>
            <a:off x="3702786" y="1167571"/>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6078EB3-D265-4D2B-83AC-D0C303DCF7D5}"/>
              </a:ext>
            </a:extLst>
          </p:cNvPr>
          <p:cNvSpPr txBox="1"/>
          <p:nvPr/>
        </p:nvSpPr>
        <p:spPr>
          <a:xfrm>
            <a:off x="3709555" y="2161309"/>
            <a:ext cx="2057400" cy="2062103"/>
          </a:xfrm>
          <a:prstGeom prst="rect">
            <a:avLst/>
          </a:prstGeom>
          <a:noFill/>
        </p:spPr>
        <p:txBody>
          <a:bodyPr wrap="square" rtlCol="0">
            <a:spAutoFit/>
          </a:bodyPr>
          <a:lstStyle/>
          <a:p>
            <a:r>
              <a:rPr lang="en-US" sz="3200" dirty="0" err="1">
                <a:latin typeface="Arial-SGK-TV" pitchFamily="2" charset="0"/>
                <a:cs typeface="Arial-SGK-TV" pitchFamily="2" charset="0"/>
              </a:rPr>
              <a:t>lớp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em</a:t>
            </a:r>
            <a:endParaRPr lang="en-US" sz="3200" dirty="0">
              <a:latin typeface="Arial-SGK-TV" pitchFamily="2" charset="0"/>
              <a:cs typeface="Arial-SGK-TV" pitchFamily="2" charset="0"/>
            </a:endParaRPr>
          </a:p>
          <a:p>
            <a:r>
              <a:rPr lang="en-US" sz="3200" dirty="0" err="1">
                <a:latin typeface="Arial-SGK-TV" pitchFamily="2" charset="0"/>
                <a:cs typeface="Arial-SGK-TV" pitchFamily="2" charset="0"/>
              </a:rPr>
              <a:t>sáng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nào</a:t>
            </a:r>
            <a:endParaRPr lang="en-US" sz="3200" dirty="0">
              <a:latin typeface="Arial-SGK-TV" pitchFamily="2" charset="0"/>
              <a:cs typeface="Arial-SGK-TV" pitchFamily="2" charset="0"/>
            </a:endParaRPr>
          </a:p>
          <a:p>
            <a:r>
              <a:rPr lang="en-US" sz="3200" dirty="0" err="1">
                <a:latin typeface="Arial-SGK-TV" pitchFamily="2" charset="0"/>
                <a:cs typeface="Arial-SGK-TV" pitchFamily="2" charset="0"/>
              </a:rPr>
              <a:t>nắng</a:t>
            </a:r>
            <a:endParaRPr lang="en-US" sz="3200" dirty="0">
              <a:latin typeface="Arial-SGK-TV" pitchFamily="2" charset="0"/>
              <a:cs typeface="Arial-SGK-TV" pitchFamily="2" charset="0"/>
            </a:endParaRPr>
          </a:p>
          <a:p>
            <a:r>
              <a:rPr lang="en-US" sz="3200" dirty="0" err="1">
                <a:latin typeface="Arial-SGK-TV" pitchFamily="2" charset="0"/>
                <a:cs typeface="Arial-SGK-TV" pitchFamily="2" charset="0"/>
              </a:rPr>
              <a:t>cửa</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lớp</a:t>
            </a:r>
            <a:endParaRPr lang="en-US" sz="3200" dirty="0">
              <a:latin typeface="Arial-SGK-TV" pitchFamily="2" charset="0"/>
              <a:cs typeface="Arial-SGK-TV" pitchFamily="2" charset="0"/>
            </a:endParaRPr>
          </a:p>
        </p:txBody>
      </p:sp>
      <p:sp>
        <p:nvSpPr>
          <p:cNvPr id="12" name="TextBox 11">
            <a:extLst>
              <a:ext uri="{FF2B5EF4-FFF2-40B4-BE49-F238E27FC236}">
                <a16:creationId xmlns:a16="http://schemas.microsoft.com/office/drawing/2014/main" id="{C5B796F7-1BEB-4A7D-B72E-F5D52F1F2E50}"/>
              </a:ext>
            </a:extLst>
          </p:cNvPr>
          <p:cNvSpPr txBox="1"/>
          <p:nvPr/>
        </p:nvSpPr>
        <p:spPr>
          <a:xfrm>
            <a:off x="6501246" y="2189018"/>
            <a:ext cx="2057400" cy="2062103"/>
          </a:xfrm>
          <a:prstGeom prst="rect">
            <a:avLst/>
          </a:prstGeom>
          <a:noFill/>
        </p:spPr>
        <p:txBody>
          <a:bodyPr wrap="square" rtlCol="0">
            <a:spAutoFit/>
          </a:bodyPr>
          <a:lstStyle/>
          <a:p>
            <a:r>
              <a:rPr lang="en-US" sz="3200" dirty="0" err="1">
                <a:latin typeface="Arial-SGK-TV" pitchFamily="2" charset="0"/>
                <a:cs typeface="Arial-SGK-TV" pitchFamily="2" charset="0"/>
              </a:rPr>
              <a:t>thoảng</a:t>
            </a:r>
            <a:endParaRPr lang="en-US" sz="3200" dirty="0">
              <a:latin typeface="Arial-SGK-TV" pitchFamily="2" charset="0"/>
              <a:cs typeface="Arial-SGK-TV" pitchFamily="2" charset="0"/>
            </a:endParaRPr>
          </a:p>
          <a:p>
            <a:r>
              <a:rPr lang="en-US" sz="3200" dirty="0" err="1">
                <a:latin typeface="Arial-SGK-TV" pitchFamily="2" charset="0"/>
                <a:cs typeface="Arial-SGK-TV" pitchFamily="2" charset="0"/>
              </a:rPr>
              <a:t>mỉm</a:t>
            </a:r>
            <a:r>
              <a:rPr lang="en-US" sz="3200" dirty="0">
                <a:latin typeface="Arial-SGK-TV" pitchFamily="2" charset="0"/>
                <a:cs typeface="Arial-SGK-TV" pitchFamily="2" charset="0"/>
              </a:rPr>
              <a:t> c</a:t>
            </a:r>
            <a:r>
              <a:rPr lang="vi-VN" sz="3200" dirty="0">
                <a:latin typeface="Arial-SGK-TV" pitchFamily="2" charset="0"/>
                <a:cs typeface="Arial-SGK-TV" pitchFamily="2" charset="0"/>
              </a:rPr>
              <a:t>ư</a:t>
            </a:r>
            <a:r>
              <a:rPr lang="en-US" sz="3200" dirty="0" err="1">
                <a:latin typeface="Arial-SGK-TV" pitchFamily="2" charset="0"/>
                <a:cs typeface="Arial-SGK-TV" pitchFamily="2" charset="0"/>
              </a:rPr>
              <a:t>ời</a:t>
            </a:r>
            <a:endParaRPr lang="en-US" sz="3200" dirty="0">
              <a:latin typeface="Arial-SGK-TV" pitchFamily="2" charset="0"/>
              <a:cs typeface="Arial-SGK-TV" pitchFamily="2" charset="0"/>
            </a:endParaRPr>
          </a:p>
          <a:p>
            <a:r>
              <a:rPr lang="en-US" sz="3200" dirty="0" err="1">
                <a:latin typeface="Arial-SGK-TV" pitchFamily="2" charset="0"/>
                <a:cs typeface="Arial-SGK-TV" pitchFamily="2" charset="0"/>
              </a:rPr>
              <a:t>những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lời</a:t>
            </a:r>
            <a:endParaRPr lang="en-US" sz="3200" dirty="0">
              <a:latin typeface="Arial-SGK-TV" pitchFamily="2" charset="0"/>
              <a:cs typeface="Arial-SGK-TV" pitchFamily="2" charset="0"/>
            </a:endParaRPr>
          </a:p>
          <a:p>
            <a:r>
              <a:rPr lang="en-US" sz="3200" dirty="0" err="1">
                <a:latin typeface="Arial-SGK-TV" pitchFamily="2" charset="0"/>
                <a:cs typeface="Arial-SGK-TV" pitchFamily="2" charset="0"/>
              </a:rPr>
              <a:t>ngắm</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mãi</a:t>
            </a:r>
            <a:endParaRPr lang="en-US" sz="3200" dirty="0">
              <a:latin typeface="Arial-SGK-TV" pitchFamily="2" charset="0"/>
              <a:cs typeface="Arial-SGK-TV" pitchFamily="2" charset="0"/>
            </a:endParaRPr>
          </a:p>
        </p:txBody>
      </p:sp>
    </p:spTree>
    <p:extLst>
      <p:ext uri="{BB962C8B-B14F-4D97-AF65-F5344CB8AC3E}">
        <p14:creationId xmlns:p14="http://schemas.microsoft.com/office/powerpoint/2010/main" val="33612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2300</TotalTime>
  <Words>1207</Words>
  <Application>Microsoft Office PowerPoint</Application>
  <PresentationFormat>Widescreen</PresentationFormat>
  <Paragraphs>240</Paragraphs>
  <Slides>44</Slides>
  <Notes>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Arial Rounded MT Bold</vt:lpstr>
      <vt:lpstr>Arial-Rounded</vt:lpstr>
      <vt:lpstr>Arial-SGK-TV</vt:lpstr>
      <vt:lpstr>Calibri</vt:lpstr>
      <vt:lpstr>Calibri Light</vt:lpstr>
      <vt:lpstr>HP001 4H</vt:lpstr>
      <vt:lpstr>iCiel Cadena</vt:lpstr>
      <vt:lpstr>SVN-Gretoon</vt:lpstr>
      <vt:lpstr>Times New Roman</vt:lpstr>
      <vt:lpstr>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PHAM THUY  LINH</cp:lastModifiedBy>
  <cp:revision>106</cp:revision>
  <dcterms:created xsi:type="dcterms:W3CDTF">2021-06-17T09:40:01Z</dcterms:created>
  <dcterms:modified xsi:type="dcterms:W3CDTF">2021-10-05T11:45:01Z</dcterms:modified>
</cp:coreProperties>
</file>