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7" r:id="rId2"/>
  </p:sldMasterIdLst>
  <p:notesMasterIdLst>
    <p:notesMasterId r:id="rId20"/>
  </p:notesMasterIdLst>
  <p:sldIdLst>
    <p:sldId id="280" r:id="rId3"/>
    <p:sldId id="322" r:id="rId4"/>
    <p:sldId id="336" r:id="rId5"/>
    <p:sldId id="327" r:id="rId6"/>
    <p:sldId id="328" r:id="rId7"/>
    <p:sldId id="329" r:id="rId8"/>
    <p:sldId id="330" r:id="rId9"/>
    <p:sldId id="331" r:id="rId10"/>
    <p:sldId id="333" r:id="rId11"/>
    <p:sldId id="269" r:id="rId12"/>
    <p:sldId id="334" r:id="rId13"/>
    <p:sldId id="314" r:id="rId14"/>
    <p:sldId id="304" r:id="rId15"/>
    <p:sldId id="305" r:id="rId16"/>
    <p:sldId id="321" r:id="rId17"/>
    <p:sldId id="335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38966" y="1076412"/>
            <a:ext cx="10602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C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con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học</a:t>
            </a:r>
            <a:r>
              <a:rPr kumimoji="0" lang="en-US" altLang="zh-CN" sz="72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9506" y="-5155"/>
            <a:ext cx="1398399" cy="61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1908" t="33985" r="53482" b="10459"/>
          <a:stretch/>
        </p:blipFill>
        <p:spPr>
          <a:xfrm>
            <a:off x="191882" y="614754"/>
            <a:ext cx="6584825" cy="25714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8893" y="3350241"/>
            <a:ext cx="3906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12        –        2         =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5496" y="337093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6304" y="335024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26432" y="335024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15495" y="336917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1584410" y="3955793"/>
            <a:ext cx="60745" cy="529607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707466" y="3955793"/>
            <a:ext cx="45719" cy="506161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6069671" y="3961655"/>
            <a:ext cx="45719" cy="52374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5610" y="4558005"/>
            <a:ext cx="1537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3430" y="4564759"/>
            <a:ext cx="114807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08647" y="4558005"/>
            <a:ext cx="92204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14409" y="5425334"/>
            <a:ext cx="399019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12 - 2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6365" y="914400"/>
            <a:ext cx="2239708" cy="2249555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5958229" y="145413"/>
            <a:ext cx="4339289" cy="1400142"/>
          </a:xfrm>
          <a:prstGeom prst="wedgeEllipseCallout">
            <a:avLst>
              <a:gd name="adj1" fmla="val 53228"/>
              <a:gd name="adj2" fmla="val 429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05804" y="2090893"/>
            <a:ext cx="314705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454324" y="1823132"/>
            <a:ext cx="2010772" cy="1209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6312" t="33985" r="77526" b="46597"/>
          <a:stretch/>
        </p:blipFill>
        <p:spPr>
          <a:xfrm rot="21260910">
            <a:off x="3578858" y="490307"/>
            <a:ext cx="861299" cy="8764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705165" y="3369177"/>
            <a:ext cx="1748117" cy="2585323"/>
            <a:chOff x="7705165" y="3369177"/>
            <a:chExt cx="1748117" cy="2585323"/>
          </a:xfrm>
        </p:grpSpPr>
        <p:sp>
          <p:nvSpPr>
            <p:cNvPr id="5" name="TextBox 4"/>
            <p:cNvSpPr txBox="1"/>
            <p:nvPr/>
          </p:nvSpPr>
          <p:spPr>
            <a:xfrm>
              <a:off x="7960659" y="3369177"/>
              <a:ext cx="149262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705165" y="4220596"/>
              <a:ext cx="26481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05165" y="5072016"/>
              <a:ext cx="96354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9360634" y="3623185"/>
            <a:ext cx="1537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91835" y="4400228"/>
            <a:ext cx="114807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91835" y="5219950"/>
            <a:ext cx="92204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Arrow Connector 37"/>
          <p:cNvCxnSpPr>
            <a:stCxn id="33" idx="1"/>
          </p:cNvCxnSpPr>
          <p:nvPr/>
        </p:nvCxnSpPr>
        <p:spPr>
          <a:xfrm flipH="1">
            <a:off x="8706970" y="3884795"/>
            <a:ext cx="653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8706970" y="4678362"/>
            <a:ext cx="653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8738171" y="5481560"/>
            <a:ext cx="6536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13358" y="2459181"/>
            <a:ext cx="3110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10 con </a:t>
            </a:r>
            <a:r>
              <a:rPr lang="en-US" sz="2800" dirty="0" err="1"/>
              <a:t>chim</a:t>
            </a:r>
            <a:r>
              <a:rPr lang="en-US" sz="2800" dirty="0"/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032636" y="2036372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37" name="Rectangle 36"/>
          <p:cNvSpPr/>
          <p:nvPr/>
        </p:nvSpPr>
        <p:spPr>
          <a:xfrm>
            <a:off x="7557527" y="2062550"/>
            <a:ext cx="295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-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60671" y="206255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8362525" y="2042760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3" name="Rectangle 42"/>
          <p:cNvSpPr/>
          <p:nvPr/>
        </p:nvSpPr>
        <p:spPr>
          <a:xfrm>
            <a:off x="8702424" y="2035483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10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05677 0.1076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6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/>
      <p:bldP spid="16" grpId="0"/>
      <p:bldP spid="18" grpId="0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  <p:bldP spid="33" grpId="0" animBg="1"/>
      <p:bldP spid="34" grpId="0" animBg="1"/>
      <p:bldP spid="35" grpId="0" animBg="1"/>
      <p:bldP spid="2" grpId="0"/>
      <p:bldP spid="36" grpId="0"/>
      <p:bldP spid="37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4903" y="382493"/>
            <a:ext cx="596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50       –        20         =        30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770420" y="988045"/>
            <a:ext cx="60745" cy="529607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893476" y="988045"/>
            <a:ext cx="45719" cy="506161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8255681" y="993907"/>
            <a:ext cx="45719" cy="52374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01620" y="1590257"/>
            <a:ext cx="1537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9440" y="1597011"/>
            <a:ext cx="114807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4657" y="1590257"/>
            <a:ext cx="92204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85842" y="4549681"/>
            <a:ext cx="5251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50 – 20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831164" y="2292021"/>
            <a:ext cx="3993865" cy="11531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962400" y="2229790"/>
            <a:ext cx="1976796" cy="12011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939195" y="2223037"/>
            <a:ext cx="2238126" cy="1207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00469" y="3430956"/>
            <a:ext cx="86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13045" y="3420851"/>
            <a:ext cx="86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41867" y="3436120"/>
            <a:ext cx="86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81969" y="3277090"/>
            <a:ext cx="352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99254" y="3478982"/>
            <a:ext cx="86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11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/>
      <p:bldP spid="38" grpId="0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3820"/>
            <a:ext cx="2160105" cy="83058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739934930"/>
              </p:ext>
            </p:extLst>
          </p:nvPr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86 - 32 = 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bị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dirty="0" smtClean="0"/>
                        <a:t>     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dirty="0" smtClean="0"/>
                        <a:t>     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dirty="0" smtClean="0"/>
                        <a:t>     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900170" y="3050222"/>
            <a:ext cx="122745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7" name="Rectangles 6"/>
          <p:cNvSpPr/>
          <p:nvPr/>
        </p:nvSpPr>
        <p:spPr>
          <a:xfrm>
            <a:off x="3900169" y="3688715"/>
            <a:ext cx="122745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8" name="Rectangles 7"/>
          <p:cNvSpPr/>
          <p:nvPr/>
        </p:nvSpPr>
        <p:spPr>
          <a:xfrm>
            <a:off x="3900168" y="4327208"/>
            <a:ext cx="122745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54</a:t>
            </a:r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47 - 20 = 27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51010" y="4339756"/>
            <a:ext cx="117665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32453" y="1273365"/>
            <a:ext cx="728870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01350" y="1250028"/>
            <a:ext cx="384312" cy="584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448752" y="1233056"/>
            <a:ext cx="568021" cy="5680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ClarendonH" panose="020B7200000000000000" pitchFamily="34" charset="0"/>
              </a:rPr>
              <a:t>1</a:t>
            </a:r>
            <a:endParaRPr lang="en-US" sz="3600" dirty="0">
              <a:latin typeface=".VnClarendon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25277183"/>
              </p:ext>
            </p:extLst>
          </p:nvPr>
        </p:nvGraphicFramePr>
        <p:xfrm>
          <a:off x="1480502" y="1902928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915245" y="3387400"/>
            <a:ext cx="1085215" cy="5168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72260" y="345519"/>
            <a:ext cx="875780" cy="774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48040" y="440391"/>
            <a:ext cx="384312" cy="584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Oval 14"/>
          <p:cNvSpPr/>
          <p:nvPr/>
        </p:nvSpPr>
        <p:spPr>
          <a:xfrm>
            <a:off x="515013" y="299365"/>
            <a:ext cx="866826" cy="866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ClarendonH" panose="020B7200000000000000" pitchFamily="34" charset="0"/>
              </a:rPr>
              <a:t>2</a:t>
            </a:r>
          </a:p>
        </p:txBody>
      </p:sp>
      <p:sp>
        <p:nvSpPr>
          <p:cNvPr id="16" name="Rectangles 10"/>
          <p:cNvSpPr/>
          <p:nvPr/>
        </p:nvSpPr>
        <p:spPr>
          <a:xfrm>
            <a:off x="7639134" y="3347011"/>
            <a:ext cx="1085215" cy="5168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7" name="Rectangles 10"/>
          <p:cNvSpPr/>
          <p:nvPr/>
        </p:nvSpPr>
        <p:spPr>
          <a:xfrm>
            <a:off x="9327680" y="3347011"/>
            <a:ext cx="1085215" cy="5168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5109" y="4473314"/>
            <a:ext cx="8727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Muốn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hiệu</a:t>
            </a:r>
            <a:r>
              <a:rPr lang="en-US" sz="4000" dirty="0" smtClean="0"/>
              <a:t> ta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phép</a:t>
            </a:r>
            <a:r>
              <a:rPr lang="en-US" sz="4000" dirty="0" smtClean="0"/>
              <a:t> </a:t>
            </a:r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1352" y="635635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25961" y="3399778"/>
            <a:ext cx="22720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621796" y="380273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/>
              <a:t>-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603115" y="3400951"/>
            <a:ext cx="22720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300111" y="3755433"/>
            <a:ext cx="30885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889237" y="3399778"/>
            <a:ext cx="22720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548475" y="3708456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-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91804" y="4985546"/>
            <a:ext cx="1024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84919" y="4985546"/>
            <a:ext cx="1024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97165" y="4985546"/>
            <a:ext cx="1024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81193" y="258837"/>
            <a:ext cx="704187" cy="72603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ClarendonH" panose="020B7200000000000000" pitchFamily="34" charset="0"/>
              </a:rPr>
              <a:t>3</a:t>
            </a:r>
            <a:endParaRPr lang="en-US" sz="3600" dirty="0">
              <a:latin typeface=".VnClarendon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3264" y="385384"/>
            <a:ext cx="525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Đặt</a:t>
            </a:r>
            <a:r>
              <a:rPr lang="en-US" sz="3600" dirty="0" smtClean="0"/>
              <a:t> </a:t>
            </a:r>
            <a:r>
              <a:rPr lang="en-US" sz="3600" dirty="0" err="1" smtClean="0"/>
              <a:t>tính</a:t>
            </a:r>
            <a:r>
              <a:rPr lang="en-US" sz="3600" dirty="0" smtClean="0"/>
              <a:t> </a:t>
            </a:r>
            <a:r>
              <a:rPr lang="en-US" sz="3600" dirty="0" err="1" smtClean="0"/>
              <a:t>rồi</a:t>
            </a:r>
            <a:r>
              <a:rPr lang="en-US" sz="3600" dirty="0" smtClean="0"/>
              <a:t> </a:t>
            </a:r>
            <a:r>
              <a:rPr lang="en-US" sz="3600" dirty="0" err="1" smtClean="0"/>
              <a:t>tính</a:t>
            </a:r>
            <a:r>
              <a:rPr lang="en-US" sz="3600" dirty="0" smtClean="0"/>
              <a:t> </a:t>
            </a:r>
            <a:r>
              <a:rPr lang="en-US" sz="3600" dirty="0" err="1" smtClean="0"/>
              <a:t>hiệu</a:t>
            </a:r>
            <a:r>
              <a:rPr lang="en-US" sz="3600" dirty="0" smtClean="0"/>
              <a:t>, </a:t>
            </a:r>
            <a:r>
              <a:rPr lang="en-US" sz="3600" dirty="0" err="1" smtClean="0"/>
              <a:t>biết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927652" y="1174799"/>
            <a:ext cx="5168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a)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trừ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49,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trừ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16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927652" y="1764198"/>
            <a:ext cx="5168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dirty="0" smtClean="0"/>
              <a:t>)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trừ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85,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trừ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52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924703" y="2386500"/>
            <a:ext cx="517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)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trừ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76,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trừ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34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324046" y="543789"/>
            <a:ext cx="5714611" cy="250530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Mẫu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smtClean="0"/>
              <a:t>68,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smtClean="0"/>
              <a:t>25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dirty="0" smtClean="0"/>
              <a:t>                           68</a:t>
            </a:r>
          </a:p>
          <a:p>
            <a:pPr>
              <a:lnSpc>
                <a:spcPct val="130000"/>
              </a:lnSpc>
            </a:pPr>
            <a:r>
              <a:rPr lang="en-US" sz="3200" dirty="0" smtClean="0"/>
              <a:t>                           25</a:t>
            </a:r>
          </a:p>
          <a:p>
            <a:pPr>
              <a:lnSpc>
                <a:spcPct val="130000"/>
              </a:lnSpc>
            </a:pPr>
            <a:r>
              <a:rPr lang="en-US" sz="3200" dirty="0" smtClean="0"/>
              <a:t>                           43</a:t>
            </a:r>
            <a:endParaRPr lang="en-US" sz="3200" dirty="0"/>
          </a:p>
        </p:txBody>
      </p:sp>
      <p:sp>
        <p:nvSpPr>
          <p:cNvPr id="23" name="Text Box 12"/>
          <p:cNvSpPr txBox="1"/>
          <p:nvPr/>
        </p:nvSpPr>
        <p:spPr>
          <a:xfrm>
            <a:off x="8521939" y="1288235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-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8653701" y="2338220"/>
            <a:ext cx="738498" cy="107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1654" y="3451107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a)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4636711" y="3451107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b)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7835651" y="345110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1109546" y="984868"/>
            <a:ext cx="1487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328447" y="984868"/>
            <a:ext cx="1626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7" grpId="0"/>
      <p:bldP spid="18" grpId="0"/>
      <p:bldP spid="19" grpId="0"/>
      <p:bldP spid="20" grpId="0"/>
      <p:bldP spid="21" grpId="0" animBg="1"/>
      <p:bldP spid="23" grpId="0"/>
      <p:bldP spid="23" grpId="1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1193" y="258837"/>
            <a:ext cx="704187" cy="72603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ClarendonH" panose="020B7200000000000000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4708" y="357809"/>
            <a:ext cx="10569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bến</a:t>
            </a:r>
            <a:r>
              <a:rPr lang="en-US" sz="3600" dirty="0" smtClean="0"/>
              <a:t> </a:t>
            </a:r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15 ô </a:t>
            </a:r>
            <a:r>
              <a:rPr lang="en-US" sz="3600" dirty="0" err="1" smtClean="0"/>
              <a:t>tô</a:t>
            </a:r>
            <a:r>
              <a:rPr lang="en-US" sz="3600" dirty="0" smtClean="0"/>
              <a:t>, </a:t>
            </a:r>
            <a:r>
              <a:rPr lang="en-US" sz="3600" dirty="0" err="1" smtClean="0"/>
              <a:t>sau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3 </a:t>
            </a:r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rời</a:t>
            </a:r>
            <a:r>
              <a:rPr lang="en-US" sz="3600" dirty="0" smtClean="0"/>
              <a:t> </a:t>
            </a:r>
            <a:r>
              <a:rPr lang="en-US" sz="3600" dirty="0" err="1" smtClean="0"/>
              <a:t>bến</a:t>
            </a:r>
            <a:r>
              <a:rPr lang="en-US" sz="3600" dirty="0" smtClean="0"/>
              <a:t>. </a:t>
            </a:r>
            <a:r>
              <a:rPr lang="en-US" sz="3600" dirty="0" err="1" smtClean="0"/>
              <a:t>Hỏi</a:t>
            </a:r>
            <a:r>
              <a:rPr lang="en-US" sz="3600" dirty="0" smtClean="0"/>
              <a:t> </a:t>
            </a:r>
            <a:r>
              <a:rPr lang="en-US" sz="3600" dirty="0" err="1" smtClean="0"/>
              <a:t>bến</a:t>
            </a:r>
            <a:r>
              <a:rPr lang="en-US" sz="3600" dirty="0" smtClean="0"/>
              <a:t> </a:t>
            </a:r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còn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ô </a:t>
            </a:r>
            <a:r>
              <a:rPr lang="en-US" sz="3600" dirty="0" err="1" smtClean="0"/>
              <a:t>tô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580883" y="984868"/>
            <a:ext cx="1790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38682" y="941294"/>
            <a:ext cx="2695648" cy="3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47273" y="1530204"/>
            <a:ext cx="3983684" cy="3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67637" y="2705832"/>
            <a:ext cx="55133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5022457" y="2705832"/>
            <a:ext cx="55133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6777277" y="2705832"/>
            <a:ext cx="55133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07786" y="3730415"/>
            <a:ext cx="513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Bến</a:t>
            </a:r>
            <a:r>
              <a:rPr lang="en-US" sz="3600" dirty="0" smtClean="0"/>
              <a:t> </a:t>
            </a:r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còn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        ô </a:t>
            </a:r>
            <a:r>
              <a:rPr lang="en-US" sz="3600" dirty="0" err="1" smtClean="0"/>
              <a:t>tô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4145047" y="2730533"/>
            <a:ext cx="55133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67946" y="2730533"/>
            <a:ext cx="55133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882158" y="3730415"/>
            <a:ext cx="55133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3218813" y="2705830"/>
            <a:ext cx="6569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15</a:t>
            </a:r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4965680" y="2705831"/>
            <a:ext cx="6569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71676" y="2714563"/>
            <a:ext cx="6569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12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5847759" y="3730414"/>
            <a:ext cx="6569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52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2" grpId="0" animBg="1"/>
      <p:bldP spid="23" grpId="0" animBg="1"/>
      <p:bldP spid="24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Củng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098" y="1385303"/>
            <a:ext cx="1158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	Qua </a:t>
            </a:r>
            <a:r>
              <a:rPr lang="en-US" sz="4000" dirty="0" err="1" smtClean="0"/>
              <a:t>tiết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hôm</a:t>
            </a:r>
            <a:r>
              <a:rPr lang="en-US" sz="4000" dirty="0" smtClean="0"/>
              <a:t> nay con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kiến</a:t>
            </a:r>
            <a:r>
              <a:rPr lang="en-US" sz="4000" dirty="0" smtClean="0"/>
              <a:t> </a:t>
            </a:r>
            <a:r>
              <a:rPr lang="en-US" sz="4000" dirty="0" err="1" smtClean="0"/>
              <a:t>thức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1" y="3209108"/>
            <a:ext cx="1158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	</a:t>
            </a:r>
            <a:r>
              <a:rPr lang="en-US" sz="4000" dirty="0" err="1" smtClean="0"/>
              <a:t>Chuẩn</a:t>
            </a:r>
            <a:r>
              <a:rPr lang="en-US" sz="4000" dirty="0" smtClean="0"/>
              <a:t> </a:t>
            </a:r>
            <a:r>
              <a:rPr lang="en-US" sz="4000" dirty="0" err="1" smtClean="0"/>
              <a:t>bị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: </a:t>
            </a:r>
            <a:r>
              <a:rPr lang="en-US" sz="4000" i="1" dirty="0" err="1" smtClean="0"/>
              <a:t>Luyện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tập</a:t>
            </a:r>
            <a:r>
              <a:rPr lang="en-US" sz="4000" i="1" dirty="0" smtClean="0"/>
              <a:t> </a:t>
            </a:r>
            <a:r>
              <a:rPr lang="en-US" sz="4000" dirty="0" err="1" smtClean="0"/>
              <a:t>trang</a:t>
            </a:r>
            <a:r>
              <a:rPr lang="en-US" sz="4000" dirty="0" smtClean="0"/>
              <a:t> 15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966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636463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 BIỆT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0"/>
            <a:ext cx="1221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1"/>
          <a:stretch>
            <a:fillRect/>
          </a:stretch>
        </p:blipFill>
        <p:spPr bwMode="auto">
          <a:xfrm>
            <a:off x="-26988" y="4017963"/>
            <a:ext cx="122062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>
            <a:fillRect/>
          </a:stretch>
        </p:blipFill>
        <p:spPr bwMode="auto">
          <a:xfrm>
            <a:off x="2230438" y="1711325"/>
            <a:ext cx="62515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6143" y="209776"/>
            <a:ext cx="5752013" cy="923330"/>
          </a:xfrm>
          <a:prstGeom prst="rect">
            <a:avLst/>
          </a:prstGeom>
          <a:noFill/>
        </p:spPr>
        <p:txBody>
          <a:bodyPr wrap="none">
            <a:prstTxWarp prst="textTriangl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TÂY DU KÍ</a:t>
            </a:r>
          </a:p>
        </p:txBody>
      </p:sp>
    </p:spTree>
    <p:extLst>
      <p:ext uri="{BB962C8B-B14F-4D97-AF65-F5344CB8AC3E}">
        <p14:creationId xmlns:p14="http://schemas.microsoft.com/office/powerpoint/2010/main" val="19796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Untitl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68"/>
            <a:ext cx="12192000" cy="691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76" y="2552827"/>
            <a:ext cx="2709863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82" y="1117600"/>
            <a:ext cx="991627" cy="192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93" y="1820489"/>
            <a:ext cx="114141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0" y="659883"/>
            <a:ext cx="3108325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93296" y="4424991"/>
            <a:ext cx="6236858" cy="1317625"/>
          </a:xfrm>
          <a:prstGeom prst="cloudCallout">
            <a:avLst>
              <a:gd name="adj1" fmla="val 80336"/>
              <a:gd name="adj2" fmla="val 442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eparation 3"/>
          <p:cNvSpPr/>
          <p:nvPr/>
        </p:nvSpPr>
        <p:spPr>
          <a:xfrm>
            <a:off x="3374782" y="1357313"/>
            <a:ext cx="2253749" cy="870018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</a:rPr>
              <a:t>92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5044458" y="1617173"/>
            <a:ext cx="971645" cy="6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lowchart: Preparation 17"/>
          <p:cNvSpPr/>
          <p:nvPr/>
        </p:nvSpPr>
        <p:spPr>
          <a:xfrm>
            <a:off x="3374782" y="2412541"/>
            <a:ext cx="2253749" cy="870018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</a:rPr>
              <a:t>38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49" y="2266703"/>
            <a:ext cx="1129455" cy="131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0506075" y="471488"/>
            <a:ext cx="1219200" cy="1247775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450513" y="833438"/>
            <a:ext cx="1411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</a:rPr>
              <a:t>Hết giờ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713" y="357188"/>
            <a:ext cx="16033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1143" y1="10952" x2="31143" y2="10952"/>
                        <a14:foregroundMark x1="11143" y1="6653" x2="11143" y2="6653"/>
                        <a14:foregroundMark x1="16714" y1="11668" x2="16714" y2="11668"/>
                        <a14:foregroundMark x1="16714" y1="16581" x2="16714" y2="16581"/>
                        <a14:foregroundMark x1="16714" y1="16581" x2="16714" y2="16581"/>
                        <a14:foregroundMark x1="10286" y1="57625" x2="10286" y2="57625"/>
                        <a14:foregroundMark x1="6571" y1="79427" x2="6571" y2="79427"/>
                        <a14:foregroundMark x1="5143" y1="92119" x2="5143" y2="92119"/>
                        <a14:foregroundMark x1="26857" y1="85056" x2="26857" y2="85056"/>
                        <a14:foregroundMark x1="26857" y1="85056" x2="26857" y2="85056"/>
                        <a14:foregroundMark x1="14429" y1="78199" x2="14429" y2="78199"/>
                        <a14:foregroundMark x1="19000" y1="86080" x2="19000" y2="86080"/>
                        <a14:foregroundMark x1="93429" y1="87513" x2="93429" y2="87513"/>
                        <a14:foregroundMark x1="88571" y1="84442" x2="88571" y2="84442"/>
                        <a14:foregroundMark x1="19286" y1="31934" x2="19286" y2="31934"/>
                        <a14:foregroundMark x1="19286" y1="40430" x2="19286" y2="40430"/>
                        <a14:foregroundMark x1="19286" y1="46469" x2="19286" y2="46469"/>
                        <a14:foregroundMark x1="24571" y1="45650" x2="24571" y2="45650"/>
                        <a14:foregroundMark x1="22714" y1="35107" x2="22714" y2="35107"/>
                        <a14:foregroundMark x1="17286" y1="36745" x2="17286" y2="36745"/>
                        <a14:foregroundMark x1="15571" y1="43193" x2="15571" y2="43193"/>
                        <a14:foregroundMark x1="17000" y1="29887" x2="17000" y2="29887"/>
                        <a14:backgroundMark x1="16143" y1="16377" x2="16143" y2="16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2612" y="3538899"/>
            <a:ext cx="2481952" cy="32319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22" y="1655061"/>
            <a:ext cx="2715295" cy="3428742"/>
          </a:xfrm>
          <a:prstGeom prst="rect">
            <a:avLst/>
          </a:prstGeom>
        </p:spPr>
      </p:pic>
      <p:sp>
        <p:nvSpPr>
          <p:cNvPr id="24" name="Flowchart: Preparation 23"/>
          <p:cNvSpPr/>
          <p:nvPr/>
        </p:nvSpPr>
        <p:spPr>
          <a:xfrm>
            <a:off x="6308274" y="1432176"/>
            <a:ext cx="2253749" cy="870018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B. </a:t>
            </a:r>
            <a:r>
              <a:rPr lang="en-US" sz="4000" b="1" dirty="0" smtClean="0">
                <a:solidFill>
                  <a:schemeClr val="tx1"/>
                </a:solidFill>
              </a:rPr>
              <a:t>39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7961420" y="1775741"/>
            <a:ext cx="971646" cy="6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lowchart: Preparation 25"/>
          <p:cNvSpPr/>
          <p:nvPr/>
        </p:nvSpPr>
        <p:spPr>
          <a:xfrm>
            <a:off x="6252712" y="2461514"/>
            <a:ext cx="2253749" cy="870018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D. </a:t>
            </a:r>
            <a:r>
              <a:rPr lang="en-US" sz="3600" b="1" dirty="0" smtClean="0">
                <a:solidFill>
                  <a:schemeClr val="tx1"/>
                </a:solidFill>
              </a:rPr>
              <a:t>82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7825904" y="2755655"/>
            <a:ext cx="971646" cy="62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8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18" grpId="0" animBg="1"/>
      <p:bldP spid="9" grpId="0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r="20326" b="11362"/>
          <a:stretch>
            <a:fillRect/>
          </a:stretch>
        </p:blipFill>
        <p:spPr bwMode="auto">
          <a:xfrm>
            <a:off x="2757488" y="925513"/>
            <a:ext cx="3186112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3843338"/>
            <a:ext cx="8524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27391" y="3078592"/>
            <a:ext cx="194252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461963"/>
            <a:ext cx="194627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7"/>
          <p:cNvGrpSpPr>
            <a:grpSpLocks/>
          </p:cNvGrpSpPr>
          <p:nvPr/>
        </p:nvGrpSpPr>
        <p:grpSpPr bwMode="auto">
          <a:xfrm>
            <a:off x="5880745" y="3826591"/>
            <a:ext cx="3443287" cy="2724150"/>
            <a:chOff x="6115048" y="2675932"/>
            <a:chExt cx="3443289" cy="2724942"/>
          </a:xfrm>
        </p:grpSpPr>
        <p:pic>
          <p:nvPicPr>
            <p:cNvPr id="10260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77" r="26181"/>
            <a:stretch>
              <a:fillRect/>
            </a:stretch>
          </p:blipFill>
          <p:spPr bwMode="auto">
            <a:xfrm flipH="1">
              <a:off x="6115048" y="2675932"/>
              <a:ext cx="3443289" cy="272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6611935" y="3066571"/>
              <a:ext cx="1773239" cy="1086166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loud Callout 9"/>
          <p:cNvSpPr/>
          <p:nvPr/>
        </p:nvSpPr>
        <p:spPr>
          <a:xfrm>
            <a:off x="460876" y="-118844"/>
            <a:ext cx="9849937" cy="2120755"/>
          </a:xfrm>
          <a:prstGeom prst="cloudCallout">
            <a:avLst>
              <a:gd name="adj1" fmla="val 30460"/>
              <a:gd name="adj2" fmla="val 124708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+ 13 =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Preparation 10"/>
          <p:cNvSpPr/>
          <p:nvPr/>
        </p:nvSpPr>
        <p:spPr>
          <a:xfrm>
            <a:off x="1365659" y="2714616"/>
            <a:ext cx="3364366" cy="947250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</a:rPr>
              <a:t>24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3931513" y="2979611"/>
            <a:ext cx="6842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owchart: Preparation 15"/>
          <p:cNvSpPr/>
          <p:nvPr/>
        </p:nvSpPr>
        <p:spPr>
          <a:xfrm>
            <a:off x="1427016" y="3974100"/>
            <a:ext cx="3376271" cy="936038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</a:rPr>
              <a:t>13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3974375" y="4148771"/>
            <a:ext cx="6842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/>
          <p:cNvSpPr/>
          <p:nvPr/>
        </p:nvSpPr>
        <p:spPr>
          <a:xfrm>
            <a:off x="10587038" y="212725"/>
            <a:ext cx="1219200" cy="1247775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0520363" y="569913"/>
            <a:ext cx="1411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</a:rPr>
              <a:t>Hết giờ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63" y="109538"/>
            <a:ext cx="160496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70627" y="2577789"/>
            <a:ext cx="3088171" cy="3581700"/>
          </a:xfrm>
          <a:prstGeom prst="rect">
            <a:avLst/>
          </a:prstGeom>
        </p:spPr>
      </p:pic>
      <p:sp>
        <p:nvSpPr>
          <p:cNvPr id="28" name="Flowchart: Preparation 27"/>
          <p:cNvSpPr/>
          <p:nvPr/>
        </p:nvSpPr>
        <p:spPr>
          <a:xfrm>
            <a:off x="5265422" y="2718884"/>
            <a:ext cx="3653715" cy="915488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B. </a:t>
            </a:r>
            <a:r>
              <a:rPr lang="en-US" sz="3600" b="1" dirty="0">
                <a:solidFill>
                  <a:schemeClr val="tx1"/>
                </a:solidFill>
              </a:rPr>
              <a:t>3</a:t>
            </a:r>
            <a:r>
              <a:rPr lang="en-US" sz="3600" b="1" dirty="0" smtClean="0">
                <a:solidFill>
                  <a:schemeClr val="tx1"/>
                </a:solidFill>
              </a:rPr>
              <a:t>7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8026993" y="3038307"/>
            <a:ext cx="68421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eparation 29"/>
          <p:cNvSpPr/>
          <p:nvPr/>
        </p:nvSpPr>
        <p:spPr>
          <a:xfrm>
            <a:off x="5296707" y="3880645"/>
            <a:ext cx="3995305" cy="943191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D. </a:t>
            </a:r>
            <a:r>
              <a:rPr lang="en-US" sz="3600" b="1" dirty="0" smtClean="0">
                <a:solidFill>
                  <a:schemeClr val="tx1"/>
                </a:solidFill>
              </a:rPr>
              <a:t>24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13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75" y="3792552"/>
            <a:ext cx="79533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6" grpId="0" animBg="1"/>
      <p:bldP spid="21" grpId="0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7" b="11208"/>
          <a:stretch>
            <a:fillRect/>
          </a:stretch>
        </p:blipFill>
        <p:spPr>
          <a:xfrm>
            <a:off x="4763" y="-50800"/>
            <a:ext cx="12192000" cy="6858000"/>
          </a:xfrm>
        </p:spPr>
      </p:pic>
      <p:pic>
        <p:nvPicPr>
          <p:cNvPr id="1126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6888" y="3079353"/>
            <a:ext cx="2766462" cy="372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66" y="1552178"/>
            <a:ext cx="22987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97" y="425763"/>
            <a:ext cx="314007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997" y="514210"/>
            <a:ext cx="1098479" cy="15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512" y="-83055"/>
            <a:ext cx="2776727" cy="327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870857" y="309213"/>
            <a:ext cx="8878207" cy="1527175"/>
          </a:xfrm>
          <a:prstGeom prst="cloudCallout">
            <a:avLst>
              <a:gd name="adj1" fmla="val 44261"/>
              <a:gd name="adj2" fmla="val 5974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eparation 8"/>
          <p:cNvSpPr/>
          <p:nvPr/>
        </p:nvSpPr>
        <p:spPr>
          <a:xfrm>
            <a:off x="3952260" y="3387301"/>
            <a:ext cx="2710313" cy="1011442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A. </a:t>
            </a:r>
            <a:r>
              <a:rPr lang="en-US" sz="4400" b="1" dirty="0" smtClean="0">
                <a:solidFill>
                  <a:schemeClr val="tx1"/>
                </a:solidFill>
              </a:rPr>
              <a:t>10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5912334" y="3800225"/>
            <a:ext cx="974547" cy="62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Preparation 10"/>
          <p:cNvSpPr/>
          <p:nvPr/>
        </p:nvSpPr>
        <p:spPr>
          <a:xfrm>
            <a:off x="7163896" y="5156892"/>
            <a:ext cx="2710313" cy="1011442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D. 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9069790" y="5574255"/>
            <a:ext cx="974548" cy="62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Preparation 12"/>
          <p:cNvSpPr/>
          <p:nvPr/>
        </p:nvSpPr>
        <p:spPr>
          <a:xfrm>
            <a:off x="7111190" y="3303172"/>
            <a:ext cx="2710313" cy="1011442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B. 1</a:t>
            </a:r>
          </a:p>
        </p:txBody>
      </p:sp>
      <p:sp>
        <p:nvSpPr>
          <p:cNvPr id="14" name="Flowchart: Preparation 13"/>
          <p:cNvSpPr/>
          <p:nvPr/>
        </p:nvSpPr>
        <p:spPr>
          <a:xfrm>
            <a:off x="3925457" y="5082075"/>
            <a:ext cx="2710313" cy="1011442"/>
          </a:xfrm>
          <a:prstGeom prst="flowChartPreparation">
            <a:avLst/>
          </a:prstGeom>
          <a:solidFill>
            <a:schemeClr val="accent1">
              <a:lumMod val="75000"/>
            </a:schemeClr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</a:rPr>
              <a:t>C.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5842087" y="5536726"/>
            <a:ext cx="974546" cy="62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39" y="3025495"/>
            <a:ext cx="1132826" cy="1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10614025" y="4781550"/>
            <a:ext cx="1219200" cy="1247775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545763" y="5138738"/>
            <a:ext cx="1411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</a:rPr>
              <a:t>Hết giờ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63" y="4679950"/>
            <a:ext cx="160496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8809" y="19123"/>
            <a:ext cx="1480859" cy="21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5906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1" grpId="0" animBg="1"/>
      <p:bldP spid="13" grpId="0" animBg="1"/>
      <p:bldP spid="14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2"/>
          <a:stretch>
            <a:fillRect/>
          </a:stretch>
        </p:blipFill>
        <p:spPr>
          <a:xfrm>
            <a:off x="-94129" y="-15875"/>
            <a:ext cx="12192000" cy="6858000"/>
          </a:xfrm>
        </p:spPr>
      </p:pic>
      <p:pic>
        <p:nvPicPr>
          <p:cNvPr id="1229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570163"/>
            <a:ext cx="1816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2014538"/>
            <a:ext cx="11160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998" y="3312945"/>
            <a:ext cx="27813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381125"/>
            <a:ext cx="31083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0587038" y="212725"/>
            <a:ext cx="1219200" cy="1247775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520363" y="569913"/>
            <a:ext cx="1411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</a:rPr>
              <a:t>Hết giờ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101600"/>
            <a:ext cx="160496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35" y="3312619"/>
            <a:ext cx="1193800" cy="16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77" y="4467141"/>
            <a:ext cx="1452562" cy="14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312945"/>
            <a:ext cx="2179638" cy="230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loud Callout 23"/>
          <p:cNvSpPr/>
          <p:nvPr/>
        </p:nvSpPr>
        <p:spPr>
          <a:xfrm>
            <a:off x="159658" y="49112"/>
            <a:ext cx="7174377" cy="2400369"/>
          </a:xfrm>
          <a:prstGeom prst="cloudCallout">
            <a:avLst>
              <a:gd name="adj1" fmla="val 42183"/>
              <a:gd name="adj2" fmla="val 13617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lowchart: Preparation 32"/>
          <p:cNvSpPr/>
          <p:nvPr/>
        </p:nvSpPr>
        <p:spPr>
          <a:xfrm>
            <a:off x="-690581" y="3191900"/>
            <a:ext cx="5069289" cy="995994"/>
          </a:xfrm>
          <a:prstGeom prst="flowChartPreparation">
            <a:avLst/>
          </a:prstGeom>
          <a:solidFill>
            <a:srgbClr val="0070C0"/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A</a:t>
            </a:r>
            <a:r>
              <a:rPr lang="en-US" sz="3200" b="1" dirty="0" smtClean="0">
                <a:solidFill>
                  <a:schemeClr val="bg1"/>
                </a:solidFill>
              </a:rPr>
              <a:t>.  20 + 20 = </a:t>
            </a:r>
            <a:r>
              <a:rPr lang="en-US" sz="3200" b="1" dirty="0">
                <a:solidFill>
                  <a:schemeClr val="bg1"/>
                </a:solidFill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</a:rPr>
              <a:t>0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3491380" y="3464499"/>
            <a:ext cx="6842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lowchart: Preparation 34"/>
          <p:cNvSpPr/>
          <p:nvPr/>
        </p:nvSpPr>
        <p:spPr>
          <a:xfrm>
            <a:off x="5565775" y="3191900"/>
            <a:ext cx="4737073" cy="984936"/>
          </a:xfrm>
          <a:prstGeom prst="flowChartPreparation">
            <a:avLst/>
          </a:prstGeom>
          <a:solidFill>
            <a:srgbClr val="0070C0"/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</a:rPr>
              <a:t>B.  </a:t>
            </a:r>
            <a:r>
              <a:rPr lang="en-US" sz="3600" b="1" dirty="0" smtClean="0">
                <a:solidFill>
                  <a:schemeClr val="bg1"/>
                </a:solidFill>
              </a:rPr>
              <a:t>4 + 40 = 44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9332885" y="3412567"/>
            <a:ext cx="684213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Flowchart: Preparation 36"/>
          <p:cNvSpPr/>
          <p:nvPr/>
        </p:nvSpPr>
        <p:spPr>
          <a:xfrm>
            <a:off x="-690580" y="4645868"/>
            <a:ext cx="5111770" cy="1003259"/>
          </a:xfrm>
          <a:prstGeom prst="flowChartPreparation">
            <a:avLst/>
          </a:prstGeom>
          <a:solidFill>
            <a:srgbClr val="0070C0"/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C. </a:t>
            </a:r>
            <a:r>
              <a:rPr lang="en-US" sz="3200" b="1" dirty="0" smtClean="0">
                <a:solidFill>
                  <a:schemeClr val="bg1"/>
                </a:solidFill>
              </a:rPr>
              <a:t>20 + 0 = 20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8" name="Flowchart: Preparation 37"/>
          <p:cNvSpPr/>
          <p:nvPr/>
        </p:nvSpPr>
        <p:spPr>
          <a:xfrm>
            <a:off x="5771370" y="4708505"/>
            <a:ext cx="4590243" cy="929418"/>
          </a:xfrm>
          <a:prstGeom prst="flowChartPreparation">
            <a:avLst/>
          </a:prstGeom>
          <a:solidFill>
            <a:srgbClr val="0070C0"/>
          </a:solidFill>
          <a:ln w="381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D. </a:t>
            </a:r>
            <a:r>
              <a:rPr lang="en-US" sz="3200" b="1" dirty="0" smtClean="0">
                <a:solidFill>
                  <a:schemeClr val="bg1"/>
                </a:solidFill>
              </a:rPr>
              <a:t>20 + 30 = 50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959"/>
          <a:stretch>
            <a:fillRect/>
          </a:stretch>
        </p:blipFill>
        <p:spPr bwMode="auto">
          <a:xfrm>
            <a:off x="9252346" y="5260191"/>
            <a:ext cx="6842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45" y="4667259"/>
            <a:ext cx="7953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78839" y="2471307"/>
            <a:ext cx="2546909" cy="33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109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  <p:bldP spid="33" grpId="0" animBg="1"/>
      <p:bldP spid="35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1"/>
          <a:stretch>
            <a:fillRect/>
          </a:stretch>
        </p:blipFill>
        <p:spPr bwMode="auto">
          <a:xfrm>
            <a:off x="3747036" y="1712768"/>
            <a:ext cx="564356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000" r="99000">
                        <a14:foregroundMark x1="16833" y1="37806" x2="16833" y2="37806"/>
                        <a14:foregroundMark x1="14333" y1="39404" x2="14333" y2="39404"/>
                        <a14:foregroundMark x1="22500" y1="39191" x2="22500" y2="39191"/>
                        <a14:foregroundMark x1="16500" y1="42173" x2="16500" y2="42173"/>
                        <a14:foregroundMark x1="13333" y1="43450" x2="13333" y2="43450"/>
                        <a14:foregroundMark x1="10833" y1="40043" x2="10833" y2="40043"/>
                        <a14:foregroundMark x1="20667" y1="82641" x2="20667" y2="82641"/>
                        <a14:foregroundMark x1="20667" y1="82641" x2="20667" y2="82641"/>
                        <a14:foregroundMark x1="25000" y1="89244" x2="25000" y2="89244"/>
                        <a14:foregroundMark x1="22833" y1="88711" x2="22833" y2="8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07818"/>
            <a:ext cx="3137436" cy="4538836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9587" y="180975"/>
            <a:ext cx="11172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Chúc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mừng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thầy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Đường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Tăng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đã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lấy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chân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kinh</a:t>
            </a:r>
            <a:r>
              <a:rPr lang="en-US" altLang="en-US" sz="4000" b="1" i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76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262286"/>
              </p:ext>
            </p:extLst>
          </p:nvPr>
        </p:nvGraphicFramePr>
        <p:xfrm>
          <a:off x="863589" y="1166996"/>
          <a:ext cx="11005129" cy="804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249090407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01083" y="1327404"/>
            <a:ext cx="1065415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Thứ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ba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ngày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14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tháng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9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năm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2021</a:t>
            </a:r>
            <a:endParaRPr lang="en-US" sz="8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63590" y="1974206"/>
          <a:ext cx="11005129" cy="804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3325138641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617238"/>
              </p:ext>
            </p:extLst>
          </p:nvPr>
        </p:nvGraphicFramePr>
        <p:xfrm>
          <a:off x="863589" y="2778878"/>
          <a:ext cx="11005129" cy="804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91956829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799577"/>
              </p:ext>
            </p:extLst>
          </p:nvPr>
        </p:nvGraphicFramePr>
        <p:xfrm>
          <a:off x="863589" y="3590991"/>
          <a:ext cx="11005129" cy="804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668032976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756432" y="2130654"/>
            <a:ext cx="583276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Toán</a:t>
            </a:r>
            <a:endParaRPr lang="en-US" sz="8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66156" y="2948389"/>
            <a:ext cx="11813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Các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thành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phần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của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phép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cộng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,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phép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trừ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(T2)</a:t>
            </a:r>
          </a:p>
        </p:txBody>
      </p:sp>
    </p:spTree>
    <p:extLst>
      <p:ext uri="{BB962C8B-B14F-4D97-AF65-F5344CB8AC3E}">
        <p14:creationId xmlns:p14="http://schemas.microsoft.com/office/powerpoint/2010/main" val="242957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467</Words>
  <Application>Microsoft Office PowerPoint</Application>
  <PresentationFormat>Widescreen</PresentationFormat>
  <Paragraphs>160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SimSun</vt:lpstr>
      <vt:lpstr>SimSun</vt:lpstr>
      <vt:lpstr>.VnClarendonH</vt:lpstr>
      <vt:lpstr>Arial</vt:lpstr>
      <vt:lpstr>Calibri</vt:lpstr>
      <vt:lpstr>Calibri Light</vt:lpstr>
      <vt:lpstr>HP001 5H</vt:lpstr>
      <vt:lpstr>ITC Avant Garde Std Bk</vt:lpstr>
      <vt:lpstr>Times New Roman</vt:lpstr>
      <vt:lpstr>字魂17号-萌趣果冻体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User</cp:lastModifiedBy>
  <cp:revision>57</cp:revision>
  <dcterms:created xsi:type="dcterms:W3CDTF">2021-05-04T10:26:00Z</dcterms:created>
  <dcterms:modified xsi:type="dcterms:W3CDTF">2021-09-14T09:32:49Z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