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  <p:sldMasterId id="2147483769" r:id="rId10"/>
    <p:sldMasterId id="2147483781" r:id="rId11"/>
    <p:sldMasterId id="2147483792" r:id="rId12"/>
  </p:sldMasterIdLst>
  <p:notesMasterIdLst>
    <p:notesMasterId r:id="rId42"/>
  </p:notesMasterIdLst>
  <p:sldIdLst>
    <p:sldId id="2007577121" r:id="rId13"/>
    <p:sldId id="360" r:id="rId14"/>
    <p:sldId id="264" r:id="rId15"/>
    <p:sldId id="258" r:id="rId16"/>
    <p:sldId id="470" r:id="rId17"/>
    <p:sldId id="473" r:id="rId18"/>
    <p:sldId id="471" r:id="rId19"/>
    <p:sldId id="257" r:id="rId20"/>
    <p:sldId id="2007577122" r:id="rId21"/>
    <p:sldId id="263" r:id="rId22"/>
    <p:sldId id="474" r:id="rId23"/>
    <p:sldId id="331" r:id="rId24"/>
    <p:sldId id="367" r:id="rId25"/>
    <p:sldId id="2007577096" r:id="rId26"/>
    <p:sldId id="2007577123" r:id="rId27"/>
    <p:sldId id="2007577102" r:id="rId28"/>
    <p:sldId id="2007577125" r:id="rId29"/>
    <p:sldId id="2007577126" r:id="rId30"/>
    <p:sldId id="2007577127" r:id="rId31"/>
    <p:sldId id="2007577124" r:id="rId32"/>
    <p:sldId id="2007577120" r:id="rId33"/>
    <p:sldId id="335" r:id="rId34"/>
    <p:sldId id="2007577128" r:id="rId35"/>
    <p:sldId id="2007577129" r:id="rId36"/>
    <p:sldId id="2007577119" r:id="rId37"/>
    <p:sldId id="342" r:id="rId38"/>
    <p:sldId id="2007577130" r:id="rId39"/>
    <p:sldId id="2007577107" r:id="rId40"/>
    <p:sldId id="200757711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AF7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24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3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4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936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021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7725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9611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4691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9116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5317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670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044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88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3047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3755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8277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516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341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3835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4033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15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98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25624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55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376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0755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9450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4868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783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0573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098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433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568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38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042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32641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1710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80" r:id="rId8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0.png"/><Relationship Id="rId5" Type="http://schemas.openxmlformats.org/officeDocument/2006/relationships/tags" Target="../tags/tag7.xml"/><Relationship Id="rId10" Type="http://schemas.openxmlformats.org/officeDocument/2006/relationships/image" Target="../media/image39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0.xml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gif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gif"/><Relationship Id="rId17" Type="http://schemas.openxmlformats.org/officeDocument/2006/relationships/image" Target="../media/image24.gif"/><Relationship Id="rId2" Type="http://schemas.openxmlformats.org/officeDocument/2006/relationships/audio" Target="../media/media3.mp3"/><Relationship Id="rId16" Type="http://schemas.openxmlformats.org/officeDocument/2006/relationships/image" Target="../media/image23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2.xml"/><Relationship Id="rId5" Type="http://schemas.microsoft.com/office/2007/relationships/media" Target="../media/media5.mp3"/><Relationship Id="rId15" Type="http://schemas.openxmlformats.org/officeDocument/2006/relationships/image" Target="../media/image22.gif"/><Relationship Id="rId10" Type="http://schemas.openxmlformats.org/officeDocument/2006/relationships/audio" Target="../media/media7.mp3"/><Relationship Id="rId19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24.gif"/><Relationship Id="rId5" Type="http://schemas.openxmlformats.org/officeDocument/2006/relationships/image" Target="../media/image25.gif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6.gi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=""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57037" y="3150089"/>
            <a:ext cx="6047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ĐỌC 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3579125" y="1251879"/>
            <a:ext cx="503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TRƯỜNG TIỂU HỌC </a:t>
            </a:r>
            <a:r>
              <a:rPr lang="en-US" b="1" dirty="0" smtClean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ĐỨC GIANG</a:t>
            </a:r>
            <a:endParaRPr lang="vi-VN" b="1" dirty="0">
              <a:solidFill>
                <a:srgbClr val="FFFF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5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=""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=""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=""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=""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=""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=""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=""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=""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=""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3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556629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="" xmlns:a16="http://schemas.microsoft.com/office/drawing/2014/main" id="{1D17AE2F-8926-442D-8155-532894B79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4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21333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3670646" y="5719416"/>
            <a:ext cx="734667" cy="729127"/>
            <a:chOff x="1206500" y="6161088"/>
            <a:chExt cx="1450498" cy="1437997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27760" y="6205989"/>
              <a:ext cx="1429238" cy="1393096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2"/>
            </p:custDataLst>
          </p:nvPr>
        </p:nvSpPr>
        <p:spPr>
          <a:xfrm>
            <a:off x="2384172" y="1507279"/>
            <a:ext cx="3467100" cy="700344"/>
          </a:xfrm>
          <a:prstGeom prst="homePlate">
            <a:avLst>
              <a:gd name="adj" fmla="val 137465"/>
            </a:avLst>
          </a:prstGeom>
          <a:solidFill>
            <a:schemeClr val="accent4">
              <a:lumMod val="60000"/>
              <a:lumOff val="40000"/>
            </a:schemeClr>
          </a:solidFill>
          <a:ln w="28575" cap="rnd" cmpd="sng">
            <a:solidFill>
              <a:schemeClr val="accent3">
                <a:lumMod val="50000"/>
              </a:schemeClr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84172" y="2682526"/>
            <a:ext cx="3467100" cy="726880"/>
          </a:xfrm>
          <a:prstGeom prst="homePlate">
            <a:avLst>
              <a:gd name="adj" fmla="val 137778"/>
            </a:avLst>
          </a:prstGeom>
          <a:solidFill>
            <a:schemeClr val="accent4">
              <a:lumMod val="60000"/>
              <a:lumOff val="40000"/>
            </a:schemeClr>
          </a:solidFill>
          <a:ln w="28575" cap="rnd">
            <a:solidFill>
              <a:schemeClr val="accent3">
                <a:lumMod val="50000"/>
              </a:schemeClr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60840" y="1502377"/>
            <a:ext cx="3467100" cy="705246"/>
          </a:xfrm>
          <a:prstGeom prst="homePlate">
            <a:avLst>
              <a:gd name="adj" fmla="val 137778"/>
            </a:avLst>
          </a:prstGeom>
          <a:solidFill>
            <a:schemeClr val="accent4">
              <a:lumMod val="60000"/>
              <a:lumOff val="40000"/>
            </a:schemeClr>
          </a:solidFill>
          <a:ln w="28575" cap="rnd">
            <a:solidFill>
              <a:schemeClr val="accent3">
                <a:lumMod val="50000"/>
              </a:schemeClr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80969" y="2682526"/>
            <a:ext cx="3467100" cy="726880"/>
          </a:xfrm>
          <a:prstGeom prst="homePlate">
            <a:avLst>
              <a:gd name="adj" fmla="val 137778"/>
            </a:avLst>
          </a:prstGeom>
          <a:solidFill>
            <a:schemeClr val="accent4">
              <a:lumMod val="60000"/>
              <a:lumOff val="40000"/>
            </a:schemeClr>
          </a:solidFill>
          <a:ln w="28575" cap="rnd">
            <a:solidFill>
              <a:schemeClr val="accent3">
                <a:lumMod val="50000"/>
              </a:schemeClr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762821" y="6022881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5476783" y="5678076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6360840" y="5990773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925" y="2956842"/>
            <a:ext cx="3167380" cy="3745230"/>
          </a:xfrm>
          <a:prstGeom prst="rect">
            <a:avLst/>
          </a:prstGeom>
        </p:spPr>
      </p:pic>
      <p:sp>
        <p:nvSpPr>
          <p:cNvPr id="41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75823" y="3874578"/>
            <a:ext cx="3467100" cy="726880"/>
          </a:xfrm>
          <a:prstGeom prst="homePlate">
            <a:avLst>
              <a:gd name="adj" fmla="val 137778"/>
            </a:avLst>
          </a:prstGeom>
          <a:solidFill>
            <a:schemeClr val="accent4">
              <a:lumMod val="60000"/>
              <a:lumOff val="40000"/>
            </a:schemeClr>
          </a:solidFill>
          <a:ln w="28575" cap="rnd">
            <a:solidFill>
              <a:schemeClr val="accent3">
                <a:lumMod val="50000"/>
              </a:schemeClr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72620" y="3874578"/>
            <a:ext cx="3467100" cy="726880"/>
          </a:xfrm>
          <a:prstGeom prst="homePlate">
            <a:avLst>
              <a:gd name="adj" fmla="val 137778"/>
            </a:avLst>
          </a:prstGeom>
          <a:solidFill>
            <a:schemeClr val="accent4">
              <a:lumMod val="60000"/>
              <a:lumOff val="40000"/>
            </a:schemeClr>
          </a:solidFill>
          <a:ln w="28575" cap="rnd">
            <a:solidFill>
              <a:schemeClr val="accent3">
                <a:lumMod val="50000"/>
              </a:schemeClr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=""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926463"/>
            <a:ext cx="4705350" cy="46123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3016478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819669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285753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370642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02659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864456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26475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698497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330169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418503" y="49542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7078176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7671475" y="5667894"/>
            <a:ext cx="4429399" cy="769441"/>
            <a:chOff x="708943" y="6050713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38167" y="6050713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450414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930087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789623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7157768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013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131892" y="2789520"/>
            <a:ext cx="6594097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76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148137" y="6139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70029" y="1394757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2009299" y="2183105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vở hồng</a:t>
            </a:r>
            <a:endParaRPr lang="vi-VN" sz="32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2232473" y="25203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4340101" y="2203196"/>
            <a:ext cx="6097276" cy="297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984807"/>
                </a:solidFill>
                <a:latin typeface="UTM Avo" panose="02040603050506020204" pitchFamily="18" charset="0"/>
              </a:rPr>
              <a:t>: quyển vở ghi nhiều lời </a:t>
            </a:r>
            <a:r>
              <a:rPr lang="vi-VN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vi-VN" sz="3200" dirty="0">
                <a:solidFill>
                  <a:srgbClr val="984807"/>
                </a:solidFill>
                <a:latin typeface="UTM Avo" panose="02040603050506020204" pitchFamily="18" charset="0"/>
              </a:rPr>
              <a:t>xét hay, nhiều thành tích tốt </a:t>
            </a:r>
            <a:endParaRPr lang="x-none" sz="2400" dirty="0">
              <a:solidFill>
                <a:srgbClr val="984807"/>
              </a:solidFill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mother daughter - StoryWeaver">
            <a:extLst>
              <a:ext uri="{FF2B5EF4-FFF2-40B4-BE49-F238E27FC236}">
                <a16:creationId xmlns="" xmlns:a16="http://schemas.microsoft.com/office/drawing/2014/main" id="{BB87A926-B1A9-D64A-B886-53868F9D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3" b="89901" l="7500" r="93000">
                        <a14:foregroundMark x1="14167" y1="79222" x2="39583" y2="80877"/>
                        <a14:foregroundMark x1="39583" y1="80877" x2="71500" y2="79636"/>
                        <a14:foregroundMark x1="71500" y1="79222" x2="47667" y2="85430"/>
                        <a14:foregroundMark x1="47667" y1="85430" x2="12917" y2="76325"/>
                        <a14:foregroundMark x1="12167" y1="77566" x2="60417" y2="85182"/>
                        <a14:foregroundMark x1="60417" y1="85182" x2="81000" y2="85099"/>
                        <a14:foregroundMark x1="81000" y1="85099" x2="84833" y2="81291"/>
                        <a14:foregroundMark x1="84833" y1="80877" x2="90167" y2="78808"/>
                        <a14:foregroundMark x1="90167" y1="78394" x2="59083" y2="75911"/>
                        <a14:foregroundMark x1="89333" y1="63576" x2="89750" y2="61921"/>
                        <a14:foregroundMark x1="89750" y1="61507" x2="93083" y2="62748"/>
                        <a14:foregroundMark x1="59083" y1="89487" x2="33250" y2="89901"/>
                        <a14:foregroundMark x1="33250" y1="89901" x2="10000" y2="82947"/>
                        <a14:foregroundMark x1="10000" y1="82947" x2="7583" y2="81291"/>
                        <a14:foregroundMark x1="61500" y1="9023" x2="66917" y2="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739" y="3620223"/>
            <a:ext cx="3090743" cy="31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148137" y="6139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70029" y="1394757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28782" y="2225754"/>
            <a:ext cx="7995683" cy="752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 smtClean="0">
                <a:latin typeface="UTM Avo" panose="02040603050506020204" pitchFamily="18" charset="0"/>
              </a:rPr>
              <a:t>ước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mong</a:t>
            </a:r>
            <a:endParaRPr lang="vi-VN" sz="32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1853355" y="255955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4340101" y="2203196"/>
            <a:ext cx="60972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984807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ước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đạt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tha</a:t>
            </a:r>
            <a:r>
              <a:rPr lang="en-US" sz="3200" dirty="0" smtClean="0">
                <a:solidFill>
                  <a:srgbClr val="984807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984807"/>
                </a:solidFill>
                <a:latin typeface="UTM Avo" panose="02040603050506020204" pitchFamily="18" charset="0"/>
              </a:rPr>
              <a:t>thiết</a:t>
            </a:r>
            <a:endParaRPr lang="x-none" sz="2400" dirty="0">
              <a:solidFill>
                <a:srgbClr val="984807"/>
              </a:solidFill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mother daughter - StoryWeaver">
            <a:extLst>
              <a:ext uri="{FF2B5EF4-FFF2-40B4-BE49-F238E27FC236}">
                <a16:creationId xmlns="" xmlns:a16="http://schemas.microsoft.com/office/drawing/2014/main" id="{BB87A926-B1A9-D64A-B886-53868F9D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3" b="89901" l="7500" r="93000">
                        <a14:foregroundMark x1="14167" y1="79222" x2="39583" y2="80877"/>
                        <a14:foregroundMark x1="39583" y1="80877" x2="71500" y2="79636"/>
                        <a14:foregroundMark x1="71500" y1="79222" x2="47667" y2="85430"/>
                        <a14:foregroundMark x1="47667" y1="85430" x2="12917" y2="76325"/>
                        <a14:foregroundMark x1="12167" y1="77566" x2="60417" y2="85182"/>
                        <a14:foregroundMark x1="60417" y1="85182" x2="81000" y2="85099"/>
                        <a14:foregroundMark x1="81000" y1="85099" x2="84833" y2="81291"/>
                        <a14:foregroundMark x1="84833" y1="80877" x2="90167" y2="78808"/>
                        <a14:foregroundMark x1="90167" y1="78394" x2="59083" y2="75911"/>
                        <a14:foregroundMark x1="89333" y1="63576" x2="89750" y2="61921"/>
                        <a14:foregroundMark x1="89750" y1="61507" x2="93083" y2="62748"/>
                        <a14:foregroundMark x1="59083" y1="89487" x2="33250" y2="89901"/>
                        <a14:foregroundMark x1="33250" y1="89901" x2="10000" y2="82947"/>
                        <a14:foregroundMark x1="10000" y1="82947" x2="7583" y2="81291"/>
                        <a14:foregroundMark x1="61500" y1="9023" x2="66917" y2="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739" y="3620223"/>
            <a:ext cx="3090743" cy="31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463874" y="1239141"/>
            <a:ext cx="70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kumimoji="0" lang="en-US" sz="9600" b="1" i="0" u="none" strike="noStrike" kern="1200" normalizeH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ĐỘNG</a:t>
            </a:r>
            <a:endParaRPr kumimoji="0" lang="en-US" sz="11500" b="1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148137" y="613991"/>
            <a:ext cx="148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 smtClean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</a:t>
            </a:r>
            <a:r>
              <a:rPr lang="en-US" sz="32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Ọ</a:t>
            </a:r>
            <a:r>
              <a:rPr lang="vi-VN" sz="3200" b="1" kern="0" dirty="0" smtClean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endParaRPr lang="en-US" sz="32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0973" y="1051159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Ngắt nghỉ đoạn 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447894" y="2045189"/>
            <a:ext cx="7995683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1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000000"/>
                </a:solidFill>
                <a:cs typeface="Arial"/>
                <a:sym typeface="Arial"/>
              </a:rPr>
              <a:t>Em cầm tờ lịch cũ 	</a:t>
            </a:r>
          </a:p>
          <a:p>
            <a:pPr marL="355591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cs typeface="Arial"/>
                <a:sym typeface="Arial"/>
              </a:rPr>
              <a:t>- Ngày hôm qua đâu rồi</a:t>
            </a:r>
          </a:p>
          <a:p>
            <a:pPr marL="355591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cs typeface="Arial"/>
                <a:sym typeface="Arial"/>
              </a:rPr>
              <a:t>Ra ngoài sân hỏi bố	</a:t>
            </a:r>
          </a:p>
          <a:p>
            <a:pPr marL="355591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cs typeface="Arial"/>
                <a:sym typeface="Arial"/>
              </a:rPr>
              <a:t>Xoa đầu </a:t>
            </a:r>
            <a:r>
              <a:rPr lang="vi-VN" sz="3600" b="1" kern="0" dirty="0" smtClean="0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3600" b="1" kern="0" dirty="0" smtClean="0">
                <a:solidFill>
                  <a:srgbClr val="000000"/>
                </a:solidFill>
                <a:cs typeface="Arial"/>
                <a:sym typeface="Arial"/>
              </a:rPr>
              <a:t>,</a:t>
            </a:r>
            <a:r>
              <a:rPr lang="vi-VN" sz="3600" b="1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000000"/>
                </a:solidFill>
                <a:cs typeface="Arial"/>
                <a:sym typeface="Arial"/>
              </a:rPr>
              <a:t>bố cười.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8982343" y="3066072"/>
            <a:ext cx="124100" cy="62775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7940084" y="2185159"/>
            <a:ext cx="150160" cy="62775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8275764" y="3741763"/>
            <a:ext cx="165176" cy="62775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4C9B04D-77F6-4ABC-A7F4-7426302A4626}"/>
              </a:ext>
            </a:extLst>
          </p:cNvPr>
          <p:cNvCxnSpPr/>
          <p:nvPr/>
        </p:nvCxnSpPr>
        <p:spPr>
          <a:xfrm flipH="1">
            <a:off x="8638825" y="4543304"/>
            <a:ext cx="241835" cy="62775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03CBC27-4077-460A-A843-2A2D268BAADA}"/>
              </a:ext>
            </a:extLst>
          </p:cNvPr>
          <p:cNvCxnSpPr/>
          <p:nvPr/>
        </p:nvCxnSpPr>
        <p:spPr>
          <a:xfrm flipH="1">
            <a:off x="8573717" y="4543304"/>
            <a:ext cx="241835" cy="62775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CF37309-39F0-49A7-9D9E-CF356E402A8D}"/>
              </a:ext>
            </a:extLst>
          </p:cNvPr>
          <p:cNvCxnSpPr/>
          <p:nvPr/>
        </p:nvCxnSpPr>
        <p:spPr>
          <a:xfrm flipH="1">
            <a:off x="6591598" y="4613435"/>
            <a:ext cx="165176" cy="57068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1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8413199" y="6154986"/>
            <a:ext cx="309857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583498" y="2894115"/>
            <a:ext cx="7996037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198719" y="2273333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nhỏ hỏi bố điều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195788" y="3429000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Theo bố, ngày hôm qua ở những đâu?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2195788" y="2790548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Bạn nhỏ hỏi bố ngày hôm qua đâu rồi.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774891" y="655064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80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0C979D2-9811-714C-957F-E212BCFAD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>
            <a:off x="825154" y="607902"/>
            <a:ext cx="1925757" cy="140682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37C831-A90D-DC4E-ADED-DC72288F946F}"/>
              </a:ext>
            </a:extLst>
          </p:cNvPr>
          <p:cNvSpPr txBox="1"/>
          <p:nvPr/>
        </p:nvSpPr>
        <p:spPr>
          <a:xfrm>
            <a:off x="2195788" y="3940201"/>
            <a:ext cx="8159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Wingdings" pitchFamily="2" charset="2"/>
              </a:rPr>
              <a:t>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Theo bố, ngày hôm qua ở trong: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Hạt lúa mẹ trồng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Trên cành hoa trong vườn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Nụ hồng lớn lên mãi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Trong vở hồng của em.</a:t>
            </a:r>
          </a:p>
        </p:txBody>
      </p:sp>
    </p:spTree>
    <p:extLst>
      <p:ext uri="{BB962C8B-B14F-4D97-AF65-F5344CB8AC3E}">
        <p14:creationId xmlns:p14="http://schemas.microsoft.com/office/powerpoint/2010/main" val="192623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2230692" y="1973072"/>
            <a:ext cx="7929384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2133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Bố đã dặn bạn nhỏ học hành chăm chỉ để ngày qua vẫn còn.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6071DC-B131-2D45-8C63-61A27880C1EE}"/>
              </a:ext>
            </a:extLst>
          </p:cNvPr>
          <p:cNvSpPr txBox="1"/>
          <p:nvPr/>
        </p:nvSpPr>
        <p:spPr>
          <a:xfrm>
            <a:off x="2152544" y="806404"/>
            <a:ext cx="7929384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khổ thơ cuối, bố dặn bạn nhỏ điều gì để “ngày qua vẫn còn”?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E542E34-B24D-DD4E-9FEE-BD7EB7AD7998}"/>
              </a:ext>
            </a:extLst>
          </p:cNvPr>
          <p:cNvGrpSpPr/>
          <p:nvPr/>
        </p:nvGrpSpPr>
        <p:grpSpPr>
          <a:xfrm rot="21318935">
            <a:off x="1824857" y="2893159"/>
            <a:ext cx="1373015" cy="2033148"/>
            <a:chOff x="-303941" y="2064247"/>
            <a:chExt cx="1029761" cy="1524861"/>
          </a:xfrm>
        </p:grpSpPr>
        <p:pic>
          <p:nvPicPr>
            <p:cNvPr id="5" name="Picture 2" descr="Question icons - 42 Free Question icons | Download PNG &amp; SVG">
              <a:extLst>
                <a:ext uri="{FF2B5EF4-FFF2-40B4-BE49-F238E27FC236}">
                  <a16:creationId xmlns="" xmlns:a16="http://schemas.microsoft.com/office/drawing/2014/main" id="{51A20DFD-5D75-2041-BE44-D12533BAC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94960">
              <a:off x="-160439" y="2064247"/>
              <a:ext cx="886259" cy="88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02653B3-BEFE-F442-918C-65CC456B2B41}"/>
                </a:ext>
              </a:extLst>
            </p:cNvPr>
            <p:cNvSpPr/>
            <p:nvPr/>
          </p:nvSpPr>
          <p:spPr>
            <a:xfrm>
              <a:off x="-303941" y="2905714"/>
              <a:ext cx="656007" cy="6833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3307082" y="3198611"/>
            <a:ext cx="7189335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 thơ giúp em nhận ra điều gì về thời gian?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7915189-0D3F-E140-8527-A7DCCD111DAA}"/>
              </a:ext>
            </a:extLst>
          </p:cNvPr>
          <p:cNvSpPr txBox="1"/>
          <p:nvPr/>
        </p:nvSpPr>
        <p:spPr>
          <a:xfrm>
            <a:off x="2361693" y="3970069"/>
            <a:ext cx="7720236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2133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Thời gian trôi qua rất nhanh, nhưng nó sẽ ở lại mãi mãi nếu chúng ta biết tận dụng để làm việc tốt.</a:t>
            </a:r>
          </a:p>
        </p:txBody>
      </p:sp>
    </p:spTree>
    <p:extLst>
      <p:ext uri="{BB962C8B-B14F-4D97-AF65-F5344CB8AC3E}">
        <p14:creationId xmlns:p14="http://schemas.microsoft.com/office/powerpoint/2010/main" val="29896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50000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7" grpId="0"/>
          <p:bldP spid="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411684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625663" y="6170158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947174" y="2870677"/>
            <a:ext cx="4707662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10767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1FE6FC5-8F58-EB4D-ABB8-445537F0A2E2}"/>
              </a:ext>
            </a:extLst>
          </p:cNvPr>
          <p:cNvGrpSpPr/>
          <p:nvPr/>
        </p:nvGrpSpPr>
        <p:grpSpPr>
          <a:xfrm>
            <a:off x="1866525" y="1795452"/>
            <a:ext cx="4229476" cy="2276593"/>
            <a:chOff x="282690" y="1031335"/>
            <a:chExt cx="5891520" cy="291873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B203ED2-C739-464B-A37F-E9A416C5E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84" b="40030" l="3626" r="56298">
                          <a14:foregroundMark x1="6298" y1="14476" x2="16794" y2="18168"/>
                          <a14:foregroundMark x1="16794" y1="18021" x2="45611" y2="18316"/>
                          <a14:foregroundMark x1="45611" y1="18316" x2="42939" y2="11965"/>
                          <a14:foregroundMark x1="42939" y1="11817" x2="11641" y2="19793"/>
                          <a14:foregroundMark x1="12977" y1="12999" x2="5344" y2="13294"/>
                          <a14:foregroundMark x1="10115" y1="13442" x2="18321" y2="14032"/>
                          <a14:foregroundMark x1="8015" y1="13885" x2="3626" y2="14771"/>
                          <a14:foregroundMark x1="39885" y1="12999" x2="49046" y2="20384"/>
                          <a14:foregroundMark x1="49046" y1="20384" x2="45038" y2="31167"/>
                          <a14:foregroundMark x1="45038" y1="31167" x2="45038" y2="30871"/>
                          <a14:foregroundMark x1="47328" y1="28951" x2="52099" y2="19202"/>
                          <a14:foregroundMark x1="52099" y1="19202" x2="49046" y2="12555"/>
                          <a14:foregroundMark x1="37023" y1="39734" x2="44656" y2="38552"/>
                          <a14:foregroundMark x1="38740" y1="39734" x2="46183" y2="39291"/>
                          <a14:foregroundMark x1="52481" y1="20975" x2="53626" y2="14328"/>
                          <a14:foregroundMark x1="54580" y1="20532" x2="56298" y2="21418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8000" contrast="2000"/>
                      </a14:imgEffect>
                    </a14:imgLayer>
                  </a14:imgProps>
                </a:ext>
              </a:extLst>
            </a:blip>
            <a:srcRect r="38187" b="55286"/>
            <a:stretch/>
          </p:blipFill>
          <p:spPr>
            <a:xfrm>
              <a:off x="282690" y="1031335"/>
              <a:ext cx="2020158" cy="18880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19A2D46-CADA-ED4C-9D45-65AB11AFC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919" b="61448" l="46947" r="99237">
                          <a14:foregroundMark x1="46947" y1="34269" x2="46947" y2="34269"/>
                          <a14:foregroundMark x1="46947" y1="34269" x2="46947" y2="34269"/>
                          <a14:foregroundMark x1="89695" y1="26736" x2="91794" y2="17282"/>
                          <a14:foregroundMark x1="91794" y1="17282" x2="91985" y2="17282"/>
                          <a14:foregroundMark x1="91985" y1="16987" x2="81870" y2="17725"/>
                          <a14:foregroundMark x1="85687" y1="17430" x2="97901" y2="16248"/>
                          <a14:foregroundMark x1="97901" y1="16248" x2="96947" y2="14919"/>
                          <a14:foregroundMark x1="96947" y1="14771" x2="99618" y2="46086"/>
                          <a14:foregroundMark x1="99618" y1="46086" x2="95420" y2="55391"/>
                          <a14:foregroundMark x1="95420" y1="55391" x2="78626" y2="58789"/>
                          <a14:foregroundMark x1="78626" y1="58789" x2="68511" y2="56278"/>
                          <a14:foregroundMark x1="68511" y1="55982" x2="78626" y2="48006"/>
                          <a14:foregroundMark x1="78626" y1="48006" x2="78626" y2="47710"/>
                          <a14:foregroundMark x1="78626" y1="47563" x2="83397" y2="51846"/>
                          <a14:foregroundMark x1="79389" y1="49778" x2="71947" y2="38552"/>
                          <a14:foregroundMark x1="71947" y1="38405" x2="83969" y2="38700"/>
                          <a14:foregroundMark x1="83969" y1="38700" x2="86069" y2="42984"/>
                          <a14:foregroundMark x1="97328" y1="39143" x2="99427" y2="29099"/>
                          <a14:foregroundMark x1="99427" y1="29099" x2="97710" y2="18907"/>
                          <a14:foregroundMark x1="66412" y1="58789" x2="98473" y2="57459"/>
                          <a14:foregroundMark x1="96565" y1="57459" x2="69275" y2="60709"/>
                          <a14:foregroundMark x1="69275" y1="60709" x2="96756" y2="59084"/>
                          <a14:foregroundMark x1="96756" y1="59084" x2="96756" y2="59084"/>
                          <a14:foregroundMark x1="96565" y1="60118" x2="84160" y2="61448"/>
                          <a14:foregroundMark x1="84160" y1="61448" x2="79962" y2="60709"/>
                          <a14:foregroundMark x1="72137" y1="44756" x2="70038" y2="4047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brightnessContrast bright="3000"/>
                      </a14:imgEffect>
                    </a14:imgLayer>
                  </a14:imgProps>
                </a:ext>
              </a:extLst>
            </a:blip>
            <a:srcRect l="45476" t="10235" b="39304"/>
            <a:stretch/>
          </p:blipFill>
          <p:spPr>
            <a:xfrm>
              <a:off x="4566313" y="1229215"/>
              <a:ext cx="1607897" cy="192254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EEED433-BC28-1E45-B5E2-80ADF0DB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086" b="99261" l="9924" r="96756">
                          <a14:foregroundMark x1="24809" y1="46381" x2="33397" y2="85672"/>
                          <a14:foregroundMark x1="33397" y1="85524" x2="22328" y2="65879"/>
                          <a14:foregroundMark x1="22328" y1="65731" x2="22519" y2="57459"/>
                          <a14:foregroundMark x1="22519" y1="57312" x2="34542" y2="61152"/>
                          <a14:foregroundMark x1="34542" y1="61152" x2="35878" y2="67947"/>
                          <a14:foregroundMark x1="16031" y1="49631" x2="14122" y2="50665"/>
                          <a14:foregroundMark x1="60305" y1="94978" x2="76718" y2="94830"/>
                          <a14:foregroundMark x1="76718" y1="94830" x2="89504" y2="91876"/>
                          <a14:foregroundMark x1="89504" y1="91876" x2="89885" y2="91728"/>
                          <a14:foregroundMark x1="89885" y1="91581" x2="79771" y2="97046"/>
                          <a14:foregroundMark x1="79771" y1="97046" x2="55344" y2="98375"/>
                          <a14:foregroundMark x1="30725" y1="92319" x2="39313" y2="88774"/>
                          <a14:foregroundMark x1="29962" y1="57164" x2="36069" y2="53323"/>
                          <a14:foregroundMark x1="31870" y1="83309" x2="29198" y2="92614"/>
                          <a14:foregroundMark x1="29198" y1="92614" x2="37214" y2="92319"/>
                          <a14:foregroundMark x1="37214" y1="92171" x2="44466" y2="92467"/>
                          <a14:foregroundMark x1="16221" y1="64697" x2="16031" y2="70015"/>
                          <a14:foregroundMark x1="88168" y1="90547" x2="96756" y2="76366"/>
                          <a14:foregroundMark x1="95420" y1="77991" x2="95611" y2="99261"/>
                          <a14:foregroundMark x1="95611" y1="99261" x2="95229" y2="99114"/>
                          <a14:foregroundMark x1="76336" y1="89217" x2="76336" y2="76514"/>
                          <a14:foregroundMark x1="76336" y1="76514" x2="79962" y2="68242"/>
                          <a14:foregroundMark x1="79962" y1="68095" x2="73664" y2="73412"/>
                          <a14:foregroundMark x1="18130" y1="70753" x2="16031" y2="61448"/>
                          <a14:foregroundMark x1="16031" y1="61448" x2="16985" y2="59232"/>
                          <a14:backgroundMark x1="60305" y1="52142" x2="90458" y2="52290"/>
                        </a14:backgroundRemoval>
                      </a14:imgEffect>
                      <a14:imgEffect>
                        <a14:sharpenSoften amount="34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 t="43457"/>
            <a:stretch/>
          </p:blipFill>
          <p:spPr>
            <a:xfrm>
              <a:off x="1684146" y="1470309"/>
              <a:ext cx="3394473" cy="247976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BACCBA-1B50-3F43-AC38-3374299C342B}"/>
              </a:ext>
            </a:extLst>
          </p:cNvPr>
          <p:cNvSpPr txBox="1"/>
          <p:nvPr/>
        </p:nvSpPr>
        <p:spPr>
          <a:xfrm>
            <a:off x="6096001" y="1860914"/>
            <a:ext cx="4484913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Wingdings" pitchFamily="2" charset="2"/>
              </a:rPr>
              <a:t> Từ chỉ người: mẹ, con, bạn nhỏ, …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Wingdings" pitchFamily="2" charset="2"/>
              </a:rPr>
              <a:t> Từ chỉ sự vật: tờ lịch, lúa, quyển sách, hoa hồng, …</a:t>
            </a:r>
            <a:endParaRPr lang="vi-VN" sz="2133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1944877" y="1271548"/>
            <a:ext cx="8437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Dựa vào tranh minh hoạ bài đọc, tìm từ ngữ chỉ người, chỉ vật?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514" y="561645"/>
            <a:ext cx="866623" cy="799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3148136" y="613991"/>
            <a:ext cx="208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 LUYỆN TẬP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2000370" y="4075919"/>
            <a:ext cx="8437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Đặt 2 câu với các từ tìm được ở bài 1?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A89577-11F7-42D0-9145-62F86A2C4AAD}"/>
              </a:ext>
            </a:extLst>
          </p:cNvPr>
          <p:cNvSpPr txBox="1"/>
          <p:nvPr/>
        </p:nvSpPr>
        <p:spPr>
          <a:xfrm>
            <a:off x="2358907" y="4642730"/>
            <a:ext cx="7720236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bạn nhỏ: Bạn nhỏ học tập chăm chỉ.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133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 hoa hồng: Hoa hồng toả hương thơm ngát.</a:t>
            </a:r>
            <a:endParaRPr lang="vi-VN" sz="2133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53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1" grpId="0"/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16215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812516"/>
            <a:ext cx="3896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960364" y="6050477"/>
            <a:ext cx="8848547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6" y="1905641"/>
            <a:ext cx="5961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=""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86944" y="2187910"/>
            <a:ext cx="6047109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6" y="1861633"/>
            <a:ext cx="9601200" cy="27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7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1219</Words>
  <Application>Microsoft Office PowerPoint</Application>
  <PresentationFormat>Custom</PresentationFormat>
  <Paragraphs>225</Paragraphs>
  <Slides>29</Slides>
  <Notes>16</Notes>
  <HiddenSlides>0</HiddenSlides>
  <MMClips>9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Doodle Sketchbook by Slidesgo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34</cp:revision>
  <dcterms:created xsi:type="dcterms:W3CDTF">2021-07-23T09:05:21Z</dcterms:created>
  <dcterms:modified xsi:type="dcterms:W3CDTF">2021-09-09T10:47:08Z</dcterms:modified>
</cp:coreProperties>
</file>