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79" r:id="rId3"/>
    <p:sldId id="380" r:id="rId4"/>
    <p:sldId id="404" r:id="rId5"/>
    <p:sldId id="357" r:id="rId6"/>
    <p:sldId id="261" r:id="rId8"/>
    <p:sldId id="262" r:id="rId9"/>
    <p:sldId id="263" r:id="rId10"/>
    <p:sldId id="278" r:id="rId11"/>
    <p:sldId id="265" r:id="rId12"/>
    <p:sldId id="286" r:id="rId13"/>
    <p:sldId id="268" r:id="rId14"/>
    <p:sldId id="269" r:id="rId15"/>
    <p:sldId id="279" r:id="rId16"/>
    <p:sldId id="270" r:id="rId17"/>
    <p:sldId id="287" r:id="rId18"/>
    <p:sldId id="406" r:id="rId19"/>
    <p:sldId id="407" r:id="rId20"/>
    <p:sldId id="408" r:id="rId21"/>
    <p:sldId id="409" r:id="rId22"/>
    <p:sldId id="284" r:id="rId23"/>
    <p:sldId id="283" r:id="rId24"/>
    <p:sldId id="275" r:id="rId25"/>
    <p:sldId id="359" r:id="rId26"/>
  </p:sldIdLst>
  <p:sldSz cx="9144000" cy="5715000"/>
  <p:notesSz cx="6736080" cy="986980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BE0E3"/>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9"/>
  </p:normalViewPr>
  <p:slideViewPr>
    <p:cSldViewPr showGuides="1">
      <p:cViewPr varScale="1">
        <p:scale>
          <a:sx n="91" d="100"/>
          <a:sy n="91" d="100"/>
        </p:scale>
        <p:origin x="702" y="90"/>
      </p:cViewPr>
      <p:guideLst>
        <p:guide orient="horz" pos="1800"/>
        <p:guide pos="287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7"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406400" y="739775"/>
            <a:ext cx="5922963" cy="370205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0"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1"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57FAFC9-0F84-4123-AE2F-07FF37E1DF5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p>
            <a:pPr lvl="0"/>
            <a:endParaRPr lang="zh-CN" altLang="en-US" sz="1400" dirty="0">
              <a:ea typeface="SimSun" panose="02010600030101010101" pitchFamily="2" charset="-122"/>
            </a:endParaRPr>
          </a:p>
        </p:txBody>
      </p:sp>
      <p:sp>
        <p:nvSpPr>
          <p:cNvPr id="9220" name="灯片编号占位符 3"/>
          <p:cNvSpPr txBox="1">
            <a:spLocks noGrp="1"/>
          </p:cNvSpPr>
          <p:nvPr>
            <p:ph type="sldNum" sz="quarter"/>
          </p:nvPr>
        </p:nvSpPr>
        <p:spPr>
          <a:xfrm>
            <a:off x="3814763" y="9374188"/>
            <a:ext cx="2919412" cy="493712"/>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Calibri" panose="020F0502020204030204" pitchFamily="34" charset="0"/>
                <a:ea typeface="SimSun" panose="02010600030101010101" pitchFamily="2" charset="-122"/>
              </a:rPr>
            </a:fld>
            <a:endParaRPr lang="zh-CN" altLang="en-US" sz="1200" dirty="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pic>
        <p:nvPicPr>
          <p:cNvPr id="2050" name="图片 1"/>
          <p:cNvPicPr>
            <a:picLocks noChangeAspect="1"/>
          </p:cNvPicPr>
          <p:nvPr userDrawn="1"/>
        </p:nvPicPr>
        <p:blipFill>
          <a:blip r:embed="rId2"/>
          <a:srcRect l="9753" r="1067"/>
          <a:stretch>
            <a:fillRect/>
          </a:stretch>
        </p:blipFill>
        <p:spPr>
          <a:xfrm>
            <a:off x="-36512" y="0"/>
            <a:ext cx="9217025" cy="574040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28600"/>
            <a:ext cx="8229600" cy="9525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333500"/>
            <a:ext cx="8229600" cy="3771900"/>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5205413"/>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6"/>
          <p:cNvPicPr>
            <a:picLocks noChangeAspect="1"/>
          </p:cNvPicPr>
          <p:nvPr/>
        </p:nvPicPr>
        <p:blipFill>
          <a:blip r:embed="rId1"/>
          <a:stretch>
            <a:fillRect/>
          </a:stretch>
        </p:blipFill>
        <p:spPr>
          <a:xfrm>
            <a:off x="-26670" y="0"/>
            <a:ext cx="9170670" cy="5720715"/>
          </a:xfrm>
          <a:prstGeom prst="rect">
            <a:avLst/>
          </a:prstGeom>
          <a:noFill/>
          <a:ln w="9525">
            <a:noFill/>
          </a:ln>
        </p:spPr>
      </p:pic>
      <p:sp>
        <p:nvSpPr>
          <p:cNvPr id="6146" name="TextBox 1"/>
          <p:cNvSpPr txBox="1"/>
          <p:nvPr/>
        </p:nvSpPr>
        <p:spPr>
          <a:xfrm>
            <a:off x="3124200" y="1866900"/>
            <a:ext cx="3073400" cy="548005"/>
          </a:xfrm>
          <a:prstGeom prst="rect">
            <a:avLst/>
          </a:prstGeom>
          <a:noFill/>
          <a:ln w="9525">
            <a:noFill/>
          </a:ln>
        </p:spPr>
        <p:txBody>
          <a:bodyPr lIns="71799" tIns="35899" rIns="71799" bIns="35899" anchor="t" anchorCtr="0">
            <a:spAutoFit/>
          </a:bodyPr>
          <a:p>
            <a:pPr algn="ctr" eaLnBrk="0" hangingPunct="0"/>
            <a:r>
              <a:rPr lang="en-US" altLang="vi-VN" sz="3100" b="1" dirty="0">
                <a:latin typeface="Times New Roman" panose="02020603050405020304" pitchFamily="18" charset="0"/>
              </a:rPr>
              <a:t>TẬP LÀM VĂN</a:t>
            </a:r>
            <a:endParaRPr lang="en-US" altLang="vi-VN" sz="3100" b="1" dirty="0">
              <a:latin typeface="Times New Roman" panose="02020603050405020304" pitchFamily="18" charset="0"/>
              <a:ea typeface="Times New Roman" panose="02020603050405020304" pitchFamily="18" charset="0"/>
            </a:endParaRPr>
          </a:p>
        </p:txBody>
      </p:sp>
      <p:pic>
        <p:nvPicPr>
          <p:cNvPr id="6147" name="图片 25"/>
          <p:cNvPicPr>
            <a:picLocks noChangeAspect="1"/>
          </p:cNvPicPr>
          <p:nvPr/>
        </p:nvPicPr>
        <p:blipFill>
          <a:blip r:embed="rId2"/>
          <a:stretch>
            <a:fillRect/>
          </a:stretch>
        </p:blipFill>
        <p:spPr>
          <a:xfrm>
            <a:off x="-26987" y="3540125"/>
            <a:ext cx="9170987" cy="757238"/>
          </a:xfrm>
          <a:prstGeom prst="rect">
            <a:avLst/>
          </a:prstGeom>
          <a:noFill/>
          <a:ln w="9525">
            <a:noFill/>
          </a:ln>
        </p:spPr>
      </p:pic>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p:cNvPicPr>
            <a:picLocks noChangeAspect="1"/>
          </p:cNvPicPr>
          <p:nvPr/>
        </p:nvPicPr>
        <p:blipFill>
          <a:blip r:embed="rId1"/>
          <a:stretch>
            <a:fillRect/>
          </a:stretch>
        </p:blipFill>
        <p:spPr>
          <a:xfrm>
            <a:off x="0" y="-38100"/>
            <a:ext cx="9144000" cy="5715000"/>
          </a:xfrm>
          <a:prstGeom prst="rect">
            <a:avLst/>
          </a:prstGeom>
          <a:noFill/>
          <a:ln w="9525">
            <a:noFill/>
          </a:ln>
        </p:spPr>
      </p:pic>
      <p:sp>
        <p:nvSpPr>
          <p:cNvPr id="1536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536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8" name="Text Box 16"/>
          <p:cNvSpPr txBox="1"/>
          <p:nvPr/>
        </p:nvSpPr>
        <p:spPr>
          <a:xfrm>
            <a:off x="990600" y="444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905000" y="411163"/>
            <a:ext cx="66294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686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
        <p:nvSpPr>
          <p:cNvPr id="15" name="Text Box 24"/>
          <p:cNvSpPr txBox="1"/>
          <p:nvPr/>
        </p:nvSpPr>
        <p:spPr>
          <a:xfrm>
            <a:off x="228600" y="3316288"/>
            <a:ext cx="86868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solidFill>
                  <a:srgbClr val="0070C0"/>
                </a:solidFill>
                <a:latin typeface="Times New Roman" panose="02020603050405020304" pitchFamily="18" charset="0"/>
              </a:rPr>
              <a:t>Bài 2: Đọc lại bài “Cây mai tứ quý” (sách Tiếng Việt 4, tập 2, trang 23). Trình tự trong bài ấy có điểm gì khác bài “Bãi ngô”?</a:t>
            </a:r>
            <a:endParaRPr lang="en-US" altLang="vi-VN" sz="2400" b="1" dirty="0">
              <a:solidFill>
                <a:srgbClr val="0070C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10"/>
          <p:cNvSpPr txBox="1"/>
          <p:nvPr/>
        </p:nvSpPr>
        <p:spPr>
          <a:xfrm>
            <a:off x="0" y="1104900"/>
            <a:ext cx="8839200" cy="4323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dirty="0">
                <a:solidFill>
                  <a:srgbClr val="002060"/>
                </a:solidFill>
                <a:latin typeface="Times New Roman" panose="02020603050405020304" pitchFamily="18" charset="0"/>
              </a:rPr>
              <a:t>    Cây mai cao trên hai mét, dáng thanh, thân thẳng như thân trúc. Tán tròn tự nhiên xòe rộng ở phần gốc, thu dần thành một điểm ở đỉnh ngọn. Gốc lớn bằng bắp tay, cành vươn đều, nhánh nào cũng rắn chắc.</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2200" dirty="0">
              <a:solidFill>
                <a:srgbClr val="002060"/>
              </a:solidFill>
              <a:latin typeface="Times New Roman" panose="02020603050405020304" pitchFamily="18" charset="0"/>
            </a:endParaRPr>
          </a:p>
          <a:p>
            <a:pPr marL="0" lvl="0" indent="0" algn="r" eaLnBrk="1" hangingPunct="1">
              <a:spcBef>
                <a:spcPct val="5000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 </a:t>
            </a:r>
            <a:r>
              <a:rPr lang="en-US" altLang="vi-VN" sz="1800" dirty="0">
                <a:solidFill>
                  <a:srgbClr val="002060"/>
                </a:solidFill>
                <a:latin typeface="Times New Roman" panose="02020603050405020304" pitchFamily="18" charset="0"/>
              </a:rPr>
              <a:t>NGUYỄN VŨ TIỀM</a:t>
            </a:r>
            <a:endParaRPr lang="en-US" altLang="vi-VN" sz="1800" dirty="0">
              <a:solidFill>
                <a:srgbClr val="002060"/>
              </a:solidFill>
              <a:latin typeface="Times New Roman" panose="02020603050405020304" pitchFamily="18" charset="0"/>
            </a:endParaRPr>
          </a:p>
        </p:txBody>
      </p:sp>
      <p:sp>
        <p:nvSpPr>
          <p:cNvPr id="16387" name="Text Box 11"/>
          <p:cNvSpPr txBox="1"/>
          <p:nvPr/>
        </p:nvSpPr>
        <p:spPr>
          <a:xfrm>
            <a:off x="2895600" y="419100"/>
            <a:ext cx="3733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rPr>
              <a:t>Cây mai tứ quý</a:t>
            </a:r>
            <a:endParaRPr lang="en-US" altLang="vi-VN" sz="2400" b="1" dirty="0">
              <a:solidFill>
                <a:srgbClr val="FF3300"/>
              </a:solidFill>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4"/>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7411" name="Text Box 8"/>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pic>
        <p:nvPicPr>
          <p:cNvPr id="17418" name="Picture 10" descr="than mai"/>
          <p:cNvPicPr>
            <a:picLocks noChangeAspect="1"/>
          </p:cNvPicPr>
          <p:nvPr/>
        </p:nvPicPr>
        <p:blipFill>
          <a:blip r:embed="rId1"/>
          <a:stretch>
            <a:fillRect/>
          </a:stretch>
        </p:blipFill>
        <p:spPr>
          <a:xfrm>
            <a:off x="5295900" y="6350"/>
            <a:ext cx="3657600" cy="1778000"/>
          </a:xfrm>
          <a:prstGeom prst="rect">
            <a:avLst/>
          </a:prstGeom>
          <a:noFill/>
          <a:ln w="9525">
            <a:noFill/>
          </a:ln>
        </p:spPr>
      </p:pic>
      <p:pic>
        <p:nvPicPr>
          <p:cNvPr id="17419" name="Picture 11" descr="hoa mai doan 2"/>
          <p:cNvPicPr>
            <a:picLocks noChangeAspect="1"/>
          </p:cNvPicPr>
          <p:nvPr/>
        </p:nvPicPr>
        <p:blipFill>
          <a:blip r:embed="rId2"/>
          <a:stretch>
            <a:fillRect/>
          </a:stretch>
        </p:blipFill>
        <p:spPr>
          <a:xfrm>
            <a:off x="5649913" y="1927225"/>
            <a:ext cx="2949575" cy="1760538"/>
          </a:xfrm>
          <a:prstGeom prst="rect">
            <a:avLst/>
          </a:prstGeom>
          <a:noFill/>
          <a:ln w="9525">
            <a:noFill/>
          </a:ln>
        </p:spPr>
      </p:pic>
      <p:sp>
        <p:nvSpPr>
          <p:cNvPr id="17421" name="Rectangle 13"/>
          <p:cNvSpPr/>
          <p:nvPr/>
        </p:nvSpPr>
        <p:spPr>
          <a:xfrm>
            <a:off x="100013" y="157163"/>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1:</a:t>
            </a:r>
            <a:r>
              <a:rPr lang="en-US" altLang="vi-VN" sz="1700" dirty="0">
                <a:solidFill>
                  <a:srgbClr val="0000FF"/>
                </a:solidFill>
              </a:rPr>
              <a:t> </a:t>
            </a:r>
            <a:r>
              <a:rPr lang="en-US" altLang="vi-VN" sz="1700"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 cành vươn đều, nhánh nào cũng rắn chắc.</a:t>
            </a:r>
            <a:endParaRPr lang="en-US" altLang="vi-VN" sz="1700" dirty="0">
              <a:solidFill>
                <a:srgbClr val="002060"/>
              </a:solidFill>
              <a:latin typeface="Times New Roman" panose="02020603050405020304" pitchFamily="18" charset="0"/>
            </a:endParaRPr>
          </a:p>
        </p:txBody>
      </p:sp>
      <p:sp>
        <p:nvSpPr>
          <p:cNvPr id="17422" name="Text Box 14"/>
          <p:cNvSpPr txBox="1"/>
          <p:nvPr/>
        </p:nvSpPr>
        <p:spPr>
          <a:xfrm>
            <a:off x="120650" y="1841500"/>
            <a:ext cx="47244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2:</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700" dirty="0">
              <a:solidFill>
                <a:srgbClr val="002060"/>
              </a:solidFill>
              <a:latin typeface="Times New Roman" panose="02020603050405020304" pitchFamily="18" charset="0"/>
            </a:endParaRPr>
          </a:p>
        </p:txBody>
      </p:sp>
      <p:sp>
        <p:nvSpPr>
          <p:cNvPr id="17423" name="Text Box 15"/>
          <p:cNvSpPr txBox="1"/>
          <p:nvPr/>
        </p:nvSpPr>
        <p:spPr>
          <a:xfrm>
            <a:off x="114300" y="3886200"/>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700" dirty="0">
              <a:solidFill>
                <a:srgbClr val="002060"/>
              </a:solidFill>
              <a:latin typeface="Times New Roman" panose="02020603050405020304" pitchFamily="18" charset="0"/>
            </a:endParaRPr>
          </a:p>
        </p:txBody>
      </p:sp>
      <p:pic>
        <p:nvPicPr>
          <p:cNvPr id="17424" name="Picture 16" descr="mai01"/>
          <p:cNvPicPr>
            <a:picLocks noChangeAspect="1"/>
          </p:cNvPicPr>
          <p:nvPr/>
        </p:nvPicPr>
        <p:blipFill>
          <a:blip r:embed="rId3"/>
          <a:stretch>
            <a:fillRect/>
          </a:stretch>
        </p:blipFill>
        <p:spPr>
          <a:xfrm>
            <a:off x="5354638" y="3873500"/>
            <a:ext cx="3333750" cy="1762125"/>
          </a:xfrm>
          <a:prstGeom prst="rect">
            <a:avLst/>
          </a:prstGeom>
          <a:noFill/>
          <a:ln w="9525">
            <a:noFill/>
          </a:ln>
        </p:spPr>
      </p:pic>
      <p:pic>
        <p:nvPicPr>
          <p:cNvPr id="17425" name="Picture 17" descr="hoamai"/>
          <p:cNvPicPr>
            <a:picLocks noChangeAspect="1"/>
          </p:cNvPicPr>
          <p:nvPr/>
        </p:nvPicPr>
        <p:blipFill>
          <a:blip r:embed="rId4"/>
          <a:stretch>
            <a:fillRect/>
          </a:stretch>
        </p:blipFill>
        <p:spPr>
          <a:xfrm>
            <a:off x="5410200" y="3868738"/>
            <a:ext cx="3189288" cy="1741487"/>
          </a:xfrm>
          <a:prstGeom prst="rect">
            <a:avLst/>
          </a:prstGeom>
          <a:noFill/>
          <a:ln w="9525">
            <a:noFill/>
          </a:ln>
        </p:spPr>
      </p:pic>
      <p:pic>
        <p:nvPicPr>
          <p:cNvPr id="17426" name="Picture 18" descr="images"/>
          <p:cNvPicPr>
            <a:picLocks noChangeAspect="1"/>
          </p:cNvPicPr>
          <p:nvPr/>
        </p:nvPicPr>
        <p:blipFill>
          <a:blip r:embed="rId5"/>
          <a:stretch>
            <a:fillRect/>
          </a:stretch>
        </p:blipFill>
        <p:spPr>
          <a:xfrm>
            <a:off x="5334000" y="3873500"/>
            <a:ext cx="3352800" cy="1804988"/>
          </a:xfrm>
          <a:prstGeom prst="rect">
            <a:avLst/>
          </a:prstGeom>
          <a:noFill/>
          <a:ln w="9525">
            <a:noFill/>
          </a:ln>
        </p:spPr>
      </p:pic>
      <p:pic>
        <p:nvPicPr>
          <p:cNvPr id="17427" name="Picture 19" descr="maituquy6"/>
          <p:cNvPicPr>
            <a:picLocks noChangeAspect="1"/>
          </p:cNvPicPr>
          <p:nvPr/>
        </p:nvPicPr>
        <p:blipFill>
          <a:blip r:embed="rId6"/>
          <a:stretch>
            <a:fillRect/>
          </a:stretch>
        </p:blipFill>
        <p:spPr>
          <a:xfrm>
            <a:off x="5385118" y="1927225"/>
            <a:ext cx="3303587" cy="1776413"/>
          </a:xfrm>
          <a:prstGeom prst="rect">
            <a:avLst/>
          </a:prstGeom>
          <a:noFill/>
          <a:ln w="9525">
            <a:noFill/>
          </a:ln>
        </p:spPr>
      </p:pic>
      <p:sp>
        <p:nvSpPr>
          <p:cNvPr id="2" name="Line 14"/>
          <p:cNvSpPr/>
          <p:nvPr/>
        </p:nvSpPr>
        <p:spPr>
          <a:xfrm>
            <a:off x="4876800" y="0"/>
            <a:ext cx="0" cy="5715000"/>
          </a:xfrm>
          <a:prstGeom prst="line">
            <a:avLst/>
          </a:prstGeom>
          <a:ln w="28575" cap="flat" cmpd="sng">
            <a:solidFill>
              <a:schemeClr val="tx1"/>
            </a:solidFill>
            <a:prstDash val="solid"/>
            <a:headEnd type="none" w="med" len="med"/>
            <a:tailEnd type="none" w="med" len="med"/>
          </a:ln>
        </p:spPr>
      </p:sp>
      <p:sp>
        <p:nvSpPr>
          <p:cNvPr id="3" name="Line 15"/>
          <p:cNvSpPr/>
          <p:nvPr/>
        </p:nvSpPr>
        <p:spPr>
          <a:xfrm flipV="1">
            <a:off x="0" y="1841500"/>
            <a:ext cx="9144000" cy="0"/>
          </a:xfrm>
          <a:prstGeom prst="line">
            <a:avLst/>
          </a:prstGeom>
          <a:ln w="28575" cap="flat" cmpd="sng">
            <a:solidFill>
              <a:schemeClr val="tx1"/>
            </a:solidFill>
            <a:prstDash val="solid"/>
            <a:headEnd type="none" w="med" len="med"/>
            <a:tailEnd type="none" w="med" len="med"/>
          </a:ln>
        </p:spPr>
      </p:sp>
      <p:sp>
        <p:nvSpPr>
          <p:cNvPr id="4"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3"/>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8435" name="Text Box 4"/>
          <p:cNvSpPr txBox="1"/>
          <p:nvPr/>
        </p:nvSpPr>
        <p:spPr>
          <a:xfrm>
            <a:off x="5715000" y="254000"/>
            <a:ext cx="15017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8436" name="Text Box 5"/>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37" name="Rectangle 8"/>
          <p:cNvSpPr/>
          <p:nvPr/>
        </p:nvSpPr>
        <p:spPr>
          <a:xfrm>
            <a:off x="0" y="114300"/>
            <a:ext cx="51054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rPr>
              <a:t>   </a:t>
            </a:r>
            <a:r>
              <a:rPr lang="en-US" altLang="vi-VN" sz="1800" b="1" u="sng" dirty="0">
                <a:solidFill>
                  <a:srgbClr val="FF3300"/>
                </a:solidFill>
                <a:latin typeface="Times New Roman" panose="02020603050405020304" pitchFamily="18" charset="0"/>
              </a:rPr>
              <a:t>Đoạn 1:</a:t>
            </a:r>
            <a:r>
              <a:rPr lang="en-US" altLang="vi-VN" sz="1800" b="1" dirty="0">
                <a:solidFill>
                  <a:srgbClr val="002060"/>
                </a:solidFill>
              </a:rPr>
              <a:t> </a:t>
            </a:r>
            <a:r>
              <a:rPr lang="en-US" altLang="vi-VN" sz="1800" b="1"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endParaRPr lang="en-US" altLang="vi-VN" sz="1800" b="1" dirty="0">
              <a:solidFill>
                <a:srgbClr val="002060"/>
              </a:solidFill>
              <a:latin typeface="Times New Roman" panose="02020603050405020304" pitchFamily="18" charset="0"/>
            </a:endParaRPr>
          </a:p>
        </p:txBody>
      </p:sp>
      <p:sp>
        <p:nvSpPr>
          <p:cNvPr id="18438" name="Text Box 9"/>
          <p:cNvSpPr txBox="1"/>
          <p:nvPr/>
        </p:nvSpPr>
        <p:spPr>
          <a:xfrm>
            <a:off x="152400" y="1866900"/>
            <a:ext cx="47244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2:</a:t>
            </a:r>
            <a:r>
              <a:rPr lang="en-US" altLang="vi-VN" sz="1800" b="1" dirty="0">
                <a:solidFill>
                  <a:srgbClr val="0000FF"/>
                </a:solidFill>
                <a:latin typeface="Times New Roman" panose="02020603050405020304" pitchFamily="18" charset="0"/>
              </a:rPr>
              <a:t> </a:t>
            </a:r>
            <a:r>
              <a:rPr lang="en-US" altLang="vi-VN" sz="1800" b="1"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800" b="1" dirty="0">
              <a:solidFill>
                <a:srgbClr val="002060"/>
              </a:solidFill>
              <a:latin typeface="Times New Roman" panose="02020603050405020304" pitchFamily="18" charset="0"/>
            </a:endParaRPr>
          </a:p>
        </p:txBody>
      </p:sp>
      <p:sp>
        <p:nvSpPr>
          <p:cNvPr id="18439" name="Text Box 10"/>
          <p:cNvSpPr txBox="1"/>
          <p:nvPr/>
        </p:nvSpPr>
        <p:spPr>
          <a:xfrm>
            <a:off x="152400" y="3771900"/>
            <a:ext cx="49530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3</a:t>
            </a:r>
            <a:r>
              <a:rPr lang="en-US" altLang="vi-VN" sz="1800" b="1" u="sng" dirty="0">
                <a:solidFill>
                  <a:srgbClr val="002060"/>
                </a:solidFill>
                <a:latin typeface="Times New Roman" panose="02020603050405020304" pitchFamily="18" charset="0"/>
              </a:rPr>
              <a:t>:</a:t>
            </a:r>
            <a:r>
              <a:rPr lang="en-US" altLang="vi-VN" sz="1800" b="1" dirty="0">
                <a:solidFill>
                  <a:srgbClr val="002060"/>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800" b="1" dirty="0">
              <a:solidFill>
                <a:srgbClr val="002060"/>
              </a:solidFill>
              <a:latin typeface="Times New Roman" panose="02020603050405020304" pitchFamily="18" charset="0"/>
            </a:endParaRPr>
          </a:p>
        </p:txBody>
      </p:sp>
      <p:sp>
        <p:nvSpPr>
          <p:cNvPr id="18440" name="Line 15"/>
          <p:cNvSpPr/>
          <p:nvPr/>
        </p:nvSpPr>
        <p:spPr>
          <a:xfrm>
            <a:off x="5029200" y="0"/>
            <a:ext cx="0" cy="5715000"/>
          </a:xfrm>
          <a:prstGeom prst="line">
            <a:avLst/>
          </a:prstGeom>
          <a:ln w="28575" cap="flat" cmpd="sng">
            <a:solidFill>
              <a:schemeClr val="tx1"/>
            </a:solidFill>
            <a:prstDash val="solid"/>
            <a:headEnd type="none" w="med" len="med"/>
            <a:tailEnd type="none" w="med" len="med"/>
          </a:ln>
        </p:spPr>
      </p:sp>
      <p:sp>
        <p:nvSpPr>
          <p:cNvPr id="18441"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18442" name="Line 17"/>
          <p:cNvSpPr/>
          <p:nvPr/>
        </p:nvSpPr>
        <p:spPr>
          <a:xfrm flipV="1">
            <a:off x="0" y="3619500"/>
            <a:ext cx="9144000" cy="0"/>
          </a:xfrm>
          <a:prstGeom prst="line">
            <a:avLst/>
          </a:prstGeom>
          <a:ln w="28575" cap="flat" cmpd="sng">
            <a:solidFill>
              <a:schemeClr val="tx1"/>
            </a:solidFill>
            <a:prstDash val="solid"/>
            <a:headEnd type="none" w="med" len="med"/>
            <a:tailEnd type="none" w="med" len="med"/>
          </a:ln>
        </p:spPr>
      </p:sp>
      <p:sp>
        <p:nvSpPr>
          <p:cNvPr id="28690" name="Text Box 18"/>
          <p:cNvSpPr txBox="1"/>
          <p:nvPr/>
        </p:nvSpPr>
        <p:spPr>
          <a:xfrm>
            <a:off x="5105400" y="698500"/>
            <a:ext cx="40386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cây mai( chiều cao,</a:t>
            </a:r>
            <a:r>
              <a:rPr lang="vi-VN" altLang="en-US" sz="1800" b="1" dirty="0">
                <a:solidFill>
                  <a:srgbClr val="FF3300"/>
                </a:solidFill>
                <a:latin typeface="Times New Roman" panose="02020603050405020304" pitchFamily="18" charset="0"/>
              </a:rPr>
              <a:t> </a:t>
            </a:r>
            <a:r>
              <a:rPr lang="en-US" altLang="vi-VN" sz="1800" b="1" dirty="0">
                <a:solidFill>
                  <a:srgbClr val="FF3300"/>
                </a:solidFill>
                <a:latin typeface="Times New Roman" panose="02020603050405020304" pitchFamily="18" charset="0"/>
              </a:rPr>
              <a:t>dáng, thân, tán, gốc, cành, nhánh).</a:t>
            </a:r>
            <a:endParaRPr lang="en-US" altLang="vi-VN" sz="1800" b="1" dirty="0">
              <a:solidFill>
                <a:srgbClr val="FF3300"/>
              </a:solidFill>
              <a:latin typeface="Times New Roman" panose="02020603050405020304" pitchFamily="18" charset="0"/>
            </a:endParaRPr>
          </a:p>
        </p:txBody>
      </p:sp>
      <p:sp>
        <p:nvSpPr>
          <p:cNvPr id="28691" name="Text Box 19"/>
          <p:cNvSpPr txBox="1"/>
          <p:nvPr/>
        </p:nvSpPr>
        <p:spPr>
          <a:xfrm>
            <a:off x="5486400" y="2413000"/>
            <a:ext cx="335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kĩ về cánh hoa và quả mai.</a:t>
            </a:r>
            <a:endParaRPr lang="en-US" altLang="vi-VN" sz="1800" b="1" dirty="0">
              <a:solidFill>
                <a:srgbClr val="FF3300"/>
              </a:solidFill>
              <a:latin typeface="Times New Roman" panose="02020603050405020304" pitchFamily="18" charset="0"/>
            </a:endParaRPr>
          </a:p>
        </p:txBody>
      </p:sp>
      <p:sp>
        <p:nvSpPr>
          <p:cNvPr id="28692" name="Text Box 20"/>
          <p:cNvSpPr txBox="1"/>
          <p:nvPr/>
        </p:nvSpPr>
        <p:spPr>
          <a:xfrm>
            <a:off x="5257800" y="43180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Cảm nghĩ của người miêu tả.</a:t>
            </a:r>
            <a:endParaRPr lang="en-US" altLang="vi-VN" sz="18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1905000" y="20955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59" name="Text Box 7"/>
          <p:cNvSpPr txBox="1"/>
          <p:nvPr/>
        </p:nvSpPr>
        <p:spPr>
          <a:xfrm>
            <a:off x="1143000" y="1714500"/>
            <a:ext cx="6400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60" name="Text Box 31"/>
          <p:cNvSpPr txBox="1"/>
          <p:nvPr/>
        </p:nvSpPr>
        <p:spPr>
          <a:xfrm>
            <a:off x="5105400" y="4545013"/>
            <a:ext cx="30480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68" name="AutoShape 36"/>
          <p:cNvSpPr/>
          <p:nvPr/>
        </p:nvSpPr>
        <p:spPr>
          <a:xfrm>
            <a:off x="2209800" y="114300"/>
            <a:ext cx="4724400" cy="1079500"/>
          </a:xfrm>
          <a:prstGeom prst="wedgeRoundRectCallout">
            <a:avLst>
              <a:gd name="adj1" fmla="val -38912"/>
              <a:gd name="adj2" fmla="val 81370"/>
              <a:gd name="adj3" fmla="val 16667"/>
            </a:avLst>
          </a:prstGeom>
          <a:solidFill>
            <a:srgbClr val="FFFF00"/>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latin typeface="Times New Roman" panose="02020603050405020304" pitchFamily="18" charset="0"/>
              </a:rPr>
              <a:t>Trình tự miêu tả của bài: </a:t>
            </a:r>
            <a:r>
              <a:rPr lang="en-US" altLang="vi-VN" sz="2200" b="1" i="1" dirty="0">
                <a:solidFill>
                  <a:srgbClr val="FF0066"/>
                </a:solidFill>
                <a:latin typeface="Times New Roman" panose="02020603050405020304" pitchFamily="18" charset="0"/>
              </a:rPr>
              <a:t>Cây mai tứ quý</a:t>
            </a:r>
            <a:r>
              <a:rPr lang="en-US" altLang="vi-VN" sz="2200" b="1" dirty="0">
                <a:latin typeface="Times New Roman" panose="02020603050405020304" pitchFamily="18" charset="0"/>
              </a:rPr>
              <a:t> có gì khác so với bài </a:t>
            </a:r>
            <a:r>
              <a:rPr lang="en-US" altLang="vi-VN" sz="2200" b="1" i="1" dirty="0">
                <a:solidFill>
                  <a:srgbClr val="FF0066"/>
                </a:solidFill>
                <a:latin typeface="Times New Roman" panose="02020603050405020304" pitchFamily="18" charset="0"/>
              </a:rPr>
              <a:t>Bãi ngô?</a:t>
            </a:r>
            <a:endParaRPr lang="en-US" altLang="vi-VN" sz="2200" b="1" i="1" dirty="0">
              <a:solidFill>
                <a:srgbClr val="FF0066"/>
              </a:solidFill>
              <a:latin typeface="Times New Roman" panose="02020603050405020304" pitchFamily="18" charset="0"/>
            </a:endParaRPr>
          </a:p>
        </p:txBody>
      </p:sp>
      <p:graphicFrame>
        <p:nvGraphicFramePr>
          <p:cNvPr id="18515" name="Group 83"/>
          <p:cNvGraphicFramePr>
            <a:graphicFrameLocks noGrp="1"/>
          </p:cNvGraphicFramePr>
          <p:nvPr>
            <p:ph sz="half" idx="1"/>
          </p:nvPr>
        </p:nvGraphicFramePr>
        <p:xfrm>
          <a:off x="533400" y="1635125"/>
          <a:ext cx="8001000" cy="3051175"/>
        </p:xfrm>
        <a:graphic>
          <a:graphicData uri="http://schemas.openxmlformats.org/drawingml/2006/table">
            <a:tbl>
              <a:tblPr/>
              <a:tblGrid>
                <a:gridCol w="1293813"/>
                <a:gridCol w="3797300"/>
                <a:gridCol w="2909887"/>
              </a:tblGrid>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dirty="0">
                        <a:ln>
                          <a:noFill/>
                        </a:ln>
                        <a:solidFill>
                          <a:srgbClr val="FF3300"/>
                        </a:solidFill>
                        <a:effectLst/>
                        <a:latin typeface="Arial" panose="020B0604020202020204" pitchFamily="34"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FF3300"/>
                          </a:solidFill>
                          <a:effectLst/>
                          <a:latin typeface="Times New Roman" panose="02020603050405020304" pitchFamily="18" charset="0"/>
                        </a:rPr>
                        <a:t>Bãi</a:t>
                      </a:r>
                      <a:r>
                        <a:rPr kumimoji="0" lang="en-US" sz="1800" b="1" i="0" u="none" strike="noStrike" cap="none" normalizeH="0" baseline="0" dirty="0">
                          <a:ln>
                            <a:noFill/>
                          </a:ln>
                          <a:solidFill>
                            <a:srgbClr val="FF3300"/>
                          </a:solidFill>
                          <a:effectLst/>
                          <a:latin typeface="Times New Roman" panose="02020603050405020304" pitchFamily="18" charset="0"/>
                        </a:rPr>
                        <a:t> </a:t>
                      </a:r>
                      <a:r>
                        <a:rPr kumimoji="0" lang="en-US" sz="1800" b="1" i="0" u="none" strike="noStrike" cap="none" normalizeH="0" baseline="0" dirty="0" err="1">
                          <a:ln>
                            <a:noFill/>
                          </a:ln>
                          <a:solidFill>
                            <a:srgbClr val="FF3300"/>
                          </a:solidFill>
                          <a:effectLst/>
                          <a:latin typeface="Times New Roman" panose="02020603050405020304" pitchFamily="18" charset="0"/>
                        </a:rPr>
                        <a:t>ngô</a:t>
                      </a:r>
                      <a:endParaRPr kumimoji="0" lang="en-US" sz="1800" b="1" i="0" u="none" strike="noStrike" cap="none" normalizeH="0" baseline="0" dirty="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dirty="0">
                          <a:ln>
                            <a:noFill/>
                          </a:ln>
                          <a:solidFill>
                            <a:srgbClr val="0000FF"/>
                          </a:solidFill>
                          <a:effectLst/>
                          <a:latin typeface="Times New Roman" panose="02020603050405020304" pitchFamily="18" charset="0"/>
                        </a:rPr>
                        <a:t>(</a:t>
                      </a:r>
                      <a:r>
                        <a:rPr kumimoji="0" lang="en-US" sz="1800" b="1" i="1" u="none" strike="noStrike" cap="none" normalizeH="0" baseline="0" dirty="0" err="1">
                          <a:ln>
                            <a:noFill/>
                          </a:ln>
                          <a:solidFill>
                            <a:srgbClr val="0000FF"/>
                          </a:solidFill>
                          <a:effectLst/>
                          <a:latin typeface="Times New Roman" panose="02020603050405020304" pitchFamily="18" charset="0"/>
                        </a:rPr>
                        <a:t>Tả</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từng</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thời</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kì</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phát</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triển</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của</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cây</a:t>
                      </a:r>
                      <a:r>
                        <a:rPr kumimoji="0" lang="en-US" sz="1800" b="1" i="1" u="none" strike="noStrike" cap="none" normalizeH="0" baseline="0" dirty="0">
                          <a:ln>
                            <a:noFill/>
                          </a:ln>
                          <a:solidFill>
                            <a:srgbClr val="0000FF"/>
                          </a:solidFill>
                          <a:effectLst/>
                          <a:latin typeface="Times New Roman" panose="02020603050405020304" pitchFamily="18" charset="0"/>
                        </a:rPr>
                        <a:t>)</a:t>
                      </a:r>
                      <a:endParaRPr kumimoji="0" lang="en-US" sz="1800" b="1" i="1"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Cây mai tứ quý</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a:ln>
                            <a:noFill/>
                          </a:ln>
                          <a:solidFill>
                            <a:srgbClr val="0000FF"/>
                          </a:solidFill>
                          <a:effectLst/>
                          <a:latin typeface="Times New Roman" panose="02020603050405020304" pitchFamily="18" charset="0"/>
                        </a:rPr>
                        <a:t>(Tả từng bộ phận của cây)</a:t>
                      </a:r>
                      <a:endParaRPr kumimoji="0" lang="en-US" sz="1800" b="1" i="1"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22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1</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(Mở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Giới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thiệu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bao</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quát</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bãi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cây</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từ</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lúc</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còn</a:t>
                      </a:r>
                      <a:r>
                        <a:rPr kumimoji="0" lang="en-US" sz="1800" b="1" i="0" u="none" strike="noStrike" cap="none" normalizeH="0" baseline="0" dirty="0">
                          <a:ln>
                            <a:noFill/>
                          </a:ln>
                          <a:solidFill>
                            <a:srgbClr val="0000FF"/>
                          </a:solidFill>
                          <a:effectLst/>
                          <a:latin typeface="Times New Roman" panose="02020603050405020304" pitchFamily="18" charset="0"/>
                        </a:rPr>
                        <a:t> non </a:t>
                      </a:r>
                      <a:r>
                        <a:rPr kumimoji="0" lang="en-US" sz="1800" b="1" i="0" u="none" strike="noStrike" cap="none" normalizeH="0" baseline="0" dirty="0" err="1">
                          <a:ln>
                            <a:noFill/>
                          </a:ln>
                          <a:solidFill>
                            <a:srgbClr val="0000FF"/>
                          </a:solidFill>
                          <a:effectLst/>
                          <a:latin typeface="Times New Roman" panose="02020603050405020304" pitchFamily="18" charset="0"/>
                        </a:rPr>
                        <a:t>đến</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khi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xanh</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tốt</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Giới thiệu bao quát về cây mai (chiều cao,dáng, thân, tán, gốc, cành, nhánh).</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4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2</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(Thân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và búp ngô non giai đoạn đơm hoa kết trái.</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Đi sâu tả cánh hoa và trái cây.</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3:</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(Kết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lá và bắp ngô giai đoạn thu hoạch được. </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Nêu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cảm</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nghĩ</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của</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người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miêu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p:nvPr/>
        </p:nvSpPr>
        <p:spPr>
          <a:xfrm>
            <a:off x="762000" y="4816475"/>
            <a:ext cx="74676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000" b="1" i="1" dirty="0">
                <a:solidFill>
                  <a:srgbClr val="FF3300"/>
                </a:solidFill>
                <a:latin typeface="Times New Roman" panose="02020603050405020304" pitchFamily="18" charset="0"/>
              </a:rPr>
              <a:t>Từ cấu tạo của hai bài văn trên, rút ra nhận xét về cấu tạo của một bài văn miêu tả cây cối.</a:t>
            </a:r>
            <a:endParaRPr lang="en-US" altLang="vi-VN" sz="2000" b="1" i="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1507"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8"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9"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21510"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30738" name="Text Box 18"/>
          <p:cNvSpPr txBox="1"/>
          <p:nvPr/>
        </p:nvSpPr>
        <p:spPr>
          <a:xfrm>
            <a:off x="152400" y="1943100"/>
            <a:ext cx="19050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 Ghi nhớ:</a:t>
            </a:r>
            <a:endParaRPr lang="en-US" altLang="vi-VN" sz="2200" b="1" u="sng" dirty="0">
              <a:solidFill>
                <a:srgbClr val="FF3300"/>
              </a:solidFill>
              <a:latin typeface="Times New Roman" panose="02020603050405020304" pitchFamily="18" charset="0"/>
            </a:endParaRPr>
          </a:p>
        </p:txBody>
      </p:sp>
      <p:sp>
        <p:nvSpPr>
          <p:cNvPr id="30740" name="Text Box 20"/>
          <p:cNvSpPr txBox="1"/>
          <p:nvPr/>
        </p:nvSpPr>
        <p:spPr>
          <a:xfrm>
            <a:off x="1143000" y="487363"/>
            <a:ext cx="7924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0000FF"/>
                </a:solidFill>
                <a:latin typeface="Times New Roman" panose="02020603050405020304" pitchFamily="18" charset="0"/>
              </a:rPr>
              <a:t>Tập làm văn</a:t>
            </a: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CẤU TẠO BÀI VĂN MIÊU TẢ CÂY CỐI</a:t>
            </a:r>
            <a:endParaRPr lang="en-US" altLang="vi-VN" sz="2200" b="1" dirty="0">
              <a:solidFill>
                <a:srgbClr val="FF3300"/>
              </a:solidFill>
              <a:latin typeface="Times New Roman" panose="02020603050405020304" pitchFamily="18" charset="0"/>
            </a:endParaRPr>
          </a:p>
        </p:txBody>
      </p:sp>
      <p:sp>
        <p:nvSpPr>
          <p:cNvPr id="21513" name="Text Box 21"/>
          <p:cNvSpPr txBox="1"/>
          <p:nvPr/>
        </p:nvSpPr>
        <p:spPr>
          <a:xfrm>
            <a:off x="212725" y="2328863"/>
            <a:ext cx="8931275" cy="21224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chemeClr val="tx1"/>
                </a:solidFill>
                <a:latin typeface="Times New Roman" panose="02020603050405020304" pitchFamily="18" charset="0"/>
                <a:cs typeface="Times New Roman" panose="02020603050405020304" pitchFamily="18" charset="0"/>
              </a:rPr>
              <a:t>B</a:t>
            </a:r>
            <a:r>
              <a:rPr lang="en-US" altLang="vi-VN" sz="2200" b="1" dirty="0">
                <a:solidFill>
                  <a:schemeClr val="tx1"/>
                </a:solidFill>
                <a:latin typeface="Times New Roman" panose="02020603050405020304" pitchFamily="18" charset="0"/>
                <a:ea typeface="Times New Roman" panose="02020603050405020304" pitchFamily="18" charset="0"/>
              </a:rPr>
              <a:t>à</a:t>
            </a:r>
            <a:r>
              <a:rPr lang="en-US" altLang="vi-VN" sz="2200" b="1" dirty="0">
                <a:solidFill>
                  <a:schemeClr val="tx1"/>
                </a:solidFill>
                <a:latin typeface="Times New Roman" panose="02020603050405020304" pitchFamily="18" charset="0"/>
                <a:cs typeface="Times New Roman" panose="02020603050405020304" pitchFamily="18" charset="0"/>
              </a:rPr>
              <a:t>i văn miêu tả cây cối thường gồm có ba phần:</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1. Mở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hoặc giới thiệu bao quát về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2. Thân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từng bộ phận của cây hoặc tả từng thời kì phát triển của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3. Kết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  Có thể nêu lợi ích của cây, ấn tượng đặc biêt hoặc tình cảm của người tả với cây.</a:t>
            </a:r>
            <a:endParaRPr lang="en-US" altLang="vi-VN"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2531" name="Text Box 13"/>
          <p:cNvSpPr txBox="1"/>
          <p:nvPr/>
        </p:nvSpPr>
        <p:spPr>
          <a:xfrm>
            <a:off x="0" y="0"/>
            <a:ext cx="20574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III. Luyện tập</a:t>
            </a:r>
            <a:endParaRPr lang="en-US" altLang="vi-VN" sz="2200" b="1" u="sng" dirty="0">
              <a:solidFill>
                <a:srgbClr val="FF3300"/>
              </a:solidFill>
              <a:latin typeface="Times New Roman" panose="02020603050405020304" pitchFamily="18" charset="0"/>
            </a:endParaRPr>
          </a:p>
        </p:txBody>
      </p:sp>
      <p:sp>
        <p:nvSpPr>
          <p:cNvPr id="22532" name="Text Box 14"/>
          <p:cNvSpPr txBox="1"/>
          <p:nvPr/>
        </p:nvSpPr>
        <p:spPr>
          <a:xfrm>
            <a:off x="304800" y="369888"/>
            <a:ext cx="8839200" cy="430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i="1" u="sng" dirty="0">
                <a:solidFill>
                  <a:srgbClr val="002060"/>
                </a:solidFill>
                <a:latin typeface="Times New Roman" panose="02020603050405020304" pitchFamily="18" charset="0"/>
              </a:rPr>
              <a:t>Bài 1</a:t>
            </a:r>
            <a:r>
              <a:rPr lang="en-US" altLang="vi-VN" sz="2200" b="1" i="1" dirty="0">
                <a:solidFill>
                  <a:srgbClr val="002060"/>
                </a:solidFill>
                <a:latin typeface="Times New Roman" panose="02020603050405020304" pitchFamily="18" charset="0"/>
              </a:rPr>
              <a:t>: Đọc bài văn sau và cho biết cây gạo được miêu tả theo trình tự nào?</a:t>
            </a:r>
            <a:endParaRPr lang="en-US" altLang="vi-VN" sz="2200" b="1" i="1" dirty="0">
              <a:solidFill>
                <a:srgbClr val="002060"/>
              </a:solidFill>
              <a:latin typeface="Times New Roman" panose="02020603050405020304" pitchFamily="18" charset="0"/>
            </a:endParaRPr>
          </a:p>
        </p:txBody>
      </p:sp>
      <p:sp>
        <p:nvSpPr>
          <p:cNvPr id="22533" name="Text Box 15"/>
          <p:cNvSpPr txBox="1"/>
          <p:nvPr/>
        </p:nvSpPr>
        <p:spPr>
          <a:xfrm>
            <a:off x="533400" y="779463"/>
            <a:ext cx="8382000" cy="4492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i="1" dirty="0">
                <a:solidFill>
                  <a:srgbClr val="002060"/>
                </a:solidFill>
                <a:latin typeface="Times New Roman" panose="02020603050405020304" pitchFamily="18" charset="0"/>
              </a:rPr>
              <a:t>Cây gạo</a:t>
            </a:r>
            <a:endParaRPr lang="en-US" altLang="vi-VN" sz="2200" i="1" dirty="0">
              <a:solidFill>
                <a:srgbClr val="002060"/>
              </a:solidFill>
              <a:latin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rPr>
              <a:t>    </a:t>
            </a:r>
            <a:r>
              <a:rPr lang="en-US" altLang="vi-VN" sz="20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a:t>
            </a:r>
            <a:r>
              <a:rPr lang="vi-VN" altLang="en-US" sz="2000" dirty="0">
                <a:solidFill>
                  <a:srgbClr val="002060"/>
                </a:solidFill>
                <a:latin typeface="Times New Roman" panose="02020603050405020304" pitchFamily="18" charset="0"/>
              </a:rPr>
              <a:t>m</a:t>
            </a:r>
            <a:r>
              <a:rPr lang="en-US" altLang="vi-VN" sz="2000" dirty="0">
                <a:solidFill>
                  <a:srgbClr val="002060"/>
                </a:solidFill>
                <a:latin typeface="Times New Roman" panose="02020603050405020304" pitchFamily="18" charset="0"/>
              </a:rPr>
              <a:t>ột đôi chim mới đến là có ngay mấy bông hoa lìa cành. Những bông hoa rơi từ trên cao, đài hoa nặng chúi xuống, những cánh hoa đỏ rực quay tít như chong chóng nom thật đẹp.</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2000" dirty="0">
              <a:solidFill>
                <a:srgbClr val="002060"/>
              </a:solidFill>
              <a:latin typeface="Times New Roman" panose="02020603050405020304" pitchFamily="18" charset="0"/>
            </a:endParaRPr>
          </a:p>
          <a:p>
            <a:pPr marL="0" lvl="0" indent="0" algn="r" eaLnBrk="1" hangingPunct="1">
              <a:spcBef>
                <a:spcPct val="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a:t>
            </a:r>
            <a:r>
              <a:rPr lang="en-US" altLang="vi-VN" sz="1800" dirty="0">
                <a:solidFill>
                  <a:srgbClr val="002060"/>
                </a:solidFill>
                <a:latin typeface="Times New Roman" panose="02020603050405020304" pitchFamily="18" charset="0"/>
              </a:rPr>
              <a:t>  VŨ TÚ NAM</a:t>
            </a:r>
            <a:endParaRPr lang="en-US" altLang="vi-VN" sz="1800" dirty="0">
              <a:solidFill>
                <a:srgbClr val="002060"/>
              </a:solidFill>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2" name="Picture 4" descr="cay gao"/>
          <p:cNvPicPr>
            <a:picLocks noChangeAspect="1"/>
          </p:cNvPicPr>
          <p:nvPr/>
        </p:nvPicPr>
        <p:blipFill>
          <a:blip r:embed="rId1"/>
          <a:stretch>
            <a:fillRect/>
          </a:stretch>
        </p:blipFill>
        <p:spPr>
          <a:xfrm>
            <a:off x="5638800" y="0"/>
            <a:ext cx="3124200" cy="1666875"/>
          </a:xfrm>
          <a:prstGeom prst="rect">
            <a:avLst/>
          </a:prstGeom>
          <a:noFill/>
          <a:ln w="9525">
            <a:noFill/>
          </a:ln>
        </p:spPr>
      </p:pic>
      <p:pic>
        <p:nvPicPr>
          <p:cNvPr id="32774" name="Picture 6" descr="hoa_gao"/>
          <p:cNvPicPr>
            <a:picLocks noChangeAspect="1"/>
          </p:cNvPicPr>
          <p:nvPr/>
        </p:nvPicPr>
        <p:blipFill>
          <a:blip r:embed="rId2"/>
          <a:stretch>
            <a:fillRect/>
          </a:stretch>
        </p:blipFill>
        <p:spPr>
          <a:xfrm>
            <a:off x="5638800" y="0"/>
            <a:ext cx="3124200" cy="1666875"/>
          </a:xfrm>
          <a:prstGeom prst="rect">
            <a:avLst/>
          </a:prstGeom>
          <a:noFill/>
          <a:ln w="9525">
            <a:noFill/>
          </a:ln>
        </p:spPr>
      </p:pic>
      <p:pic>
        <p:nvPicPr>
          <p:cNvPr id="32780" name="Picture 12" descr="cay gao gia"/>
          <p:cNvPicPr>
            <a:picLocks noChangeAspect="1"/>
          </p:cNvPicPr>
          <p:nvPr/>
        </p:nvPicPr>
        <p:blipFill>
          <a:blip r:embed="rId3"/>
          <a:stretch>
            <a:fillRect/>
          </a:stretch>
        </p:blipFill>
        <p:spPr>
          <a:xfrm>
            <a:off x="5638800" y="0"/>
            <a:ext cx="3124200" cy="1666875"/>
          </a:xfrm>
          <a:prstGeom prst="rect">
            <a:avLst/>
          </a:prstGeom>
          <a:noFill/>
          <a:ln w="9525">
            <a:noFill/>
          </a:ln>
        </p:spPr>
      </p:pic>
      <p:grpSp>
        <p:nvGrpSpPr>
          <p:cNvPr id="32784" name="Group 16"/>
          <p:cNvGrpSpPr/>
          <p:nvPr/>
        </p:nvGrpSpPr>
        <p:grpSpPr>
          <a:xfrm>
            <a:off x="5486400" y="1790700"/>
            <a:ext cx="3429000" cy="1600200"/>
            <a:chOff x="3360" y="1680"/>
            <a:chExt cx="2400" cy="1584"/>
          </a:xfrm>
        </p:grpSpPr>
        <p:pic>
          <p:nvPicPr>
            <p:cNvPr id="23566" name="Picture 13" descr="vietnam-paintings-006"/>
            <p:cNvPicPr>
              <a:picLocks noChangeAspect="1"/>
            </p:cNvPicPr>
            <p:nvPr/>
          </p:nvPicPr>
          <p:blipFill>
            <a:blip r:embed="rId4"/>
            <a:stretch>
              <a:fillRect/>
            </a:stretch>
          </p:blipFill>
          <p:spPr>
            <a:xfrm>
              <a:off x="4704" y="1680"/>
              <a:ext cx="1056" cy="1584"/>
            </a:xfrm>
            <a:prstGeom prst="rect">
              <a:avLst/>
            </a:prstGeom>
            <a:noFill/>
            <a:ln w="9525">
              <a:noFill/>
            </a:ln>
          </p:spPr>
        </p:pic>
        <p:pic>
          <p:nvPicPr>
            <p:cNvPr id="23567" name="Picture 14" descr="van-mieu-mao-dien-bieu-tuong-tinh-than-hieu-hoc-xu-dong-4"/>
            <p:cNvPicPr>
              <a:picLocks noChangeAspect="1"/>
            </p:cNvPicPr>
            <p:nvPr/>
          </p:nvPicPr>
          <p:blipFill>
            <a:blip r:embed="rId5"/>
            <a:stretch>
              <a:fillRect/>
            </a:stretch>
          </p:blipFill>
          <p:spPr>
            <a:xfrm>
              <a:off x="3360" y="1680"/>
              <a:ext cx="1392" cy="1584"/>
            </a:xfrm>
            <a:prstGeom prst="rect">
              <a:avLst/>
            </a:prstGeom>
            <a:noFill/>
            <a:ln w="9525">
              <a:noFill/>
            </a:ln>
          </p:spPr>
        </p:pic>
      </p:grpSp>
      <p:pic>
        <p:nvPicPr>
          <p:cNvPr id="32783" name="Picture 15" descr="hoagao5"/>
          <p:cNvPicPr>
            <a:picLocks noChangeAspect="1"/>
          </p:cNvPicPr>
          <p:nvPr/>
        </p:nvPicPr>
        <p:blipFill>
          <a:blip r:embed="rId6"/>
          <a:stretch>
            <a:fillRect/>
          </a:stretch>
        </p:blipFill>
        <p:spPr>
          <a:xfrm>
            <a:off x="5638800" y="0"/>
            <a:ext cx="3124200" cy="1665288"/>
          </a:xfrm>
          <a:prstGeom prst="rect">
            <a:avLst/>
          </a:prstGeom>
          <a:noFill/>
          <a:ln w="9525">
            <a:noFill/>
          </a:ln>
        </p:spPr>
      </p:pic>
      <p:sp>
        <p:nvSpPr>
          <p:cNvPr id="32785" name="Text Box 17"/>
          <p:cNvSpPr txBox="1">
            <a:spLocks noChangeArrowheads="1"/>
          </p:cNvSpPr>
          <p:nvPr/>
        </p:nvSpPr>
        <p:spPr bwMode="auto">
          <a:xfrm>
            <a:off x="0" y="38100"/>
            <a:ext cx="53340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1650" b="0" i="0" u="sng"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Đoạn</a:t>
            </a:r>
            <a:r>
              <a:rPr kumimoji="0" lang="en-US" sz="1650" b="0" i="0" u="sng"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1:</a:t>
            </a:r>
            <a:r>
              <a:rPr kumimoji="0" lang="en-US" sz="165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gạo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mỗi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năm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trở</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tuổi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xuân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đầy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tiếng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hót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Chỉ</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cần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nhẹ</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hay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đôi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mới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ngay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mấy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lìa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từ</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trên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chúi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rực</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quay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7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chóng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nom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đẹp</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pic>
        <p:nvPicPr>
          <p:cNvPr id="32788" name="Picture 20" descr="images"/>
          <p:cNvPicPr>
            <a:picLocks noChangeAspect="1"/>
          </p:cNvPicPr>
          <p:nvPr/>
        </p:nvPicPr>
        <p:blipFill>
          <a:blip r:embed="rId7"/>
          <a:stretch>
            <a:fillRect/>
          </a:stretch>
        </p:blipFill>
        <p:spPr>
          <a:xfrm>
            <a:off x="5486400" y="3848100"/>
            <a:ext cx="3429000" cy="1485900"/>
          </a:xfrm>
          <a:prstGeom prst="rect">
            <a:avLst/>
          </a:prstGeom>
          <a:noFill/>
          <a:ln w="9525">
            <a:noFill/>
          </a:ln>
        </p:spPr>
      </p:pic>
      <p:sp>
        <p:nvSpPr>
          <p:cNvPr id="23563" name="Line 15"/>
          <p:cNvSpPr/>
          <p:nvPr/>
        </p:nvSpPr>
        <p:spPr>
          <a:xfrm>
            <a:off x="5334000" y="0"/>
            <a:ext cx="0" cy="5715000"/>
          </a:xfrm>
          <a:prstGeom prst="line">
            <a:avLst/>
          </a:prstGeom>
          <a:ln w="28575" cap="flat" cmpd="sng">
            <a:solidFill>
              <a:schemeClr val="tx1"/>
            </a:solidFill>
            <a:prstDash val="solid"/>
            <a:headEnd type="none" w="med" len="med"/>
            <a:tailEnd type="none" w="med" len="med"/>
          </a:ln>
        </p:spPr>
      </p:sp>
      <p:sp>
        <p:nvSpPr>
          <p:cNvPr id="23564"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3565"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85" name="Text Box 17"/>
          <p:cNvSpPr txBox="1"/>
          <p:nvPr/>
        </p:nvSpPr>
        <p:spPr>
          <a:xfrm>
            <a:off x="0" y="38100"/>
            <a:ext cx="53340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700" u="sng" dirty="0">
                <a:solidFill>
                  <a:srgbClr val="FF3300"/>
                </a:solidFill>
                <a:latin typeface="Times New Roman" panose="02020603050405020304" pitchFamily="18" charset="0"/>
              </a:rPr>
              <a:t>Đoạn 1:</a:t>
            </a:r>
            <a:r>
              <a:rPr sz="1700" dirty="0">
                <a:solidFill>
                  <a:srgbClr val="0000FF"/>
                </a:solidFill>
                <a:latin typeface="Times New Roman" panose="02020603050405020304" pitchFamily="18" charset="0"/>
              </a:rPr>
              <a:t> </a:t>
            </a:r>
            <a:r>
              <a:rPr sz="17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sz="1700" dirty="0">
              <a:solidFill>
                <a:srgbClr val="002060"/>
              </a:solidFill>
              <a:latin typeface="Times New Roman" panose="02020603050405020304" pitchFamily="18" charset="0"/>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sp>
        <p:nvSpPr>
          <p:cNvPr id="24581" name="Line 15"/>
          <p:cNvSpPr/>
          <p:nvPr/>
        </p:nvSpPr>
        <p:spPr>
          <a:xfrm flipH="1">
            <a:off x="5322570" y="0"/>
            <a:ext cx="24130" cy="5718810"/>
          </a:xfrm>
          <a:prstGeom prst="line">
            <a:avLst/>
          </a:prstGeom>
          <a:ln w="28575" cap="flat" cmpd="sng">
            <a:solidFill>
              <a:schemeClr val="tx1"/>
            </a:solidFill>
            <a:prstDash val="solid"/>
            <a:headEnd type="none" w="med" len="med"/>
            <a:tailEnd type="none" w="med" len="med"/>
          </a:ln>
        </p:spPr>
      </p:sp>
      <p:sp>
        <p:nvSpPr>
          <p:cNvPr id="24582"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4583"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
        <p:nvSpPr>
          <p:cNvPr id="16" name="Text Box 16"/>
          <p:cNvSpPr txBox="1"/>
          <p:nvPr/>
        </p:nvSpPr>
        <p:spPr>
          <a:xfrm>
            <a:off x="5410200" y="333375"/>
            <a:ext cx="33718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Mở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bao quát cây gạo già mỗi khi bước vào mùa hoa.</a:t>
            </a:r>
            <a:endParaRPr lang="en-US" altLang="vi-VN" sz="1800" b="1" dirty="0">
              <a:solidFill>
                <a:srgbClr val="002060"/>
              </a:solidFill>
              <a:latin typeface="Times New Roman" panose="02020603050405020304" pitchFamily="18" charset="0"/>
            </a:endParaRPr>
          </a:p>
        </p:txBody>
      </p:sp>
      <p:sp>
        <p:nvSpPr>
          <p:cNvPr id="17" name="Text Box 17"/>
          <p:cNvSpPr txBox="1"/>
          <p:nvPr/>
        </p:nvSpPr>
        <p:spPr>
          <a:xfrm>
            <a:off x="5410200" y="2286000"/>
            <a:ext cx="3733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Thân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già sau mùa hoa.</a:t>
            </a:r>
            <a:endParaRPr lang="en-US" altLang="vi-VN" sz="1800" b="1" dirty="0">
              <a:solidFill>
                <a:srgbClr val="002060"/>
              </a:solidFill>
              <a:latin typeface="Times New Roman" panose="02020603050405020304" pitchFamily="18" charset="0"/>
            </a:endParaRPr>
          </a:p>
        </p:txBody>
      </p:sp>
      <p:sp>
        <p:nvSpPr>
          <p:cNvPr id="18" name="Text Box 19"/>
          <p:cNvSpPr txBox="1"/>
          <p:nvPr/>
        </p:nvSpPr>
        <p:spPr>
          <a:xfrm>
            <a:off x="5410200" y="4117975"/>
            <a:ext cx="33718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Kết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khi tạo quả.</a:t>
            </a:r>
            <a:endParaRPr lang="en-US" altLang="vi-VN" sz="1800" b="1" dirty="0">
              <a:solidFill>
                <a:srgbClr val="002060"/>
              </a:solidFill>
              <a:latin typeface="Times New Roman" panose="02020603050405020304" pitchFamily="18" charset="0"/>
            </a:endParaRPr>
          </a:p>
        </p:txBody>
      </p:sp>
      <p:sp>
        <p:nvSpPr>
          <p:cNvPr id="25607" name="Rectangle 23"/>
          <p:cNvSpPr/>
          <p:nvPr/>
        </p:nvSpPr>
        <p:spPr>
          <a:xfrm>
            <a:off x="2286000" y="5295900"/>
            <a:ext cx="4679950" cy="430213"/>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solidFill>
                  <a:srgbClr val="FF3300"/>
                </a:solidFill>
                <a:latin typeface="Times New Roman" panose="02020603050405020304" pitchFamily="18" charset="0"/>
                <a:cs typeface="Times New Roman" panose="02020603050405020304" pitchFamily="18" charset="0"/>
              </a:rPr>
              <a:t>B</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i cây gạo miêu tả theo trình tự n</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o?</a:t>
            </a:r>
            <a:endParaRPr lang="en-US" altLang="vi-VN" sz="2200" b="1" i="1" dirty="0">
              <a:solidFill>
                <a:srgbClr val="FF3300"/>
              </a:solidFill>
              <a:latin typeface="Times New Roman" panose="02020603050405020304" pitchFamily="18" charset="0"/>
              <a:ea typeface="Times New Roman" panose="02020603050405020304" pitchFamily="18" charset="0"/>
            </a:endParaRPr>
          </a:p>
        </p:txBody>
      </p:sp>
      <p:sp>
        <p:nvSpPr>
          <p:cNvPr id="22541" name="Text Box 13"/>
          <p:cNvSpPr txBox="1">
            <a:spLocks noChangeArrowheads="1"/>
          </p:cNvSpPr>
          <p:nvPr/>
        </p:nvSpPr>
        <p:spPr bwMode="auto">
          <a:xfrm>
            <a:off x="381000" y="5295900"/>
            <a:ext cx="8462645" cy="398780"/>
          </a:xfrm>
          <a:prstGeom prst="rect">
            <a:avLst/>
          </a:prstGeom>
          <a:solidFill>
            <a:schemeClr val="bg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000" b="1" dirty="0">
                <a:solidFill>
                  <a:srgbClr val="FF0000"/>
                </a:solidFill>
                <a:latin typeface="Times New Roman" panose="02020603050405020304" pitchFamily="18" charset="0"/>
                <a:cs typeface="Times New Roman" panose="02020603050405020304" pitchFamily="18" charset="0"/>
              </a:rPr>
              <a:t>Tả theo từng thời kì phát triển trong một năm: từ lúc ra hoa đến lúc kết quả</a:t>
            </a:r>
            <a:r>
              <a:rPr lang="vi-VN" sz="2000" b="1" dirty="0">
                <a:solidFill>
                  <a:srgbClr val="FF0000"/>
                </a:solidFill>
                <a:latin typeface="Times New Roman" panose="02020603050405020304" pitchFamily="18" charset="0"/>
                <a:cs typeface="Times New Roman" panose="02020603050405020304" pitchFamily="18" charset="0"/>
              </a:rPr>
              <a:t>.</a:t>
            </a:r>
            <a:endParaRPr lang="vi-VN"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bldLst>
      <p:bldP spid="2560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8"/>
          <p:cNvPicPr>
            <a:picLocks noChangeAspect="1"/>
          </p:cNvPicPr>
          <p:nvPr/>
        </p:nvPicPr>
        <p:blipFill>
          <a:blip r:embed="rId1"/>
          <a:srcRect t="1752"/>
          <a:stretch>
            <a:fillRect/>
          </a:stretch>
        </p:blipFill>
        <p:spPr>
          <a:xfrm>
            <a:off x="0" y="-22225"/>
            <a:ext cx="9144000" cy="5737225"/>
          </a:xfrm>
          <a:prstGeom prst="rect">
            <a:avLst/>
          </a:prstGeom>
          <a:noFill/>
          <a:ln w="9525">
            <a:noFill/>
          </a:ln>
        </p:spPr>
      </p:pic>
      <p:sp>
        <p:nvSpPr>
          <p:cNvPr id="25603" name="Text Box 9"/>
          <p:cNvSpPr txBox="1"/>
          <p:nvPr/>
        </p:nvSpPr>
        <p:spPr>
          <a:xfrm>
            <a:off x="533400" y="1968500"/>
            <a:ext cx="184150"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Times New Roman" panose="02020603050405020304" pitchFamily="18" charset="0"/>
              <a:ea typeface="Arial" panose="020B0604020202020204" pitchFamily="34" charset="0"/>
            </a:endParaRPr>
          </a:p>
        </p:txBody>
      </p:sp>
      <p:sp>
        <p:nvSpPr>
          <p:cNvPr id="22542" name="Text Box 14"/>
          <p:cNvSpPr txBox="1">
            <a:spLocks noChangeArrowheads="1"/>
          </p:cNvSpPr>
          <p:nvPr/>
        </p:nvSpPr>
        <p:spPr bwMode="auto">
          <a:xfrm>
            <a:off x="304800" y="190500"/>
            <a:ext cx="81534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None/>
            </a:pPr>
            <a:r>
              <a:rPr sz="2200" b="1" u="sng" dirty="0">
                <a:solidFill>
                  <a:srgbClr val="FF0000"/>
                </a:solidFill>
                <a:latin typeface="Times New Roman" panose="02020603050405020304" pitchFamily="18" charset="0"/>
                <a:cs typeface="Times New Roman" panose="02020603050405020304" pitchFamily="18" charset="0"/>
              </a:rPr>
              <a:t>B</a:t>
            </a:r>
            <a:r>
              <a:rPr sz="2200" b="1" u="sng" dirty="0">
                <a:solidFill>
                  <a:srgbClr val="FF0000"/>
                </a:solidFill>
                <a:latin typeface="Times New Roman" panose="02020603050405020304" pitchFamily="18" charset="0"/>
                <a:ea typeface="Times New Roman" panose="02020603050405020304" pitchFamily="18" charset="0"/>
              </a:rPr>
              <a:t>à</a:t>
            </a:r>
            <a:r>
              <a:rPr sz="2200" b="1" u="sng" dirty="0">
                <a:solidFill>
                  <a:srgbClr val="FF0000"/>
                </a:solidFill>
                <a:latin typeface="Times New Roman" panose="02020603050405020304" pitchFamily="18" charset="0"/>
                <a:cs typeface="Times New Roman" panose="02020603050405020304" pitchFamily="18" charset="0"/>
              </a:rPr>
              <a:t>i 2:</a:t>
            </a:r>
            <a:r>
              <a:rPr sz="2200" b="1" dirty="0">
                <a:solidFill>
                  <a:srgbClr val="FF0000"/>
                </a:solidFill>
                <a:latin typeface="Times New Roman" panose="02020603050405020304" pitchFamily="18" charset="0"/>
                <a:cs typeface="Times New Roman" panose="02020603050405020304" pitchFamily="18" charset="0"/>
              </a:rPr>
              <a:t> </a:t>
            </a:r>
            <a:r>
              <a:rPr sz="2200" b="1" i="1" dirty="0">
                <a:solidFill>
                  <a:srgbClr val="FF0000"/>
                </a:solidFill>
                <a:latin typeface="Times New Roman" panose="02020603050405020304" pitchFamily="18" charset="0"/>
                <a:cs typeface="Times New Roman" panose="02020603050405020304" pitchFamily="18" charset="0"/>
              </a:rPr>
              <a:t>Lập d</a:t>
            </a:r>
            <a:r>
              <a:rPr sz="2200" b="1" i="1" dirty="0">
                <a:solidFill>
                  <a:srgbClr val="FF0000"/>
                </a:solidFill>
                <a:latin typeface="Times New Roman" panose="02020603050405020304" pitchFamily="18" charset="0"/>
                <a:ea typeface="Times New Roman" panose="02020603050405020304" pitchFamily="18" charset="0"/>
              </a:rPr>
              <a:t>à</a:t>
            </a:r>
            <a:r>
              <a:rPr sz="2200" b="1" i="1" dirty="0">
                <a:solidFill>
                  <a:srgbClr val="FF0000"/>
                </a:solidFill>
                <a:latin typeface="Times New Roman" panose="02020603050405020304" pitchFamily="18" charset="0"/>
                <a:cs typeface="Times New Roman" panose="02020603050405020304" pitchFamily="18" charset="0"/>
              </a:rPr>
              <a:t>n ý miêu tả một cây ăn quả quen thuộc theo một trong hai cách đã học:</a:t>
            </a:r>
            <a:endParaRPr sz="2200" b="1" i="1" dirty="0">
              <a:solidFill>
                <a:srgbClr val="FF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bộ  phận của cây.</a:t>
            </a:r>
            <a:endParaRPr sz="2200" b="1" i="1" dirty="0">
              <a:solidFill>
                <a:srgbClr val="00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thời kì phát triển của cây.</a:t>
            </a:r>
            <a:endParaRPr sz="2200" b="1" i="1" dirty="0">
              <a:solidFill>
                <a:srgbClr val="000000"/>
              </a:solidFill>
              <a:latin typeface="Times New Roman" panose="02020603050405020304" pitchFamily="18" charset="0"/>
              <a:ea typeface="Times New Roman" panose="02020603050405020304" pitchFamily="18" charset="0"/>
            </a:endParaRPr>
          </a:p>
        </p:txBody>
      </p:sp>
      <p:sp>
        <p:nvSpPr>
          <p:cNvPr id="22550" name="AutoShape 22"/>
          <p:cNvSpPr/>
          <p:nvPr/>
        </p:nvSpPr>
        <p:spPr>
          <a:xfrm>
            <a:off x="1905000" y="2247900"/>
            <a:ext cx="5105400" cy="1714500"/>
          </a:xfrm>
          <a:prstGeom prst="cloudCallout">
            <a:avLst>
              <a:gd name="adj1" fmla="val 29602"/>
              <a:gd name="adj2" fmla="val 5933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Kể tên một số cây ăn quả m</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 em biết?</a:t>
            </a:r>
            <a:endParaRPr lang="en-US" altLang="vi-VN" sz="22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1000" fill="hold"/>
                                        <p:tgtEl>
                                          <p:spTgt spid="22542"/>
                                        </p:tgtEl>
                                        <p:attrNameLst>
                                          <p:attrName>ppt_x</p:attrName>
                                        </p:attrNameLst>
                                      </p:cBhvr>
                                      <p:tavLst>
                                        <p:tav tm="0">
                                          <p:val>
                                            <p:strVal val="#ppt_x-.2"/>
                                          </p:val>
                                        </p:tav>
                                        <p:tav tm="100000">
                                          <p:val>
                                            <p:strVal val="#ppt_x"/>
                                          </p:val>
                                        </p:tav>
                                      </p:tavLst>
                                    </p:anim>
                                    <p:anim calcmode="lin" valueType="num">
                                      <p:cBhvr>
                                        <p:cTn id="8"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2550"/>
                                        </p:tgtEl>
                                        <p:attrNameLst>
                                          <p:attrName>style.visibility</p:attrName>
                                        </p:attrNameLst>
                                      </p:cBhvr>
                                      <p:to>
                                        <p:strVal val="visible"/>
                                      </p:to>
                                    </p:set>
                                    <p:animEffect transition="in" filter="wedge">
                                      <p:cBhvr>
                                        <p:cTn id="14"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bldLvl="0" animBg="1"/>
      <p:bldP spid="2255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8"/>
          <p:cNvPicPr>
            <a:picLocks noChangeAspect="1"/>
          </p:cNvPicPr>
          <p:nvPr/>
        </p:nvPicPr>
        <p:blipFill>
          <a:blip r:embed="rId1"/>
          <a:srcRect t="1752"/>
          <a:stretch>
            <a:fillRect/>
          </a:stretch>
        </p:blipFill>
        <p:spPr>
          <a:xfrm>
            <a:off x="1270" y="0"/>
            <a:ext cx="9144000" cy="5715635"/>
          </a:xfrm>
          <a:prstGeom prst="rect">
            <a:avLst/>
          </a:prstGeom>
          <a:noFill/>
          <a:ln w="9525">
            <a:noFill/>
          </a:ln>
        </p:spPr>
      </p:pic>
      <p:pic>
        <p:nvPicPr>
          <p:cNvPr id="7170" name="Picture 5" descr="pp10"/>
          <p:cNvPicPr>
            <a:picLocks noChangeAspect="1"/>
          </p:cNvPicPr>
          <p:nvPr/>
        </p:nvPicPr>
        <p:blipFill>
          <a:blip r:embed="rId2">
            <a:clrChange>
              <a:clrFrom>
                <a:srgbClr val="FFFFFF"/>
              </a:clrFrom>
              <a:clrTo>
                <a:srgbClr val="FFFFFF">
                  <a:alpha val="0"/>
                </a:srgbClr>
              </a:clrTo>
            </a:clrChange>
          </a:blip>
          <a:stretch>
            <a:fillRect/>
          </a:stretch>
        </p:blipFill>
        <p:spPr>
          <a:xfrm>
            <a:off x="2089150" y="2933700"/>
            <a:ext cx="4883150" cy="2657475"/>
          </a:xfrm>
          <a:prstGeom prst="rect">
            <a:avLst/>
          </a:prstGeom>
          <a:noFill/>
          <a:ln w="9525">
            <a:noFill/>
          </a:ln>
        </p:spPr>
      </p:pic>
      <p:grpSp>
        <p:nvGrpSpPr>
          <p:cNvPr id="7171" name="组合 62"/>
          <p:cNvGrpSpPr/>
          <p:nvPr/>
        </p:nvGrpSpPr>
        <p:grpSpPr>
          <a:xfrm>
            <a:off x="-38100" y="4278313"/>
            <a:ext cx="9182100" cy="1150937"/>
            <a:chOff x="-2055784" y="5706558"/>
            <a:chExt cx="12152268" cy="1151441"/>
          </a:xfrm>
        </p:grpSpPr>
        <p:pic>
          <p:nvPicPr>
            <p:cNvPr id="7172" name="图片 63"/>
            <p:cNvPicPr>
              <a:picLocks noChangeAspect="1"/>
            </p:cNvPicPr>
            <p:nvPr/>
          </p:nvPicPr>
          <p:blipFill>
            <a:blip r:embed="rId3"/>
            <a:stretch>
              <a:fillRect/>
            </a:stretch>
          </p:blipFill>
          <p:spPr>
            <a:xfrm>
              <a:off x="6829155" y="5952293"/>
              <a:ext cx="3267329" cy="905706"/>
            </a:xfrm>
            <a:prstGeom prst="rect">
              <a:avLst/>
            </a:prstGeom>
            <a:noFill/>
            <a:ln w="9525">
              <a:noFill/>
            </a:ln>
          </p:spPr>
        </p:pic>
        <p:pic>
          <p:nvPicPr>
            <p:cNvPr id="7173" name="图片 64"/>
            <p:cNvPicPr>
              <a:picLocks noChangeAspect="1"/>
            </p:cNvPicPr>
            <p:nvPr/>
          </p:nvPicPr>
          <p:blipFill>
            <a:blip r:embed="rId4"/>
            <a:stretch>
              <a:fillRect/>
            </a:stretch>
          </p:blipFill>
          <p:spPr>
            <a:xfrm>
              <a:off x="3973398" y="5901249"/>
              <a:ext cx="3451875" cy="956750"/>
            </a:xfrm>
            <a:prstGeom prst="rect">
              <a:avLst/>
            </a:prstGeom>
            <a:noFill/>
            <a:ln w="9525">
              <a:noFill/>
            </a:ln>
          </p:spPr>
        </p:pic>
        <p:pic>
          <p:nvPicPr>
            <p:cNvPr id="13" name="图片 65"/>
            <p:cNvPicPr>
              <a:picLocks noChangeAspect="1"/>
            </p:cNvPicPr>
            <p:nvPr/>
          </p:nvPicPr>
          <p:blipFill>
            <a:blip r:embed="rId5" cstate="print"/>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66"/>
            <p:cNvPicPr>
              <a:picLocks noChangeAspect="1"/>
            </p:cNvPicPr>
            <p:nvPr/>
          </p:nvPicPr>
          <p:blipFill>
            <a:blip r:embed="rId6" cstate="print"/>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67"/>
            <p:cNvPicPr>
              <a:picLocks noChangeAspect="1"/>
            </p:cNvPicPr>
            <p:nvPr/>
          </p:nvPicPr>
          <p:blipFill>
            <a:blip r:embed="rId7" cstate="print"/>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7177" name="图片 68"/>
            <p:cNvPicPr>
              <a:picLocks noChangeAspect="1"/>
            </p:cNvPicPr>
            <p:nvPr/>
          </p:nvPicPr>
          <p:blipFill>
            <a:blip r:embed="rId4"/>
            <a:stretch>
              <a:fillRect/>
            </a:stretch>
          </p:blipFill>
          <p:spPr>
            <a:xfrm>
              <a:off x="760243" y="5901249"/>
              <a:ext cx="3451875" cy="956750"/>
            </a:xfrm>
            <a:prstGeom prst="rect">
              <a:avLst/>
            </a:prstGeom>
            <a:noFill/>
            <a:ln w="9525">
              <a:noFill/>
            </a:ln>
          </p:spPr>
        </p:pic>
        <p:pic>
          <p:nvPicPr>
            <p:cNvPr id="7178" name="图片 69"/>
            <p:cNvPicPr>
              <a:picLocks noChangeAspect="1"/>
            </p:cNvPicPr>
            <p:nvPr/>
          </p:nvPicPr>
          <p:blipFill>
            <a:blip r:embed="rId4"/>
            <a:stretch>
              <a:fillRect/>
            </a:stretch>
          </p:blipFill>
          <p:spPr>
            <a:xfrm flipH="1">
              <a:off x="-2055784" y="5901249"/>
              <a:ext cx="3451875" cy="956750"/>
            </a:xfrm>
            <a:prstGeom prst="rect">
              <a:avLst/>
            </a:prstGeom>
            <a:noFill/>
            <a:ln w="9525">
              <a:noFill/>
            </a:ln>
          </p:spPr>
        </p:pic>
      </p:grpSp>
      <p:sp>
        <p:nvSpPr>
          <p:cNvPr id="2" name="Cloud 1"/>
          <p:cNvSpPr/>
          <p:nvPr/>
        </p:nvSpPr>
        <p:spPr>
          <a:xfrm>
            <a:off x="152400" y="419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Cloud 2"/>
          <p:cNvSpPr/>
          <p:nvPr/>
        </p:nvSpPr>
        <p:spPr>
          <a:xfrm>
            <a:off x="9906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Cloud 3"/>
          <p:cNvSpPr/>
          <p:nvPr/>
        </p:nvSpPr>
        <p:spPr>
          <a:xfrm>
            <a:off x="279400" y="546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Cloud 4"/>
          <p:cNvSpPr/>
          <p:nvPr/>
        </p:nvSpPr>
        <p:spPr>
          <a:xfrm>
            <a:off x="67818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Cloud 5"/>
          <p:cNvSpPr/>
          <p:nvPr/>
        </p:nvSpPr>
        <p:spPr>
          <a:xfrm>
            <a:off x="7772400" y="1143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Cloud 7"/>
          <p:cNvSpPr/>
          <p:nvPr/>
        </p:nvSpPr>
        <p:spPr>
          <a:xfrm>
            <a:off x="2767013" y="1181100"/>
            <a:ext cx="3611563" cy="15113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358775" lvl="1" indent="9842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717550" lvl="2" indent="1968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76325" lvl="3" indent="2952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435100" lvl="4" indent="3937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rPr>
              <a:t>KHỞI ĐỘNG</a:t>
            </a:r>
            <a:endPar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endParaRPr>
          </a:p>
        </p:txBody>
      </p:sp>
      <p:sp>
        <p:nvSpPr>
          <p:cNvPr id="9" name="Cloud 8"/>
          <p:cNvSpPr/>
          <p:nvPr/>
        </p:nvSpPr>
        <p:spPr>
          <a:xfrm>
            <a:off x="3505200" y="2667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Cloud 9"/>
          <p:cNvSpPr/>
          <p:nvPr/>
        </p:nvSpPr>
        <p:spPr>
          <a:xfrm>
            <a:off x="2332038" y="757238"/>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Cloud 10"/>
          <p:cNvSpPr/>
          <p:nvPr/>
        </p:nvSpPr>
        <p:spPr>
          <a:xfrm>
            <a:off x="8763000" y="8763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52" name="Group 12"/>
          <p:cNvGrpSpPr/>
          <p:nvPr/>
        </p:nvGrpSpPr>
        <p:grpSpPr>
          <a:xfrm>
            <a:off x="0" y="0"/>
            <a:ext cx="9144000" cy="5715000"/>
            <a:chOff x="0" y="0"/>
            <a:chExt cx="5760" cy="4320"/>
          </a:xfrm>
        </p:grpSpPr>
        <p:pic>
          <p:nvPicPr>
            <p:cNvPr id="26627" name="Picture 4" descr="cay đu đủ"/>
            <p:cNvPicPr>
              <a:picLocks noChangeAspect="1"/>
            </p:cNvPicPr>
            <p:nvPr/>
          </p:nvPicPr>
          <p:blipFill>
            <a:blip r:embed="rId1"/>
            <a:stretch>
              <a:fillRect/>
            </a:stretch>
          </p:blipFill>
          <p:spPr>
            <a:xfrm>
              <a:off x="0" y="0"/>
              <a:ext cx="2640" cy="2208"/>
            </a:xfrm>
            <a:prstGeom prst="rect">
              <a:avLst/>
            </a:prstGeom>
            <a:noFill/>
            <a:ln w="9525">
              <a:noFill/>
            </a:ln>
          </p:spPr>
        </p:pic>
        <p:pic>
          <p:nvPicPr>
            <p:cNvPr id="26628" name="Picture 5" descr="Dua-Nhao-Thom-1"/>
            <p:cNvPicPr>
              <a:picLocks noChangeAspect="1"/>
            </p:cNvPicPr>
            <p:nvPr/>
          </p:nvPicPr>
          <p:blipFill>
            <a:blip r:embed="rId2"/>
            <a:stretch>
              <a:fillRect/>
            </a:stretch>
          </p:blipFill>
          <p:spPr>
            <a:xfrm>
              <a:off x="2640" y="0"/>
              <a:ext cx="3120" cy="2208"/>
            </a:xfrm>
            <a:prstGeom prst="rect">
              <a:avLst/>
            </a:prstGeom>
            <a:noFill/>
            <a:ln w="9525">
              <a:noFill/>
            </a:ln>
          </p:spPr>
        </p:pic>
        <p:pic>
          <p:nvPicPr>
            <p:cNvPr id="26629" name="Picture 6" descr="cay mit"/>
            <p:cNvPicPr>
              <a:picLocks noChangeAspect="1"/>
            </p:cNvPicPr>
            <p:nvPr/>
          </p:nvPicPr>
          <p:blipFill>
            <a:blip r:embed="rId3"/>
            <a:stretch>
              <a:fillRect/>
            </a:stretch>
          </p:blipFill>
          <p:spPr>
            <a:xfrm>
              <a:off x="0" y="2208"/>
              <a:ext cx="2640" cy="2112"/>
            </a:xfrm>
            <a:prstGeom prst="rect">
              <a:avLst/>
            </a:prstGeom>
            <a:noFill/>
            <a:ln w="9525">
              <a:noFill/>
            </a:ln>
          </p:spPr>
        </p:pic>
        <p:pic>
          <p:nvPicPr>
            <p:cNvPr id="26630" name="Picture 7" descr="cay buoi"/>
            <p:cNvPicPr>
              <a:picLocks noChangeAspect="1"/>
            </p:cNvPicPr>
            <p:nvPr/>
          </p:nvPicPr>
          <p:blipFill>
            <a:blip r:embed="rId4"/>
            <a:stretch>
              <a:fillRect/>
            </a:stretch>
          </p:blipFill>
          <p:spPr>
            <a:xfrm>
              <a:off x="2640" y="2160"/>
              <a:ext cx="3120" cy="2160"/>
            </a:xfrm>
            <a:prstGeom prst="rect">
              <a:avLst/>
            </a:prstGeom>
            <a:noFill/>
            <a:ln w="9525">
              <a:noFill/>
            </a:ln>
          </p:spPr>
        </p:pic>
        <p:sp>
          <p:nvSpPr>
            <p:cNvPr id="26631" name="Rectangle 8"/>
            <p:cNvSpPr/>
            <p:nvPr/>
          </p:nvSpPr>
          <p:spPr>
            <a:xfrm>
              <a:off x="864" y="2016"/>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đu đủ</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2" name="Rectangle 9"/>
            <p:cNvSpPr/>
            <p:nvPr/>
          </p:nvSpPr>
          <p:spPr>
            <a:xfrm>
              <a:off x="816" y="4128"/>
              <a:ext cx="1056"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mít</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3" name="Rectangle 10"/>
            <p:cNvSpPr/>
            <p:nvPr/>
          </p:nvSpPr>
          <p:spPr>
            <a:xfrm>
              <a:off x="3696" y="4128"/>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bưởi</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4" name="Rectangle 11"/>
            <p:cNvSpPr/>
            <p:nvPr/>
          </p:nvSpPr>
          <p:spPr>
            <a:xfrm>
              <a:off x="3648" y="1968"/>
              <a:ext cx="1008"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dừa</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28" name="Group 12"/>
          <p:cNvGrpSpPr/>
          <p:nvPr/>
        </p:nvGrpSpPr>
        <p:grpSpPr>
          <a:xfrm>
            <a:off x="0" y="0"/>
            <a:ext cx="9144000" cy="5715000"/>
            <a:chOff x="0" y="0"/>
            <a:chExt cx="5760" cy="4320"/>
          </a:xfrm>
        </p:grpSpPr>
        <p:pic>
          <p:nvPicPr>
            <p:cNvPr id="27651" name="Picture 4" descr="Lemon_tree_Berkeley_closeup2[1]"/>
            <p:cNvPicPr>
              <a:picLocks noChangeAspect="1"/>
            </p:cNvPicPr>
            <p:nvPr/>
          </p:nvPicPr>
          <p:blipFill>
            <a:blip r:embed="rId1"/>
            <a:stretch>
              <a:fillRect/>
            </a:stretch>
          </p:blipFill>
          <p:spPr>
            <a:xfrm>
              <a:off x="0" y="0"/>
              <a:ext cx="2880" cy="2400"/>
            </a:xfrm>
            <a:prstGeom prst="rect">
              <a:avLst/>
            </a:prstGeom>
            <a:noFill/>
            <a:ln w="9525">
              <a:noFill/>
            </a:ln>
          </p:spPr>
        </p:pic>
        <p:pic>
          <p:nvPicPr>
            <p:cNvPr id="27652" name="Picture 5" descr="cay xoài"/>
            <p:cNvPicPr>
              <a:picLocks noChangeAspect="1"/>
            </p:cNvPicPr>
            <p:nvPr/>
          </p:nvPicPr>
          <p:blipFill>
            <a:blip r:embed="rId2">
              <a:lum contrast="4000"/>
            </a:blip>
            <a:stretch>
              <a:fillRect/>
            </a:stretch>
          </p:blipFill>
          <p:spPr>
            <a:xfrm>
              <a:off x="2832" y="0"/>
              <a:ext cx="2928" cy="2400"/>
            </a:xfrm>
            <a:prstGeom prst="rect">
              <a:avLst/>
            </a:prstGeom>
            <a:noFill/>
            <a:ln w="9525">
              <a:noFill/>
            </a:ln>
          </p:spPr>
        </p:pic>
        <p:pic>
          <p:nvPicPr>
            <p:cNvPr id="27653" name="Picture 6" descr="chuoi01[1]"/>
            <p:cNvPicPr>
              <a:picLocks noChangeAspect="1"/>
            </p:cNvPicPr>
            <p:nvPr/>
          </p:nvPicPr>
          <p:blipFill>
            <a:blip r:embed="rId3"/>
            <a:stretch>
              <a:fillRect/>
            </a:stretch>
          </p:blipFill>
          <p:spPr>
            <a:xfrm>
              <a:off x="2832" y="2304"/>
              <a:ext cx="2928" cy="2016"/>
            </a:xfrm>
            <a:prstGeom prst="rect">
              <a:avLst/>
            </a:prstGeom>
            <a:noFill/>
            <a:ln w="9525">
              <a:noFill/>
            </a:ln>
          </p:spPr>
        </p:pic>
        <p:pic>
          <p:nvPicPr>
            <p:cNvPr id="27654" name="Picture 7" descr="cay nhãn"/>
            <p:cNvPicPr>
              <a:picLocks noChangeAspect="1"/>
            </p:cNvPicPr>
            <p:nvPr/>
          </p:nvPicPr>
          <p:blipFill>
            <a:blip r:embed="rId4"/>
            <a:stretch>
              <a:fillRect/>
            </a:stretch>
          </p:blipFill>
          <p:spPr>
            <a:xfrm>
              <a:off x="0" y="2256"/>
              <a:ext cx="2832" cy="2064"/>
            </a:xfrm>
            <a:prstGeom prst="rect">
              <a:avLst/>
            </a:prstGeom>
            <a:noFill/>
            <a:ln w="9525">
              <a:noFill/>
            </a:ln>
          </p:spPr>
        </p:pic>
        <p:sp>
          <p:nvSpPr>
            <p:cNvPr id="27655" name="Rectangle 8"/>
            <p:cNvSpPr/>
            <p:nvPr/>
          </p:nvSpPr>
          <p:spPr>
            <a:xfrm>
              <a:off x="1200" y="2016"/>
              <a:ext cx="1296" cy="192"/>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cam</a:t>
              </a:r>
              <a:endParaRPr lang="en-US" altLang="vi-VN" sz="1800" b="1" dirty="0">
                <a:latin typeface="Times New Roman" panose="02020603050405020304" pitchFamily="18" charset="0"/>
                <a:ea typeface="Times New Roman" panose="02020603050405020304" pitchFamily="18" charset="0"/>
              </a:endParaRPr>
            </a:p>
          </p:txBody>
        </p:sp>
        <p:sp>
          <p:nvSpPr>
            <p:cNvPr id="27656" name="Rectangle 9"/>
            <p:cNvSpPr/>
            <p:nvPr/>
          </p:nvSpPr>
          <p:spPr>
            <a:xfrm>
              <a:off x="3504" y="2064"/>
              <a:ext cx="1152"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xo</a:t>
              </a:r>
              <a:r>
                <a:rPr lang="en-US" altLang="vi-VN" sz="1800" b="1" dirty="0">
                  <a:latin typeface="Times New Roman" panose="02020603050405020304" pitchFamily="18" charset="0"/>
                  <a:ea typeface="Times New Roman" panose="02020603050405020304" pitchFamily="18" charset="0"/>
                </a:rPr>
                <a:t>à</a:t>
              </a:r>
              <a:r>
                <a:rPr lang="en-US" altLang="vi-VN" sz="1800" b="1" dirty="0">
                  <a:latin typeface="Times New Roman" panose="02020603050405020304" pitchFamily="18" charset="0"/>
                  <a:cs typeface="Times New Roman" panose="02020603050405020304" pitchFamily="18" charset="0"/>
                </a:rPr>
                <a:t>i</a:t>
              </a:r>
              <a:endParaRPr lang="en-US" altLang="vi-VN" sz="1800" b="1" dirty="0">
                <a:latin typeface="Times New Roman" panose="02020603050405020304" pitchFamily="18" charset="0"/>
                <a:ea typeface="Times New Roman" panose="02020603050405020304" pitchFamily="18" charset="0"/>
              </a:endParaRPr>
            </a:p>
          </p:txBody>
        </p:sp>
        <p:sp>
          <p:nvSpPr>
            <p:cNvPr id="27657" name="Rectangle 10"/>
            <p:cNvSpPr/>
            <p:nvPr/>
          </p:nvSpPr>
          <p:spPr>
            <a:xfrm>
              <a:off x="960" y="4080"/>
              <a:ext cx="120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nhãn</a:t>
              </a:r>
              <a:endParaRPr lang="en-US" altLang="vi-VN" sz="1800" b="1" dirty="0">
                <a:latin typeface="Times New Roman" panose="02020603050405020304" pitchFamily="18" charset="0"/>
                <a:ea typeface="Times New Roman" panose="02020603050405020304" pitchFamily="18" charset="0"/>
              </a:endParaRPr>
            </a:p>
          </p:txBody>
        </p:sp>
        <p:sp>
          <p:nvSpPr>
            <p:cNvPr id="27658" name="Rectangle 11"/>
            <p:cNvSpPr/>
            <p:nvPr/>
          </p:nvSpPr>
          <p:spPr>
            <a:xfrm>
              <a:off x="3936" y="4080"/>
              <a:ext cx="96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chuối</a:t>
              </a:r>
              <a:endParaRPr lang="en-US" altLang="vi-VN" sz="1800" b="1" dirty="0">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8675" name="Text Box 7"/>
          <p:cNvSpPr txBox="1"/>
          <p:nvPr/>
        </p:nvSpPr>
        <p:spPr>
          <a:xfrm>
            <a:off x="2819400" y="127000"/>
            <a:ext cx="3581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8676" name="Text Box 8"/>
          <p:cNvSpPr txBox="1"/>
          <p:nvPr/>
        </p:nvSpPr>
        <p:spPr>
          <a:xfrm>
            <a:off x="2689225" y="1009650"/>
            <a:ext cx="401637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2533" name="Text Box 10"/>
          <p:cNvSpPr txBox="1">
            <a:spLocks noChangeArrowheads="1"/>
          </p:cNvSpPr>
          <p:nvPr/>
        </p:nvSpPr>
        <p:spPr bwMode="auto">
          <a:xfrm>
            <a:off x="152400" y="146050"/>
            <a:ext cx="8648700" cy="501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Dàn</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ý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Mở</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ở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vườn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bao</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quát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cùng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bụi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xanh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tốt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b)</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từng</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bộ</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phận</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sâu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tỏa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rộng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Gốc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phần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xốp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nhẵn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bóng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màu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Lá</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Buồng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được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chục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nhau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nghiêng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chín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hương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phảng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phất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vị</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ngọt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đậm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ăn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Kết</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thường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chăm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vi-VN" alt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9699"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0"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1"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solidFill>
                <a:srgbClr val="002060"/>
              </a:solidFill>
              <a:latin typeface="Arial Black" panose="020B0A04020102020204" pitchFamily="34" charset="0"/>
              <a:ea typeface="Arial" panose="020B0604020202020204" pitchFamily="34" charset="0"/>
            </a:endParaRPr>
          </a:p>
        </p:txBody>
      </p:sp>
      <p:sp>
        <p:nvSpPr>
          <p:cNvPr id="29702" name="Text Box 15"/>
          <p:cNvSpPr txBox="1"/>
          <p:nvPr/>
        </p:nvSpPr>
        <p:spPr>
          <a:xfrm>
            <a:off x="1219200" y="2070100"/>
            <a:ext cx="57150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Nêu cấu tạo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miêu tả cây cối?</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740" name="Text Box 20"/>
          <p:cNvSpPr txBox="1"/>
          <p:nvPr/>
        </p:nvSpPr>
        <p:spPr>
          <a:xfrm>
            <a:off x="3314700" y="414338"/>
            <a:ext cx="3352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VẬN DỤNG</a:t>
            </a:r>
            <a:endParaRPr lang="en-US" altLang="vi-VN" sz="2200" b="1" dirty="0">
              <a:solidFill>
                <a:srgbClr val="FF3300"/>
              </a:solidFill>
              <a:latin typeface="Times New Roman" panose="02020603050405020304" pitchFamily="18" charset="0"/>
            </a:endParaRPr>
          </a:p>
        </p:txBody>
      </p:sp>
      <p:sp>
        <p:nvSpPr>
          <p:cNvPr id="29704" name="Text Box 15"/>
          <p:cNvSpPr txBox="1"/>
          <p:nvPr/>
        </p:nvSpPr>
        <p:spPr>
          <a:xfrm>
            <a:off x="1219200" y="2562225"/>
            <a:ext cx="67818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Khi lập d</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n ý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tả cây cối cần lưu ý gì?</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4105" name="Text Box 9"/>
          <p:cNvSpPr txBox="1"/>
          <p:nvPr/>
        </p:nvSpPr>
        <p:spPr>
          <a:xfrm>
            <a:off x="2590800" y="650875"/>
            <a:ext cx="5334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400" b="1" i="1" dirty="0">
                <a:solidFill>
                  <a:srgbClr val="FF3300"/>
                </a:solidFill>
                <a:latin typeface="Times New Roman" panose="02020603050405020304" pitchFamily="18" charset="0"/>
                <a:cs typeface="Times New Roman" panose="02020603050405020304" pitchFamily="18" charset="0"/>
              </a:rPr>
              <a:t>Nêu cấu tạo của b</a:t>
            </a:r>
            <a:r>
              <a:rPr lang="en-US" altLang="vi-VN" sz="2400" b="1" i="1" dirty="0">
                <a:solidFill>
                  <a:srgbClr val="FF3300"/>
                </a:solidFill>
                <a:latin typeface="Times New Roman" panose="02020603050405020304" pitchFamily="18" charset="0"/>
                <a:ea typeface="Times New Roman" panose="02020603050405020304" pitchFamily="18" charset="0"/>
              </a:rPr>
              <a:t>à</a:t>
            </a:r>
            <a:r>
              <a:rPr lang="en-US" altLang="vi-VN" sz="2400" b="1" i="1" dirty="0">
                <a:solidFill>
                  <a:srgbClr val="FF3300"/>
                </a:solidFill>
                <a:latin typeface="Times New Roman" panose="02020603050405020304" pitchFamily="18" charset="0"/>
                <a:cs typeface="Times New Roman" panose="02020603050405020304" pitchFamily="18" charset="0"/>
              </a:rPr>
              <a:t>i văn miêu tả đồ vật?</a:t>
            </a:r>
            <a:endParaRPr lang="en-US" altLang="vi-VN" sz="2400" b="1" i="1" dirty="0">
              <a:solidFill>
                <a:srgbClr val="FF3300"/>
              </a:solidFill>
              <a:latin typeface="Times New Roman" panose="02020603050405020304" pitchFamily="18" charset="0"/>
              <a:ea typeface="Times New Roman" panose="02020603050405020304" pitchFamily="18" charset="0"/>
            </a:endParaRPr>
          </a:p>
        </p:txBody>
      </p:sp>
      <p:sp>
        <p:nvSpPr>
          <p:cNvPr id="7172" name="Rectangle 14"/>
          <p:cNvSpPr/>
          <p:nvPr/>
        </p:nvSpPr>
        <p:spPr>
          <a:xfrm>
            <a:off x="419100" y="2090738"/>
            <a:ext cx="8305800" cy="2800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latin typeface="Times New Roman" panose="02020603050405020304" pitchFamily="18" charset="0"/>
                <a:cs typeface="Times New Roman" panose="02020603050405020304" pitchFamily="18" charset="0"/>
              </a:rPr>
              <a:t>Một b</a:t>
            </a:r>
            <a:r>
              <a:rPr lang="en-US" altLang="vi-VN" sz="2200" b="1" i="1" dirty="0">
                <a:latin typeface="Times New Roman" panose="02020603050405020304" pitchFamily="18" charset="0"/>
                <a:ea typeface="Times New Roman" panose="02020603050405020304" pitchFamily="18" charset="0"/>
              </a:rPr>
              <a:t>à</a:t>
            </a:r>
            <a:r>
              <a:rPr lang="en-US" altLang="vi-VN" sz="2200" b="1" i="1" dirty="0">
                <a:latin typeface="Times New Roman" panose="02020603050405020304" pitchFamily="18" charset="0"/>
                <a:cs typeface="Times New Roman" panose="02020603050405020304" pitchFamily="18" charset="0"/>
              </a:rPr>
              <a:t>i văn miêu tả đồ vật gồm 3 phần:</a:t>
            </a:r>
            <a:endParaRPr lang="en-US" altLang="vi-VN" sz="2200" b="1" i="1"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b="1" i="1" dirty="0">
              <a:solidFill>
                <a:srgbClr val="FF33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Mở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rPr>
              <a:t>:   Giới thiệu đồ vật định tả</a:t>
            </a:r>
            <a:endPar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Thân b</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i</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bao quát</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chi tiết (theo trình tự nhất định)</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Kết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solidFill>
                  <a:srgbClr val="FF0066"/>
                </a:solidFill>
                <a:latin typeface="Times New Roman" panose="02020603050405020304" pitchFamily="18" charset="0"/>
                <a:cs typeface="Times New Roman" panose="02020603050405020304" pitchFamily="18" charset="0"/>
              </a:rPr>
              <a:t>:</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Nêu cảm nghĩ hoặc tình cảm của người tả đối với đồ vật đó.</a:t>
            </a:r>
            <a:endParaRPr lang="en-US" altLang="vi-VN" sz="2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trips(downLeft)">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s 2"/>
          <p:cNvSpPr/>
          <p:nvPr/>
        </p:nvSpPr>
        <p:spPr>
          <a:xfrm>
            <a:off x="3505200" y="2073275"/>
            <a:ext cx="5486400" cy="96012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sp>
        <p:nvSpPr>
          <p:cNvPr id="4" name="Rectangles 3"/>
          <p:cNvSpPr/>
          <p:nvPr/>
        </p:nvSpPr>
        <p:spPr>
          <a:xfrm>
            <a:off x="3733800" y="895985"/>
            <a:ext cx="5486400" cy="784225"/>
          </a:xfrm>
          <a:prstGeom prst="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grpSp>
        <p:nvGrpSpPr>
          <p:cNvPr id="27652" name="Group 57"/>
          <p:cNvGrpSpPr/>
          <p:nvPr/>
        </p:nvGrpSpPr>
        <p:grpSpPr>
          <a:xfrm>
            <a:off x="1447800" y="875983"/>
            <a:ext cx="7675245" cy="2230959"/>
            <a:chOff x="1775090" y="2237951"/>
            <a:chExt cx="9514003" cy="2751454"/>
          </a:xfrm>
        </p:grpSpPr>
        <p:sp>
          <p:nvSpPr>
            <p:cNvPr id="79" name="Rectangle 13"/>
            <p:cNvSpPr/>
            <p:nvPr/>
          </p:nvSpPr>
          <p:spPr bwMode="auto">
            <a:xfrm>
              <a:off x="1775090" y="3255838"/>
              <a:ext cx="19513" cy="506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nvGrpSpPr>
            <p:cNvPr id="8197" name="Group 16"/>
            <p:cNvGrpSpPr/>
            <p:nvPr/>
          </p:nvGrpSpPr>
          <p:grpSpPr>
            <a:xfrm>
              <a:off x="2018791" y="2237951"/>
              <a:ext cx="2697487" cy="2307151"/>
              <a:chOff x="2030559" y="2797851"/>
              <a:chExt cx="2697487" cy="2307151"/>
            </a:xfrm>
          </p:grpSpPr>
          <p:sp>
            <p:nvSpPr>
              <p:cNvPr id="67" name="Freeform: Shape 17"/>
              <p:cNvSpPr/>
              <p:nvPr/>
            </p:nvSpPr>
            <p:spPr bwMode="auto">
              <a:xfrm>
                <a:off x="3781860" y="2797851"/>
                <a:ext cx="946186" cy="1005359"/>
              </a:xfrm>
              <a:custGeom>
                <a:avLst/>
                <a:gdLst>
                  <a:gd name="T0" fmla="*/ 0 w 1745"/>
                  <a:gd name="T1" fmla="*/ 1320 h 1320"/>
                  <a:gd name="T2" fmla="*/ 1498 w 1745"/>
                  <a:gd name="T3" fmla="*/ 1320 h 1320"/>
                  <a:gd name="T4" fmla="*/ 1745 w 1745"/>
                  <a:gd name="T5" fmla="*/ 1072 h 1320"/>
                  <a:gd name="T6" fmla="*/ 1745 w 1745"/>
                  <a:gd name="T7" fmla="*/ 248 h 1320"/>
                  <a:gd name="T8" fmla="*/ 1498 w 1745"/>
                  <a:gd name="T9" fmla="*/ 0 h 1320"/>
                  <a:gd name="T10" fmla="*/ 0 w 1745"/>
                  <a:gd name="T11" fmla="*/ 0 h 1320"/>
                  <a:gd name="T12" fmla="*/ 0 w 1745"/>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1745" h="1320">
                    <a:moveTo>
                      <a:pt x="0" y="1320"/>
                    </a:moveTo>
                    <a:lnTo>
                      <a:pt x="1498" y="1320"/>
                    </a:lnTo>
                    <a:cubicBezTo>
                      <a:pt x="1634" y="1320"/>
                      <a:pt x="1745" y="1209"/>
                      <a:pt x="1745" y="1072"/>
                    </a:cubicBezTo>
                    <a:lnTo>
                      <a:pt x="1745" y="248"/>
                    </a:lnTo>
                    <a:cubicBezTo>
                      <a:pt x="1745" y="111"/>
                      <a:pt x="1634" y="0"/>
                      <a:pt x="1498" y="0"/>
                    </a:cubicBezTo>
                    <a:lnTo>
                      <a:pt x="0" y="0"/>
                    </a:lnTo>
                    <a:lnTo>
                      <a:pt x="0" y="1320"/>
                    </a:lnTo>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8" name="Freeform: Shape 18"/>
              <p:cNvSpPr/>
              <p:nvPr/>
            </p:nvSpPr>
            <p:spPr bwMode="auto">
              <a:xfrm>
                <a:off x="2030559" y="2797851"/>
                <a:ext cx="1775645" cy="2307151"/>
              </a:xfrm>
              <a:custGeom>
                <a:avLst/>
                <a:gdLst>
                  <a:gd name="T0" fmla="*/ 1118 w 1118"/>
                  <a:gd name="T1" fmla="*/ 0 h 1453"/>
                  <a:gd name="T2" fmla="*/ 0 w 1118"/>
                  <a:gd name="T3" fmla="*/ 1453 h 1453"/>
                  <a:gd name="T4" fmla="*/ 1118 w 1118"/>
                  <a:gd name="T5" fmla="*/ 633 h 1453"/>
                  <a:gd name="T6" fmla="*/ 1118 w 1118"/>
                  <a:gd name="T7" fmla="*/ 0 h 1453"/>
                </a:gdLst>
                <a:ahLst/>
                <a:cxnLst>
                  <a:cxn ang="0">
                    <a:pos x="T0" y="T1"/>
                  </a:cxn>
                  <a:cxn ang="0">
                    <a:pos x="T2" y="T3"/>
                  </a:cxn>
                  <a:cxn ang="0">
                    <a:pos x="T4" y="T5"/>
                  </a:cxn>
                  <a:cxn ang="0">
                    <a:pos x="T6" y="T7"/>
                  </a:cxn>
                </a:cxnLst>
                <a:rect l="0" t="0" r="r" b="b"/>
                <a:pathLst>
                  <a:path w="1118" h="1453">
                    <a:moveTo>
                      <a:pt x="1118" y="0"/>
                    </a:moveTo>
                    <a:lnTo>
                      <a:pt x="0" y="1453"/>
                    </a:lnTo>
                    <a:lnTo>
                      <a:pt x="1118" y="633"/>
                    </a:lnTo>
                    <a:lnTo>
                      <a:pt x="1118" y="0"/>
                    </a:ln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grpSp>
          <p:nvGrpSpPr>
            <p:cNvPr id="8198" name="Group 19"/>
            <p:cNvGrpSpPr/>
            <p:nvPr/>
          </p:nvGrpSpPr>
          <p:grpSpPr>
            <a:xfrm>
              <a:off x="1996181" y="3714439"/>
              <a:ext cx="2670721" cy="1274966"/>
              <a:chOff x="1275192" y="3791440"/>
              <a:chExt cx="2670721" cy="1274966"/>
            </a:xfrm>
          </p:grpSpPr>
          <p:sp>
            <p:nvSpPr>
              <p:cNvPr id="65" name="Freeform: Shape 20"/>
              <p:cNvSpPr/>
              <p:nvPr/>
            </p:nvSpPr>
            <p:spPr bwMode="auto">
              <a:xfrm>
                <a:off x="3007658" y="3797705"/>
                <a:ext cx="938255" cy="1177856"/>
              </a:xfrm>
              <a:custGeom>
                <a:avLst/>
                <a:gdLst>
                  <a:gd name="T0" fmla="*/ 0 w 1745"/>
                  <a:gd name="T1" fmla="*/ 1319 h 1319"/>
                  <a:gd name="T2" fmla="*/ 1498 w 1745"/>
                  <a:gd name="T3" fmla="*/ 1319 h 1319"/>
                  <a:gd name="T4" fmla="*/ 1745 w 1745"/>
                  <a:gd name="T5" fmla="*/ 1071 h 1319"/>
                  <a:gd name="T6" fmla="*/ 1745 w 1745"/>
                  <a:gd name="T7" fmla="*/ 247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7"/>
                    </a:lnTo>
                    <a:cubicBezTo>
                      <a:pt x="1745" y="110"/>
                      <a:pt x="1634" y="0"/>
                      <a:pt x="1498" y="0"/>
                    </a:cubicBezTo>
                    <a:lnTo>
                      <a:pt x="0" y="0"/>
                    </a:lnTo>
                    <a:lnTo>
                      <a:pt x="0" y="1319"/>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6" name="Freeform: Shape 21"/>
              <p:cNvSpPr/>
              <p:nvPr/>
            </p:nvSpPr>
            <p:spPr bwMode="auto">
              <a:xfrm>
                <a:off x="1275192" y="3791440"/>
                <a:ext cx="1732466" cy="1274966"/>
              </a:xfrm>
              <a:custGeom>
                <a:avLst/>
                <a:gdLst>
                  <a:gd name="T0" fmla="*/ 1118 w 1118"/>
                  <a:gd name="T1" fmla="*/ 0 h 726"/>
                  <a:gd name="T2" fmla="*/ 0 w 1118"/>
                  <a:gd name="T3" fmla="*/ 726 h 726"/>
                  <a:gd name="T4" fmla="*/ 1118 w 1118"/>
                  <a:gd name="T5" fmla="*/ 633 h 726"/>
                  <a:gd name="T6" fmla="*/ 1118 w 1118"/>
                  <a:gd name="T7" fmla="*/ 0 h 726"/>
                </a:gdLst>
                <a:ahLst/>
                <a:cxnLst>
                  <a:cxn ang="0">
                    <a:pos x="T0" y="T1"/>
                  </a:cxn>
                  <a:cxn ang="0">
                    <a:pos x="T2" y="T3"/>
                  </a:cxn>
                  <a:cxn ang="0">
                    <a:pos x="T4" y="T5"/>
                  </a:cxn>
                  <a:cxn ang="0">
                    <a:pos x="T6" y="T7"/>
                  </a:cxn>
                </a:cxnLst>
                <a:rect l="0" t="0" r="r" b="b"/>
                <a:pathLst>
                  <a:path w="1118" h="726">
                    <a:moveTo>
                      <a:pt x="1118" y="0"/>
                    </a:moveTo>
                    <a:lnTo>
                      <a:pt x="0" y="726"/>
                    </a:lnTo>
                    <a:lnTo>
                      <a:pt x="1118" y="633"/>
                    </a:lnTo>
                    <a:lnTo>
                      <a:pt x="111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sp>
          <p:nvSpPr>
            <p:cNvPr id="8199" name="TextBox 32"/>
            <p:cNvSpPr txBox="1"/>
            <p:nvPr/>
          </p:nvSpPr>
          <p:spPr>
            <a:xfrm>
              <a:off x="3843104" y="2486628"/>
              <a:ext cx="647015" cy="508003"/>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01</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0" name="TextBox 33"/>
            <p:cNvSpPr txBox="1"/>
            <p:nvPr/>
          </p:nvSpPr>
          <p:spPr>
            <a:xfrm>
              <a:off x="3894047" y="3959692"/>
              <a:ext cx="647015" cy="560921"/>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02</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1" name="Rectangle 46"/>
            <p:cNvSpPr/>
            <p:nvPr/>
          </p:nvSpPr>
          <p:spPr>
            <a:xfrm>
              <a:off x="4803954" y="2262229"/>
              <a:ext cx="6411149" cy="534891"/>
            </a:xfrm>
            <a:prstGeom prst="rect">
              <a:avLst/>
            </a:prstGeom>
            <a:noFill/>
            <a:ln w="9525">
              <a:noFill/>
            </a:ln>
          </p:spPr>
          <p:txBody>
            <a:bodyPr/>
            <a:p>
              <a:pPr algn="ctr" eaLnBrk="1" hangingPunct="1"/>
              <a:r>
                <a:rPr lang="en-US" altLang="en-US" sz="2000" dirty="0">
                  <a:latin typeface="Times New Roman" panose="02020603050405020304" pitchFamily="18" charset="0"/>
                  <a:cs typeface="Times New Roman" panose="02020603050405020304" pitchFamily="18" charset="0"/>
                </a:rPr>
                <a:t>Nắm đ</a:t>
              </a:r>
              <a:r>
                <a:rPr lang="vi-VN" altLang="en-US" sz="2000" dirty="0">
                  <a:latin typeface="Times New Roman" panose="02020603050405020304" pitchFamily="18" charset="0"/>
                  <a:cs typeface="Times New Roman" panose="02020603050405020304" pitchFamily="18" charset="0"/>
                </a:rPr>
                <a:t>ư</a:t>
              </a:r>
              <a:r>
                <a:rPr lang="en-US" altLang="en-US" sz="2000" dirty="0">
                  <a:latin typeface="Times New Roman" panose="02020603050405020304" pitchFamily="18" charset="0"/>
                  <a:cs typeface="Times New Roman" panose="02020603050405020304" pitchFamily="18" charset="0"/>
                </a:rPr>
                <a:t>ợc cấu tạo 3 phần (mở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thân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kết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của một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văn tả cây cối.</a:t>
              </a:r>
              <a:endParaRPr lang="en-US" altLang="en-US"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8202" name="Rectangle 50"/>
            <p:cNvSpPr/>
            <p:nvPr/>
          </p:nvSpPr>
          <p:spPr>
            <a:xfrm>
              <a:off x="4766959" y="3627257"/>
              <a:ext cx="6522134" cy="802728"/>
            </a:xfrm>
            <a:prstGeom prst="rect">
              <a:avLst/>
            </a:prstGeom>
            <a:noFill/>
            <a:ln w="9525">
              <a:noFill/>
            </a:ln>
          </p:spPr>
          <p:txBody>
            <a:bodyPr/>
            <a:p>
              <a:pPr algn="ctr" eaLnBrk="1" hangingPunct="1"/>
              <a:r>
                <a:rPr lang="en-US" altLang="en-US" sz="2000" dirty="0">
                  <a:solidFill>
                    <a:schemeClr val="bg1"/>
                  </a:solidFill>
                  <a:latin typeface="Times New Roman" panose="02020603050405020304" pitchFamily="18" charset="0"/>
                  <a:cs typeface="Times New Roman" panose="02020603050405020304" pitchFamily="18" charset="0"/>
                </a:rPr>
                <a:t>Nhận biết trình tự miêu tả trong b</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i văn miêu tả cây cối, biết lập d</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n ý tả một cây ăn quả quen thuộc theo một trong hai cách đã học.</a:t>
              </a:r>
              <a:endPar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2" name="Rectangle 1"/>
          <p:cNvSpPr/>
          <p:nvPr/>
        </p:nvSpPr>
        <p:spPr>
          <a:xfrm>
            <a:off x="152415" y="2400299"/>
            <a:ext cx="1618904" cy="107632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cần</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đạt</a:t>
            </a:r>
            <a:endPar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1024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024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828800" y="373063"/>
            <a:ext cx="66294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400" b="1" dirty="0">
                <a:solidFill>
                  <a:srgbClr val="0000FF"/>
                </a:solidFill>
                <a:latin typeface="Times New Roman" panose="02020603050405020304" pitchFamily="18" charset="0"/>
              </a:rPr>
              <a:t>Thứ bảy ngày 12 tháng 2 năm 2022</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4582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6"/>
          <p:cNvSpPr txBox="1"/>
          <p:nvPr/>
        </p:nvSpPr>
        <p:spPr>
          <a:xfrm>
            <a:off x="0" y="647700"/>
            <a:ext cx="8827770" cy="4831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Bãi ngô quê em ng</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y c</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xanh tốt. Mới dạo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o</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những cây ngô còn lấm tấm như mạ non. Thế m</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chỉ</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ít lâu sau, ngô đã th</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2200" dirty="0">
                <a:solidFill>
                  <a:srgbClr val="002060"/>
                </a:solidFill>
                <a:latin typeface="Times New Roman" panose="02020603050405020304" pitchFamily="18" charset="0"/>
                <a:ea typeface="Times New Roman" panose="02020603050405020304" pitchFamily="18" charset="0"/>
              </a:rPr>
              <a:t>à</a:t>
            </a:r>
            <a:endParaRPr lang="en-US" altLang="vi-VN" sz="2200" dirty="0">
              <a:solidFill>
                <a:srgbClr val="002060"/>
              </a:solidFill>
              <a:latin typeface="Times New Roman" panose="02020603050405020304" pitchFamily="18" charset="0"/>
              <a:ea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ánh nắng. Những lá ngô rộng d</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i, trổ ra mạnh mẽ,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nõn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Trên ngọn, một thứ búp như kết bằng nhung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phấn vươn lên. Những đ</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bướm trắng,bướm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áo mỏng óng ánh.</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Trời nắng chang chang, tiếng tu hú gần xa ran ran. Hoa ngô xơ xác như cỏ may. Lá ngô quắt lại rủ xuống. Những bắp ngô đã mập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i="1" dirty="0">
                <a:solidFill>
                  <a:srgbClr val="002060"/>
                </a:solidFill>
                <a:latin typeface="Times New Roman" panose="02020603050405020304" pitchFamily="18" charset="0"/>
                <a:cs typeface="Times New Roman" panose="02020603050405020304" pitchFamily="18" charset="0"/>
              </a:rPr>
              <a:t>			                     </a:t>
            </a:r>
            <a:r>
              <a:rPr lang="vi-VN" altLang="en-US" sz="2200" i="1" dirty="0">
                <a:solidFill>
                  <a:srgbClr val="002060"/>
                </a:solidFill>
                <a:latin typeface="Times New Roman" panose="02020603050405020304" pitchFamily="18" charset="0"/>
                <a:cs typeface="Times New Roman" panose="02020603050405020304" pitchFamily="18" charset="0"/>
              </a:rPr>
              <a:t>                             </a:t>
            </a:r>
            <a:r>
              <a:rPr lang="en-US" altLang="vi-VN" sz="2200" i="1" dirty="0">
                <a:solidFill>
                  <a:srgbClr val="002060"/>
                </a:solidFill>
                <a:latin typeface="Times New Roman" panose="02020603050405020304" pitchFamily="18" charset="0"/>
                <a:cs typeface="Times New Roman" panose="02020603050405020304" pitchFamily="18" charset="0"/>
              </a:rPr>
              <a:t> </a:t>
            </a:r>
            <a:r>
              <a:rPr lang="en-US" altLang="vi-VN" sz="1800" i="1" dirty="0">
                <a:solidFill>
                  <a:srgbClr val="002060"/>
                </a:solidFill>
                <a:latin typeface="Times New Roman" panose="02020603050405020304" pitchFamily="18" charset="0"/>
                <a:cs typeface="Times New Roman" panose="02020603050405020304" pitchFamily="18" charset="0"/>
              </a:rPr>
              <a:t> Nguyên Hồng</a:t>
            </a:r>
            <a:endParaRPr lang="en-US" altLang="vi-VN" sz="1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7" name="Picture 7" descr="doan 1 ngo da lon"/>
          <p:cNvPicPr>
            <a:picLocks noChangeAspect="1"/>
          </p:cNvPicPr>
          <p:nvPr/>
        </p:nvPicPr>
        <p:blipFill>
          <a:blip r:embed="rId1"/>
          <a:srcRect t="10286"/>
          <a:stretch>
            <a:fillRect/>
          </a:stretch>
        </p:blipFill>
        <p:spPr>
          <a:xfrm>
            <a:off x="6071870" y="-38100"/>
            <a:ext cx="2995295" cy="2653030"/>
          </a:xfrm>
          <a:prstGeom prst="rect">
            <a:avLst/>
          </a:prstGeom>
          <a:noFill/>
          <a:ln w="9525">
            <a:noFill/>
          </a:ln>
        </p:spPr>
      </p:pic>
      <p:sp>
        <p:nvSpPr>
          <p:cNvPr id="11268" name="Text Box 9"/>
          <p:cNvSpPr txBox="1"/>
          <p:nvPr/>
        </p:nvSpPr>
        <p:spPr>
          <a:xfrm>
            <a:off x="3048000" y="38100"/>
            <a:ext cx="2209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cs typeface="Times New Roman" panose="02020603050405020304" pitchFamily="18" charset="0"/>
              </a:rPr>
              <a:t>Bãi ngô</a:t>
            </a:r>
            <a:endParaRPr lang="en-US" altLang="vi-VN" sz="24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3"/>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pic>
        <p:nvPicPr>
          <p:cNvPr id="11270" name="Picture 6" descr="doan 1 bai ngo non"/>
          <p:cNvPicPr>
            <a:picLocks noChangeAspect="1"/>
          </p:cNvPicPr>
          <p:nvPr/>
        </p:nvPicPr>
        <p:blipFill>
          <a:blip r:embed="rId1"/>
          <a:stretch>
            <a:fillRect/>
          </a:stretch>
        </p:blipFill>
        <p:spPr>
          <a:xfrm>
            <a:off x="4724400" y="20638"/>
            <a:ext cx="4343400" cy="1524000"/>
          </a:xfrm>
          <a:prstGeom prst="rect">
            <a:avLst/>
          </a:prstGeom>
          <a:noFill/>
          <a:ln w="9525">
            <a:noFill/>
          </a:ln>
        </p:spPr>
      </p:pic>
      <p:sp>
        <p:nvSpPr>
          <p:cNvPr id="11277" name="Rectangle 13"/>
          <p:cNvSpPr/>
          <p:nvPr/>
        </p:nvSpPr>
        <p:spPr>
          <a:xfrm>
            <a:off x="0" y="635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1:</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 Bãi ngô quê em ng</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y c</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xanh tốt. Mới dạo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o những cây ngô còn lấm tấm như mạ non. Thế m</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chỉ ít lâu sau,ngô đã th</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ánh nắng. Những lá ngô rộng d</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i, trổ ra mạnh mẽ, nõn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8" name="Text Box 14"/>
          <p:cNvSpPr txBox="1"/>
          <p:nvPr/>
        </p:nvSpPr>
        <p:spPr>
          <a:xfrm>
            <a:off x="0" y="1651000"/>
            <a:ext cx="44958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cs typeface="Times New Roman" panose="02020603050405020304" pitchFamily="18" charset="0"/>
              </a:rPr>
              <a:t> </a:t>
            </a:r>
            <a:r>
              <a:rPr lang="en-US" altLang="vi-VN" sz="1700" b="1" u="sng" dirty="0">
                <a:solidFill>
                  <a:srgbClr val="FF3300"/>
                </a:solidFill>
                <a:latin typeface="Times New Roman" panose="02020603050405020304" pitchFamily="18" charset="0"/>
                <a:cs typeface="Times New Roman" panose="02020603050405020304" pitchFamily="18" charset="0"/>
              </a:rPr>
              <a:t>Đoạn 2:</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Trên ngọn, một thứ búp như kết bằng nhung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phấn vươn lên. Những đ</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bướm trắng,bướm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áo mỏng óng ánh.</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9" name="Text Box 15"/>
          <p:cNvSpPr txBox="1"/>
          <p:nvPr/>
        </p:nvSpPr>
        <p:spPr>
          <a:xfrm>
            <a:off x="0" y="38862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3:</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Trời nắng chang chang, tiếng tu hú gần xa ran ran. Hoa ngô xơ xác như cỏ may. Lá ngô quắt lại rủ xuống. Những bắp ngô đã mập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r>
              <a:rPr lang="en-US" altLang="vi-VN" sz="1700" b="1" dirty="0">
                <a:solidFill>
                  <a:srgbClr val="0000FF"/>
                </a:solidFill>
                <a:latin typeface="Times New Roman" panose="02020603050405020304" pitchFamily="18" charset="0"/>
                <a:cs typeface="Times New Roman" panose="02020603050405020304" pitchFamily="18" charset="0"/>
              </a:rPr>
              <a:t> </a:t>
            </a:r>
            <a:endParaRPr lang="en-US" altLang="vi-VN" sz="1700" dirty="0">
              <a:solidFill>
                <a:srgbClr val="0000FF"/>
              </a:solidFill>
              <a:latin typeface="Times New Roman" panose="02020603050405020304" pitchFamily="18" charset="0"/>
              <a:ea typeface="Times New Roman" panose="02020603050405020304" pitchFamily="18" charset="0"/>
            </a:endParaRPr>
          </a:p>
        </p:txBody>
      </p:sp>
      <p:pic>
        <p:nvPicPr>
          <p:cNvPr id="11280" name="Picture 16" descr="ngo"/>
          <p:cNvPicPr>
            <a:picLocks noChangeAspect="1"/>
          </p:cNvPicPr>
          <p:nvPr/>
        </p:nvPicPr>
        <p:blipFill>
          <a:blip r:embed="rId2"/>
          <a:stretch>
            <a:fillRect/>
          </a:stretch>
        </p:blipFill>
        <p:spPr>
          <a:xfrm>
            <a:off x="4648200" y="1651000"/>
            <a:ext cx="4419600" cy="2035175"/>
          </a:xfrm>
          <a:prstGeom prst="rect">
            <a:avLst/>
          </a:prstGeom>
          <a:noFill/>
          <a:ln w="9525">
            <a:noFill/>
          </a:ln>
        </p:spPr>
      </p:pic>
      <p:pic>
        <p:nvPicPr>
          <p:cNvPr id="11281" name="Picture 17" descr="corn_ngo"/>
          <p:cNvPicPr>
            <a:picLocks noChangeAspect="1"/>
          </p:cNvPicPr>
          <p:nvPr/>
        </p:nvPicPr>
        <p:blipFill>
          <a:blip r:embed="rId3"/>
          <a:stretch>
            <a:fillRect/>
          </a:stretch>
        </p:blipFill>
        <p:spPr>
          <a:xfrm>
            <a:off x="4648200" y="3873500"/>
            <a:ext cx="4419600" cy="1735138"/>
          </a:xfrm>
          <a:prstGeom prst="rect">
            <a:avLst/>
          </a:prstGeom>
          <a:noFill/>
          <a:ln w="9525">
            <a:noFill/>
          </a:ln>
        </p:spPr>
      </p:pic>
      <p:pic>
        <p:nvPicPr>
          <p:cNvPr id="11282" name="Picture 18" descr="Cay Ngo"/>
          <p:cNvPicPr>
            <a:picLocks noChangeAspect="1"/>
          </p:cNvPicPr>
          <p:nvPr/>
        </p:nvPicPr>
        <p:blipFill>
          <a:blip r:embed="rId4"/>
          <a:stretch>
            <a:fillRect/>
          </a:stretch>
        </p:blipFill>
        <p:spPr>
          <a:xfrm>
            <a:off x="4648200" y="1671638"/>
            <a:ext cx="4419600" cy="2047875"/>
          </a:xfrm>
          <a:prstGeom prst="rect">
            <a:avLst/>
          </a:prstGeom>
          <a:noFill/>
          <a:ln w="9525">
            <a:noFill/>
          </a:ln>
        </p:spPr>
      </p:pic>
      <p:pic>
        <p:nvPicPr>
          <p:cNvPr id="11283" name="Picture 19" descr="Ngo11"/>
          <p:cNvPicPr>
            <a:picLocks noChangeAspect="1"/>
          </p:cNvPicPr>
          <p:nvPr/>
        </p:nvPicPr>
        <p:blipFill>
          <a:blip r:embed="rId5"/>
          <a:stretch>
            <a:fillRect/>
          </a:stretch>
        </p:blipFill>
        <p:spPr>
          <a:xfrm>
            <a:off x="4648200" y="20638"/>
            <a:ext cx="4419600" cy="1524000"/>
          </a:xfrm>
          <a:prstGeom prst="rect">
            <a:avLst/>
          </a:prstGeom>
          <a:noFill/>
          <a:ln w="9525">
            <a:noFill/>
          </a:ln>
        </p:spPr>
      </p:pic>
      <p:grpSp>
        <p:nvGrpSpPr>
          <p:cNvPr id="11291" name="Group 27"/>
          <p:cNvGrpSpPr/>
          <p:nvPr/>
        </p:nvGrpSpPr>
        <p:grpSpPr>
          <a:xfrm>
            <a:off x="0" y="0"/>
            <a:ext cx="9144000" cy="5715000"/>
            <a:chOff x="0" y="0"/>
            <a:chExt cx="5760" cy="4320"/>
          </a:xfrm>
        </p:grpSpPr>
        <p:sp>
          <p:nvSpPr>
            <p:cNvPr id="12300" name="Line 23"/>
            <p:cNvSpPr/>
            <p:nvPr/>
          </p:nvSpPr>
          <p:spPr>
            <a:xfrm>
              <a:off x="2880" y="0"/>
              <a:ext cx="0" cy="4320"/>
            </a:xfrm>
            <a:prstGeom prst="line">
              <a:avLst/>
            </a:prstGeom>
            <a:ln w="28575" cap="flat" cmpd="sng">
              <a:solidFill>
                <a:schemeClr val="tx1"/>
              </a:solidFill>
              <a:prstDash val="solid"/>
              <a:headEnd type="none" w="med" len="med"/>
              <a:tailEnd type="none" w="med" len="med"/>
            </a:ln>
          </p:spPr>
        </p:sp>
        <p:sp>
          <p:nvSpPr>
            <p:cNvPr id="12301" name="Line 24"/>
            <p:cNvSpPr/>
            <p:nvPr/>
          </p:nvSpPr>
          <p:spPr>
            <a:xfrm flipV="1">
              <a:off x="0" y="1200"/>
              <a:ext cx="5760" cy="0"/>
            </a:xfrm>
            <a:prstGeom prst="line">
              <a:avLst/>
            </a:prstGeom>
            <a:ln w="28575" cap="flat" cmpd="sng">
              <a:solidFill>
                <a:schemeClr val="tx1"/>
              </a:solidFill>
              <a:prstDash val="solid"/>
              <a:headEnd type="none" w="med" len="med"/>
              <a:tailEnd type="none" w="med" len="med"/>
            </a:ln>
          </p:spPr>
        </p:sp>
        <p:sp>
          <p:nvSpPr>
            <p:cNvPr id="12302" name="Line 25"/>
            <p:cNvSpPr/>
            <p:nvPr/>
          </p:nvSpPr>
          <p:spPr>
            <a:xfrm flipV="1">
              <a:off x="0" y="2880"/>
              <a:ext cx="5760" cy="0"/>
            </a:xfrm>
            <a:prstGeom prst="line">
              <a:avLst/>
            </a:prstGeom>
            <a:ln w="28575" cap="flat" cmpd="sng">
              <a:solidFill>
                <a:schemeClr val="tx1"/>
              </a:solidFill>
              <a:prstDash val="solid"/>
              <a:headEnd type="none" w="med" len="med"/>
              <a:tailEnd type="none" w="med" len="med"/>
            </a:ln>
          </p:spPr>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3315" name="Rectangle 4"/>
          <p:cNvSpPr/>
          <p:nvPr/>
        </p:nvSpPr>
        <p:spPr>
          <a:xfrm>
            <a:off x="0" y="0"/>
            <a:ext cx="44196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1:</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altLang="vi-VN" sz="1700" b="1" dirty="0">
              <a:solidFill>
                <a:srgbClr val="002060"/>
              </a:solidFill>
              <a:latin typeface="Times New Roman" panose="02020603050405020304" pitchFamily="18" charset="0"/>
            </a:endParaRPr>
          </a:p>
        </p:txBody>
      </p:sp>
      <p:sp>
        <p:nvSpPr>
          <p:cNvPr id="13316" name="Text Box 5"/>
          <p:cNvSpPr txBox="1"/>
          <p:nvPr/>
        </p:nvSpPr>
        <p:spPr>
          <a:xfrm>
            <a:off x="-14287" y="1601788"/>
            <a:ext cx="4433887"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2:</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ltLang="vi-VN" sz="1700" b="1" dirty="0">
              <a:solidFill>
                <a:srgbClr val="002060"/>
              </a:solidFill>
              <a:latin typeface="Times New Roman" panose="02020603050405020304" pitchFamily="18" charset="0"/>
            </a:endParaRPr>
          </a:p>
        </p:txBody>
      </p:sp>
      <p:sp>
        <p:nvSpPr>
          <p:cNvPr id="13317" name="Text Box 6"/>
          <p:cNvSpPr txBox="1"/>
          <p:nvPr/>
        </p:nvSpPr>
        <p:spPr>
          <a:xfrm>
            <a:off x="-14287" y="3924300"/>
            <a:ext cx="4114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rPr>
              <a:t>Đoạn 3:</a:t>
            </a:r>
            <a:r>
              <a:rPr lang="en-US" altLang="vi-VN" sz="1700" b="1" dirty="0">
                <a:solidFill>
                  <a:srgbClr val="002060"/>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ltLang="vi-VN" sz="1700" b="1" dirty="0">
              <a:solidFill>
                <a:srgbClr val="002060"/>
              </a:solidFill>
              <a:latin typeface="Times New Roman" panose="02020603050405020304" pitchFamily="18" charset="0"/>
            </a:endParaRPr>
          </a:p>
        </p:txBody>
      </p:sp>
      <p:sp>
        <p:nvSpPr>
          <p:cNvPr id="27659" name="Text Box 11"/>
          <p:cNvSpPr txBox="1"/>
          <p:nvPr/>
        </p:nvSpPr>
        <p:spPr>
          <a:xfrm>
            <a:off x="4800600" y="233363"/>
            <a:ext cx="3886200" cy="9223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bãi ngô, tả cây ngô từ khi còn lấm tấm  như mạ non đến lúc trưởng thành.</a:t>
            </a:r>
            <a:endParaRPr lang="en-US" altLang="vi-VN" sz="1800" b="1" dirty="0">
              <a:solidFill>
                <a:srgbClr val="FF3300"/>
              </a:solidFill>
              <a:latin typeface="Times New Roman" panose="02020603050405020304" pitchFamily="18" charset="0"/>
            </a:endParaRPr>
          </a:p>
        </p:txBody>
      </p:sp>
      <p:sp>
        <p:nvSpPr>
          <p:cNvPr id="27660" name="Text Box 12"/>
          <p:cNvSpPr txBox="1"/>
          <p:nvPr/>
        </p:nvSpPr>
        <p:spPr>
          <a:xfrm>
            <a:off x="4800600" y="2222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và búp ngô non giai đoạn đơm hoa, kết trái.</a:t>
            </a:r>
            <a:endParaRPr lang="en-US" altLang="vi-VN" sz="1800" b="1" dirty="0">
              <a:solidFill>
                <a:srgbClr val="FF3300"/>
              </a:solidFill>
              <a:latin typeface="Times New Roman" panose="02020603050405020304" pitchFamily="18" charset="0"/>
            </a:endParaRPr>
          </a:p>
        </p:txBody>
      </p:sp>
      <p:sp>
        <p:nvSpPr>
          <p:cNvPr id="27661" name="Text Box 13"/>
          <p:cNvSpPr txBox="1"/>
          <p:nvPr/>
        </p:nvSpPr>
        <p:spPr>
          <a:xfrm>
            <a:off x="4800600" y="4254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lá và bắp ngô giai đoạn thu hoạch.</a:t>
            </a:r>
            <a:endParaRPr lang="en-US" altLang="vi-VN" sz="1800" b="1" dirty="0">
              <a:solidFill>
                <a:srgbClr val="FF3300"/>
              </a:solidFill>
              <a:latin typeface="Times New Roman" panose="02020603050405020304" pitchFamily="18" charset="0"/>
            </a:endParaRPr>
          </a:p>
        </p:txBody>
      </p:sp>
      <p:sp>
        <p:nvSpPr>
          <p:cNvPr id="13321" name="Line 14"/>
          <p:cNvSpPr/>
          <p:nvPr/>
        </p:nvSpPr>
        <p:spPr>
          <a:xfrm>
            <a:off x="4495800" y="0"/>
            <a:ext cx="0" cy="5715000"/>
          </a:xfrm>
          <a:prstGeom prst="line">
            <a:avLst/>
          </a:prstGeom>
          <a:ln w="28575" cap="flat" cmpd="sng">
            <a:solidFill>
              <a:schemeClr val="tx1"/>
            </a:solidFill>
            <a:prstDash val="solid"/>
            <a:headEnd type="none" w="med" len="med"/>
            <a:tailEnd type="none" w="med" len="med"/>
          </a:ln>
        </p:spPr>
      </p:sp>
      <p:sp>
        <p:nvSpPr>
          <p:cNvPr id="13322" name="Line 15"/>
          <p:cNvSpPr/>
          <p:nvPr/>
        </p:nvSpPr>
        <p:spPr>
          <a:xfrm flipV="1">
            <a:off x="0" y="1587500"/>
            <a:ext cx="9144000" cy="0"/>
          </a:xfrm>
          <a:prstGeom prst="line">
            <a:avLst/>
          </a:prstGeom>
          <a:ln w="28575" cap="flat" cmpd="sng">
            <a:solidFill>
              <a:schemeClr val="tx1"/>
            </a:solidFill>
            <a:prstDash val="solid"/>
            <a:headEnd type="none" w="med" len="med"/>
            <a:tailEnd type="none" w="med" len="med"/>
          </a:ln>
        </p:spPr>
      </p:sp>
      <p:sp>
        <p:nvSpPr>
          <p:cNvPr id="13323"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3" descr="doan 1 bai ngo non"/>
          <p:cNvPicPr>
            <a:picLocks noChangeAspect="1"/>
          </p:cNvPicPr>
          <p:nvPr/>
        </p:nvPicPr>
        <p:blipFill>
          <a:blip r:embed="rId1"/>
          <a:stretch>
            <a:fillRect/>
          </a:stretch>
        </p:blipFill>
        <p:spPr>
          <a:xfrm>
            <a:off x="0" y="2349500"/>
            <a:ext cx="3429000" cy="2667000"/>
          </a:xfrm>
          <a:prstGeom prst="rect">
            <a:avLst/>
          </a:prstGeom>
          <a:noFill/>
          <a:ln w="9525">
            <a:noFill/>
          </a:ln>
        </p:spPr>
      </p:pic>
      <p:pic>
        <p:nvPicPr>
          <p:cNvPr id="13316" name="Picture 4" descr="doan 2 bai ngo"/>
          <p:cNvPicPr>
            <a:picLocks noChangeAspect="1"/>
          </p:cNvPicPr>
          <p:nvPr/>
        </p:nvPicPr>
        <p:blipFill>
          <a:blip r:embed="rId2"/>
          <a:stretch>
            <a:fillRect/>
          </a:stretch>
        </p:blipFill>
        <p:spPr>
          <a:xfrm>
            <a:off x="6400800" y="2349500"/>
            <a:ext cx="2743200" cy="2667000"/>
          </a:xfrm>
          <a:prstGeom prst="rect">
            <a:avLst/>
          </a:prstGeom>
          <a:noFill/>
          <a:ln w="9525">
            <a:noFill/>
          </a:ln>
        </p:spPr>
      </p:pic>
      <p:sp>
        <p:nvSpPr>
          <p:cNvPr id="14340" name="Text Box 6"/>
          <p:cNvSpPr txBox="1"/>
          <p:nvPr/>
        </p:nvSpPr>
        <p:spPr>
          <a:xfrm>
            <a:off x="3108325" y="4799013"/>
            <a:ext cx="2606675"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3319" name="Text Box 7"/>
          <p:cNvSpPr txBox="1"/>
          <p:nvPr/>
        </p:nvSpPr>
        <p:spPr>
          <a:xfrm>
            <a:off x="457200" y="1841500"/>
            <a:ext cx="51816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200" b="1" dirty="0">
                <a:solidFill>
                  <a:srgbClr val="002060"/>
                </a:solidFill>
                <a:latin typeface="Times New Roman" panose="02020603050405020304" pitchFamily="18" charset="0"/>
                <a:cs typeface="Times New Roman" panose="02020603050405020304" pitchFamily="18" charset="0"/>
              </a:rPr>
              <a:t>Tả từng thời kỳ phát triển của cây</a:t>
            </a:r>
            <a:endParaRPr lang="vi-VN" altLang="en-US" sz="2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322" name="AutoShape 10"/>
          <p:cNvSpPr/>
          <p:nvPr/>
        </p:nvSpPr>
        <p:spPr>
          <a:xfrm>
            <a:off x="2362200" y="127000"/>
            <a:ext cx="3429000" cy="825500"/>
          </a:xfrm>
          <a:prstGeom prst="wedgeRoundRectCallout">
            <a:avLst>
              <a:gd name="adj1" fmla="val -43009"/>
              <a:gd name="adj2" fmla="val 143269"/>
              <a:gd name="adj3" fmla="val 16667"/>
            </a:avLst>
          </a:prstGeom>
          <a:solidFill>
            <a:srgbClr val="00FFFF"/>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000" b="1" dirty="0">
                <a:solidFill>
                  <a:srgbClr val="FF3300"/>
                </a:solidFill>
                <a:latin typeface="Times New Roman" panose="02020603050405020304" pitchFamily="18" charset="0"/>
              </a:rPr>
              <a:t>Tác giả tả cây ngô theo trình tự nào?</a:t>
            </a:r>
            <a:endParaRPr lang="en-US" altLang="vi-VN" sz="2000" b="1" dirty="0">
              <a:solidFill>
                <a:srgbClr val="FF3300"/>
              </a:solidFill>
              <a:latin typeface="Times New Roman" panose="02020603050405020304" pitchFamily="18" charset="0"/>
            </a:endParaRPr>
          </a:p>
        </p:txBody>
      </p:sp>
      <p:pic>
        <p:nvPicPr>
          <p:cNvPr id="13323" name="Picture 11" descr="ngo"/>
          <p:cNvPicPr>
            <a:picLocks noChangeAspect="1"/>
          </p:cNvPicPr>
          <p:nvPr/>
        </p:nvPicPr>
        <p:blipFill>
          <a:blip r:embed="rId3"/>
          <a:stretch>
            <a:fillRect/>
          </a:stretch>
        </p:blipFill>
        <p:spPr>
          <a:xfrm>
            <a:off x="3352800" y="2349500"/>
            <a:ext cx="3086100" cy="2667000"/>
          </a:xfrm>
          <a:prstGeom prst="rect">
            <a:avLst/>
          </a:prstGeom>
          <a:noFill/>
          <a:ln w="9525">
            <a:noFill/>
          </a:ln>
        </p:spPr>
      </p:pic>
      <p:sp>
        <p:nvSpPr>
          <p:cNvPr id="2" name="Text Box 1"/>
          <p:cNvSpPr txBox="1"/>
          <p:nvPr/>
        </p:nvSpPr>
        <p:spPr>
          <a:xfrm>
            <a:off x="549910" y="5139690"/>
            <a:ext cx="2345690" cy="368300"/>
          </a:xfrm>
          <a:prstGeom prst="rect">
            <a:avLst/>
          </a:prstGeom>
          <a:noFill/>
        </p:spPr>
        <p:txBody>
          <a:bodyPr wrap="square" rtlCol="0">
            <a:spAutoFit/>
          </a:bodyPr>
          <a:p>
            <a:r>
              <a:rPr lang="en-US" altLang="vi-VN" b="1" dirty="0">
                <a:solidFill>
                  <a:srgbClr val="FF3300"/>
                </a:solidFill>
                <a:latin typeface="Times New Roman" panose="02020603050405020304" pitchFamily="18" charset="0"/>
                <a:sym typeface="+mn-ea"/>
              </a:rPr>
              <a:t>lấm tấm như mạ non </a:t>
            </a:r>
            <a:endParaRPr lang="en-US"/>
          </a:p>
        </p:txBody>
      </p:sp>
      <p:sp>
        <p:nvSpPr>
          <p:cNvPr id="3" name="Text Box 2"/>
          <p:cNvSpPr txBox="1"/>
          <p:nvPr/>
        </p:nvSpPr>
        <p:spPr>
          <a:xfrm>
            <a:off x="3352800" y="5132705"/>
            <a:ext cx="2880995" cy="561975"/>
          </a:xfrm>
          <a:prstGeom prst="rect">
            <a:avLst/>
          </a:prstGeom>
          <a:noFill/>
        </p:spPr>
        <p:txBody>
          <a:bodyPr wrap="none" rtlCol="0" anchor="t">
            <a:spAutoFit/>
          </a:bodyPr>
          <a:p>
            <a:pPr marL="0" lvl="0" indent="0" algn="ctr" eaLnBrk="1" hangingPunct="1">
              <a:lnSpc>
                <a:spcPct val="60000"/>
              </a:lnSpc>
              <a:spcBef>
                <a:spcPct val="50000"/>
              </a:spcBef>
              <a:buNone/>
            </a:pPr>
            <a:r>
              <a:rPr lang="en-US" altLang="vi-VN" b="1" dirty="0">
                <a:solidFill>
                  <a:srgbClr val="FF3300"/>
                </a:solidFill>
                <a:latin typeface="Times New Roman" panose="02020603050405020304" pitchFamily="18" charset="0"/>
                <a:sym typeface="+mn-ea"/>
              </a:rPr>
              <a:t>giai đoạn đơm hoa, kết trái</a:t>
            </a:r>
            <a:r>
              <a:rPr lang="vi-VN" altLang="en-US" b="1" dirty="0">
                <a:solidFill>
                  <a:srgbClr val="FF3300"/>
                </a:solidFill>
                <a:latin typeface="Times New Roman" panose="02020603050405020304" pitchFamily="18" charset="0"/>
                <a:sym typeface="+mn-ea"/>
              </a:rPr>
              <a:t> </a:t>
            </a:r>
            <a:endParaRPr lang="vi-VN" altLang="en-US" b="1" dirty="0">
              <a:solidFill>
                <a:srgbClr val="FF3300"/>
              </a:solidFill>
              <a:latin typeface="Times New Roman" panose="02020603050405020304" pitchFamily="18" charset="0"/>
              <a:sym typeface="+mn-ea"/>
            </a:endParaRPr>
          </a:p>
          <a:p>
            <a:pPr marL="0" lvl="0" indent="0" algn="ctr" eaLnBrk="1" hangingPunct="1">
              <a:lnSpc>
                <a:spcPct val="60000"/>
              </a:lnSpc>
              <a:spcBef>
                <a:spcPct val="50000"/>
              </a:spcBef>
              <a:buNone/>
            </a:pPr>
            <a:r>
              <a:rPr lang="vi-VN" altLang="en-US" b="1" dirty="0">
                <a:solidFill>
                  <a:srgbClr val="FF3300"/>
                </a:solidFill>
                <a:latin typeface="Times New Roman" panose="02020603050405020304" pitchFamily="18" charset="0"/>
                <a:sym typeface="+mn-ea"/>
              </a:rPr>
              <a:t>của hoa và búp ngô</a:t>
            </a:r>
            <a:endParaRPr lang="vi-VN" altLang="en-US" b="1" dirty="0">
              <a:solidFill>
                <a:srgbClr val="FF3300"/>
              </a:solidFill>
              <a:latin typeface="Times New Roman" panose="02020603050405020304" pitchFamily="18" charset="0"/>
              <a:sym typeface="+mn-ea"/>
            </a:endParaRPr>
          </a:p>
        </p:txBody>
      </p:sp>
      <p:sp>
        <p:nvSpPr>
          <p:cNvPr id="4" name="Text Box 3"/>
          <p:cNvSpPr txBox="1"/>
          <p:nvPr/>
        </p:nvSpPr>
        <p:spPr>
          <a:xfrm>
            <a:off x="6629400" y="5195570"/>
            <a:ext cx="2315210" cy="257175"/>
          </a:xfrm>
          <a:prstGeom prst="rect">
            <a:avLst/>
          </a:prstGeom>
          <a:noFill/>
        </p:spPr>
        <p:txBody>
          <a:bodyPr wrap="square" rtlCol="0" anchor="t">
            <a:spAutoFit/>
          </a:bodyPr>
          <a:p>
            <a:pPr marL="0" lvl="0" indent="0" algn="ctr" eaLnBrk="1" hangingPunct="1">
              <a:lnSpc>
                <a:spcPct val="60000"/>
              </a:lnSpc>
              <a:spcBef>
                <a:spcPct val="50000"/>
              </a:spcBef>
              <a:buNone/>
            </a:pPr>
            <a:r>
              <a:rPr lang="vi-VN" b="1" dirty="0">
                <a:solidFill>
                  <a:srgbClr val="FF3300"/>
                </a:solidFill>
                <a:latin typeface="Times New Roman" panose="02020603050405020304" pitchFamily="18" charset="0"/>
                <a:sym typeface="+mn-ea"/>
              </a:rPr>
              <a:t>thu hoạch</a:t>
            </a:r>
            <a:endParaRPr lang="vi-VN" b="1" dirty="0">
              <a:solidFill>
                <a:srgbClr val="FF3300"/>
              </a:solidFill>
              <a:latin typeface="Times New Roman" panose="02020603050405020304" pitchFamily="18" charset="0"/>
              <a:sym typeface="+mn-ea"/>
            </a:endParaRPr>
          </a:p>
        </p:txBody>
      </p:sp>
    </p:spTree>
  </p:cSld>
  <p:clrMapOvr>
    <a:masterClrMapping/>
  </p:clrMapOvr>
  <p:transition/>
  <p:timing>
    <p:tnLst>
      <p:par>
        <p:cTn id="1" dur="indefinite" restart="never" nodeType="tmRoot"/>
      </p:par>
    </p:tnLst>
    <p:bldLst>
      <p:bldP spid="2" grpId="1"/>
      <p:bldP spid="3" grpId="1"/>
      <p:bldP spid="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10354</Words>
  <Application>WPS Presentation</Application>
  <PresentationFormat/>
  <Paragraphs>225</Paragraphs>
  <Slides>23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Times New Roman</vt:lpstr>
      <vt:lpstr>印品黑体</vt:lpstr>
      <vt:lpstr>印品黑体</vt:lpstr>
      <vt:lpstr>Calibri</vt:lpstr>
      <vt:lpstr>Arial Black</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asus</cp:lastModifiedBy>
  <cp:revision>173</cp:revision>
  <dcterms:created xsi:type="dcterms:W3CDTF">2011-01-08T06:37:00Z</dcterms:created>
  <dcterms:modified xsi:type="dcterms:W3CDTF">2022-02-14T14:28:58Z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4AB01DD4519D4E0887F9542988DEEABF</vt:lpwstr>
  </property>
  <property fmtid="{D5CDD505-2E9C-101B-9397-08002B2CF9AE}" pid="3" name="KSOProductBuildVer">
    <vt:lpwstr>1033-11.2.0.10463</vt:lpwstr>
  </property>
</Properties>
</file>