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8" r:id="rId6"/>
    <p:sldId id="299" r:id="rId7"/>
    <p:sldId id="300" r:id="rId8"/>
    <p:sldId id="301" r:id="rId9"/>
    <p:sldId id="302" r:id="rId10"/>
    <p:sldId id="303" r:id="rId11"/>
    <p:sldId id="269" r:id="rId12"/>
    <p:sldId id="282" r:id="rId13"/>
    <p:sldId id="294" r:id="rId14"/>
    <p:sldId id="270" r:id="rId15"/>
    <p:sldId id="283" r:id="rId16"/>
    <p:sldId id="271" r:id="rId17"/>
    <p:sldId id="284" r:id="rId18"/>
    <p:sldId id="285" r:id="rId19"/>
    <p:sldId id="297" r:id="rId20"/>
    <p:sldId id="272" r:id="rId21"/>
    <p:sldId id="286" r:id="rId22"/>
    <p:sldId id="273" r:id="rId23"/>
    <p:sldId id="287" r:id="rId24"/>
    <p:sldId id="290" r:id="rId25"/>
    <p:sldId id="274" r:id="rId2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DFPOP1-W9" panose="020B060402020202020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-SGK-TV" pitchFamily="2" charset="0"/>
      <p:regular r:id="rId34"/>
      <p:bold r:id="rId35"/>
      <p:italic r:id="rId36"/>
    </p:embeddedFont>
    <p:embeddedFont>
      <p:font typeface=".VnBook-Antiqua" panose="020B7200000000000000" pitchFamily="34" charset="0"/>
      <p:regular r:id="rId37"/>
      <p:bold r:id="rId38"/>
    </p:embeddedFont>
    <p:embeddedFont>
      <p:font typeface="Arial-Rounded" panose="020B0500000000000000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98"/>
            <p14:sldId id="299"/>
            <p14:sldId id="300"/>
            <p14:sldId id="301"/>
            <p14:sldId id="302"/>
            <p14:sldId id="303"/>
            <p14:sldId id="269"/>
            <p14:sldId id="282"/>
            <p14:sldId id="294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97"/>
            <p14:sldId id="272"/>
            <p14:sldId id="286"/>
            <p14:sldId id="273"/>
            <p14:sldId id="287"/>
            <p14:sldId id="290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4420"/>
    <a:srgbClr val="4CA420"/>
    <a:srgbClr val="C4D836"/>
    <a:srgbClr val="679C31"/>
    <a:srgbClr val="920000"/>
    <a:srgbClr val="F56636"/>
    <a:srgbClr val="EF2A19"/>
    <a:srgbClr val="A9250B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1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41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8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6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/>
              </a:solidFill>
              <a:latin typeface=".VnBook-Antiqua" panose="020B7200000000000000" pitchFamily="34" charset="0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260549" y="3376161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Môn: Tiếng Việt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410654" y="1769051"/>
            <a:ext cx="4458268" cy="2652925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 mừng các em đến với tiết học ngày hôm nay</a:t>
            </a:r>
            <a:endParaRPr lang="zh-CN" alt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266" t="2568" r="28650" b="2401"/>
          <a:stretch/>
        </p:blipFill>
        <p:spPr>
          <a:xfrm rot="16200000">
            <a:off x="3522495" y="-2790975"/>
            <a:ext cx="2418081" cy="94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2502" y="148332"/>
            <a:ext cx="8891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78714" y="912365"/>
            <a:ext cx="7839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	  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nhân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viên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vệ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 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7" name="Picutre 490"/>
          <p:cNvPicPr/>
          <p:nvPr/>
        </p:nvPicPr>
        <p:blipFill rotWithShape="1">
          <a:blip r:embed="rId2"/>
          <a:srcRect r="51624" b="18821"/>
          <a:stretch/>
        </p:blipFill>
        <p:spPr bwMode="auto">
          <a:xfrm>
            <a:off x="2324100" y="1666179"/>
            <a:ext cx="2181225" cy="2820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utre 490"/>
          <p:cNvPicPr/>
          <p:nvPr/>
        </p:nvPicPr>
        <p:blipFill rotWithShape="1">
          <a:blip r:embed="rId2"/>
          <a:srcRect l="51444" t="18635"/>
          <a:stretch/>
        </p:blipFill>
        <p:spPr bwMode="auto">
          <a:xfrm>
            <a:off x="4876800" y="1676399"/>
            <a:ext cx="2238376" cy="2804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193223"/>
            <a:ext cx="9784080" cy="232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04850" y="27882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6816" y="3708400"/>
            <a:ext cx="3591048" cy="461665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Đoạn viết gồm mấy câu?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0176" y="3718560"/>
            <a:ext cx="6370655" cy="461665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Khi viết cần viết hoa những chữ nào? Vì sao?</a:t>
            </a:r>
          </a:p>
        </p:txBody>
      </p:sp>
      <p:sp>
        <p:nvSpPr>
          <p:cNvPr id="3" name="Oval 2"/>
          <p:cNvSpPr/>
          <p:nvPr/>
        </p:nvSpPr>
        <p:spPr>
          <a:xfrm>
            <a:off x="812800" y="1869440"/>
            <a:ext cx="284480" cy="2743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6289040" y="1849120"/>
            <a:ext cx="284480" cy="2743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644" r="54144" b="1356"/>
          <a:stretch/>
        </p:blipFill>
        <p:spPr>
          <a:xfrm rot="16200000">
            <a:off x="2815587" y="-2246627"/>
            <a:ext cx="3759201" cy="906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74475" y="35890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hoặc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ngoài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Nếu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may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lạc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chứa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vần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5083172" y="840850"/>
            <a:ext cx="3432177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im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iêm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, ep,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êp</a:t>
            </a:r>
            <a:endParaRPr lang="vi-VN" sz="3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124" y="194353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và Khởi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9445" y="100699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81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7101" y="1126950"/>
            <a:ext cx="8743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thỏ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qua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bông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cần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thay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bằng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</a:t>
            </a:r>
            <a:r>
              <a:rPr lang="en-US" altLang="zh-CN" sz="3200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hãy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thỏ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nhà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nhé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0"/>
            <a:ext cx="7210425" cy="484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276474" y="1595437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3836" y="1604962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86449" y="1614487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72274" y="1595437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5999" y="2695575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19561" y="2686050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391149" y="2733675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62749" y="2743200"/>
            <a:ext cx="85725" cy="133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033585" y="1428749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gi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ảng</a:t>
            </a:r>
            <a:r>
              <a:rPr lang="en-US" sz="20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bài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14749" y="1428749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gi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ày</a:t>
            </a:r>
            <a:r>
              <a:rPr lang="en-US" sz="20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dép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79364" y="1428749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canh</a:t>
            </a:r>
            <a:r>
              <a:rPr lang="en-US" sz="2000" dirty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gi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ữ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57948" y="1428749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dẻo</a:t>
            </a:r>
            <a:r>
              <a:rPr lang="en-US" sz="20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dai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09382" y="2585402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gi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đình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53023" y="2575242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gi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ọt</a:t>
            </a:r>
            <a:r>
              <a:rPr lang="en-US" sz="20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nước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14749" y="2524125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dữ</a:t>
            </a:r>
            <a:r>
              <a:rPr lang="en-US" sz="20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tợn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43099" y="2518727"/>
            <a:ext cx="13049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A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Rau </a:t>
            </a:r>
            <a:r>
              <a:rPr lang="en-US" sz="20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cải</a:t>
            </a:r>
            <a:endParaRPr lang="en-US" sz="2000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640204" y="1552256"/>
            <a:ext cx="1066800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682240" y="548641"/>
            <a:ext cx="0" cy="1003615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82240" y="548640"/>
            <a:ext cx="1717040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99280" y="548640"/>
            <a:ext cx="0" cy="1003616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99280" y="1552256"/>
            <a:ext cx="1487169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886449" y="1552256"/>
            <a:ext cx="0" cy="1143319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86449" y="2695575"/>
            <a:ext cx="1205231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75169" y="2686050"/>
            <a:ext cx="0" cy="1143319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5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1" grpId="0" animBg="1"/>
      <p:bldP spid="10" grpId="0" animBg="1"/>
      <p:bldP spid="9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2782" y="1210783"/>
            <a:ext cx="3992103" cy="393271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72150" y="1085850"/>
            <a:ext cx="2228850" cy="1371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5667153" y="2017528"/>
            <a:ext cx="114300" cy="1143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E0E4D5-36C5-407E-888C-CB269A216C6F}"/>
              </a:ext>
            </a:extLst>
          </p:cNvPr>
          <p:cNvSpPr/>
          <p:nvPr/>
        </p:nvSpPr>
        <p:spPr>
          <a:xfrm>
            <a:off x="594509" y="459859"/>
            <a:ext cx="6386395" cy="688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ĐẦU BẾP TÀI BA</a:t>
            </a:r>
          </a:p>
        </p:txBody>
      </p:sp>
    </p:spTree>
    <p:extLst>
      <p:ext uri="{BB962C8B-B14F-4D97-AF65-F5344CB8AC3E}">
        <p14:creationId xmlns:p14="http://schemas.microsoft.com/office/powerpoint/2010/main" val="3215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286500" y="2286000"/>
            <a:ext cx="1714500" cy="28575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286000"/>
            <a:ext cx="1679394" cy="28575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50" y="914400"/>
            <a:ext cx="5143500" cy="5143500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6876" y="804203"/>
            <a:ext cx="914400" cy="1367497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2128" y="1560351"/>
            <a:ext cx="1371600" cy="1485900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5426" y="2792893"/>
            <a:ext cx="1085850" cy="971836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33462" y="1929694"/>
            <a:ext cx="1200150" cy="1214777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03705" y="33803"/>
            <a:ext cx="742950" cy="74295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61619" y="39849"/>
            <a:ext cx="742950" cy="74295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3388" y="83447"/>
            <a:ext cx="742950" cy="742950"/>
          </a:xfrm>
          <a:prstGeom prst="rect">
            <a:avLst/>
          </a:prstGeom>
        </p:spPr>
      </p:pic>
      <p:sp>
        <p:nvSpPr>
          <p:cNvPr id="17" name="5-Point Star 39">
            <a:hlinkClick r:id="rId13" action="ppaction://hlinksldjump"/>
            <a:extLst>
              <a:ext uri="{FF2B5EF4-FFF2-40B4-BE49-F238E27FC236}">
                <a16:creationId xmlns:a16="http://schemas.microsoft.com/office/drawing/2014/main" id="{9BF9FA1E-11F2-43CC-8816-1A18259DA777}"/>
              </a:ext>
            </a:extLst>
          </p:cNvPr>
          <p:cNvSpPr/>
          <p:nvPr/>
        </p:nvSpPr>
        <p:spPr>
          <a:xfrm>
            <a:off x="8555221" y="45148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654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3829050"/>
            <a:ext cx="257776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7450" y="2391430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 viên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00300" y="3020080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 quê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0300" y="3705880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 bà ngoại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46888" y="-213152"/>
            <a:ext cx="8640283" cy="2686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00250" y="829762"/>
            <a:ext cx="557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Bạn Nam và em được đi đâu?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72050" y="2343150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sp>
        <p:nvSpPr>
          <p:cNvPr id="39" name="5-Point Star 38">
            <a:hlinkClick r:id="rId8" action="ppaction://hlinksldjump"/>
          </p:cNvPr>
          <p:cNvSpPr/>
          <p:nvPr/>
        </p:nvSpPr>
        <p:spPr>
          <a:xfrm>
            <a:off x="7573040" y="4501331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2343150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3771900"/>
            <a:ext cx="514350" cy="51435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302895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759499" y="4402331"/>
            <a:ext cx="667573" cy="6062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0300" y="2485820"/>
            <a:ext cx="4525754" cy="741285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9034" y="3447273"/>
            <a:ext cx="4517020" cy="739855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9224" y="4301428"/>
            <a:ext cx="4517016" cy="73985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753424" y="3500671"/>
            <a:ext cx="646876" cy="58555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1714500" y="2485820"/>
            <a:ext cx="724724" cy="6871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1923111" y="4514850"/>
            <a:ext cx="4450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cs typeface="Times New Roman" pitchFamily="18" charset="0"/>
              </a:rPr>
              <a:t>C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9148" y="3571875"/>
            <a:ext cx="4286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cs typeface="Times New Roman" pitchFamily="18" charset="0"/>
              </a:rPr>
              <a:t>B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791" y="2621635"/>
            <a:ext cx="3619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55102" y="2538713"/>
            <a:ext cx="331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 lắng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5102" y="3494809"/>
            <a:ext cx="2457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Buồn bã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1728" y="4345573"/>
            <a:ext cx="433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Hoảng hốt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0914" y="4276095"/>
            <a:ext cx="687129" cy="687129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571" y="2485820"/>
            <a:ext cx="687129" cy="687129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9474" y="3322423"/>
            <a:ext cx="687129" cy="687129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 rotWithShape="1">
          <a:blip r:embed="rId7" cstate="print"/>
          <a:srcRect l="10000" r="5832"/>
          <a:stretch/>
        </p:blipFill>
        <p:spPr>
          <a:xfrm>
            <a:off x="170120" y="-539970"/>
            <a:ext cx="8442251" cy="295571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15140" y="452735"/>
            <a:ext cx="620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itchFamily="18" charset="0"/>
                <a:cs typeface="Times New Roman" pitchFamily="18" charset="0"/>
              </a:rPr>
              <a:t>	Sau khi không thấy bố và em, Nam cảm thấy như thế nào?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5-Point Star 39">
            <a:hlinkClick r:id="rId8" action="ppaction://hlinksldjump"/>
          </p:cNvPr>
          <p:cNvSpPr/>
          <p:nvPr/>
        </p:nvSpPr>
        <p:spPr>
          <a:xfrm>
            <a:off x="8555221" y="45148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8356" y="2387658"/>
            <a:ext cx="883452" cy="883452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3513" y="3375656"/>
            <a:ext cx="828295" cy="828295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0893" y="4301428"/>
            <a:ext cx="828295" cy="8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2.png"/>
          <p:cNvPicPr>
            <a:picLocks noChangeAspect="1"/>
          </p:cNvPicPr>
          <p:nvPr/>
        </p:nvPicPr>
        <p:blipFill rotWithShape="1">
          <a:blip r:embed="rId2" cstate="print"/>
          <a:srcRect l="11027" r="6666"/>
          <a:stretch/>
        </p:blipFill>
        <p:spPr>
          <a:xfrm>
            <a:off x="510363" y="-457200"/>
            <a:ext cx="8123274" cy="5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4640" y="1425518"/>
            <a:ext cx="6226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Qua câu chuyện, em thấy Nam là một cậu bé như thế nào?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5-Point Star 31">
            <a:hlinkClick r:id="rId3" action="ppaction://hlinksldjump"/>
          </p:cNvPr>
          <p:cNvSpPr/>
          <p:nvPr/>
        </p:nvSpPr>
        <p:spPr>
          <a:xfrm>
            <a:off x="7429500" y="46291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543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33499" y="1286966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28702" y="5618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Chọn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hoàn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thiện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vở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1281012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83226" y="2559914"/>
            <a:ext cx="6817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Uyên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320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lạc</a:t>
            </a:r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706859" y="1281011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hoảng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hốt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3620158" y="2551531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30743" y="1282399"/>
            <a:ext cx="1781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mải</a:t>
            </a:r>
            <a:r>
              <a:rPr lang="en-US" altLang="zh-CN" sz="3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mê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19753E-6 L -0.05781 0.249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1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954521b-b4ab-4ce3-8aa8-8bfa99a4c36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243</Words>
  <Application>Microsoft Office PowerPoint</Application>
  <PresentationFormat>On-screen Show (16:9)</PresentationFormat>
  <Paragraphs>67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宋体</vt:lpstr>
      <vt:lpstr>DFPOP1-W9</vt:lpstr>
      <vt:lpstr>Calibri</vt:lpstr>
      <vt:lpstr>Times New Roman</vt:lpstr>
      <vt:lpstr>Arial-SGK-TV</vt:lpstr>
      <vt:lpstr>华康少女文字W5</vt:lpstr>
      <vt:lpstr>.VnBook-Antiqua</vt:lpstr>
      <vt:lpstr>Arial-Rounded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73</cp:revision>
  <dcterms:created xsi:type="dcterms:W3CDTF">2020-08-13T09:19:08Z</dcterms:created>
  <dcterms:modified xsi:type="dcterms:W3CDTF">2023-03-14T02:21:38Z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