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7.xml" ContentType="application/vnd.openxmlformats-officedocument.presentationml.tags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4"/>
  </p:notesMasterIdLst>
  <p:sldIdLst>
    <p:sldId id="258" r:id="rId2"/>
    <p:sldId id="261" r:id="rId3"/>
    <p:sldId id="259" r:id="rId4"/>
    <p:sldId id="260" r:id="rId5"/>
    <p:sldId id="263" r:id="rId6"/>
    <p:sldId id="268" r:id="rId7"/>
    <p:sldId id="270" r:id="rId8"/>
    <p:sldId id="273" r:id="rId9"/>
    <p:sldId id="283" r:id="rId10"/>
    <p:sldId id="280" r:id="rId11"/>
    <p:sldId id="281" r:id="rId12"/>
    <p:sldId id="256" r:id="rId13"/>
  </p:sldIdLst>
  <p:sldSz cx="12192000" cy="6858000"/>
  <p:notesSz cx="7104063" cy="10234613"/>
  <p:custDataLst>
    <p:tags r:id="rId1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2603"/>
    <a:srgbClr val="68C5CD"/>
    <a:srgbClr val="E7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8" d="100"/>
          <a:sy n="88" d="100"/>
        </p:scale>
        <p:origin x="418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CE6E08-AC9A-43D8-BF40-DB78A9B62FFB}" type="datetimeFigureOut">
              <a:rPr lang="zh-CN" altLang="en-US" smtClean="0"/>
              <a:t>2023/11/19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7E6127-5E05-44BB-A699-F638848028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85734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37645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42528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78908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91790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03816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6605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01399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19864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13743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107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80348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90571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2023/11/19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2023/11/19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2023/11/19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2023/11/19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2023/11/19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2023/11/19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2023/11/19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17.jpe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17.jpe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9.emf"/><Relationship Id="rId12" Type="http://schemas.openxmlformats.org/officeDocument/2006/relationships/image" Target="../media/image1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jpeg"/><Relationship Id="rId10" Type="http://schemas.openxmlformats.org/officeDocument/2006/relationships/image" Target="../media/image12.png"/><Relationship Id="rId4" Type="http://schemas.openxmlformats.org/officeDocument/2006/relationships/image" Target="../media/image6.jpeg"/><Relationship Id="rId9" Type="http://schemas.openxmlformats.org/officeDocument/2006/relationships/image" Target="../media/image11.png"/><Relationship Id="rId14" Type="http://schemas.openxmlformats.org/officeDocument/2006/relationships/image" Target="../media/image16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13" Type="http://schemas.openxmlformats.org/officeDocument/2006/relationships/image" Target="../media/image26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0.jpeg"/><Relationship Id="rId12" Type="http://schemas.openxmlformats.org/officeDocument/2006/relationships/image" Target="../media/image25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19.jpeg"/><Relationship Id="rId11" Type="http://schemas.openxmlformats.org/officeDocument/2006/relationships/image" Target="../media/image24.jpeg"/><Relationship Id="rId5" Type="http://schemas.openxmlformats.org/officeDocument/2006/relationships/image" Target="../media/image18.jpeg"/><Relationship Id="rId10" Type="http://schemas.openxmlformats.org/officeDocument/2006/relationships/image" Target="../media/image23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Relationship Id="rId14" Type="http://schemas.openxmlformats.org/officeDocument/2006/relationships/image" Target="../media/image2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4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9.em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8.png"/><Relationship Id="rId11" Type="http://schemas.openxmlformats.org/officeDocument/2006/relationships/image" Target="../media/image31.png"/><Relationship Id="rId5" Type="http://schemas.openxmlformats.org/officeDocument/2006/relationships/image" Target="../media/image7.jpeg"/><Relationship Id="rId10" Type="http://schemas.openxmlformats.org/officeDocument/2006/relationships/image" Target="../media/image30.jpeg"/><Relationship Id="rId4" Type="http://schemas.openxmlformats.org/officeDocument/2006/relationships/image" Target="../media/image6.jpeg"/><Relationship Id="rId9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17.jpe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image" Target="../media/image37.png"/><Relationship Id="rId5" Type="http://schemas.openxmlformats.org/officeDocument/2006/relationships/image" Target="../media/image32.pn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17.jpe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图片 7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6" name="日期占位符 4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2023/11/19</a:t>
            </a:fld>
            <a:endParaRPr lang="zh-CN" altLang="en-US"/>
          </a:p>
        </p:txBody>
      </p:sp>
      <p:sp>
        <p:nvSpPr>
          <p:cNvPr id="47" name="页脚占位符 46"/>
          <p:cNvSpPr>
            <a:spLocks noGrp="1"/>
          </p:cNvSpPr>
          <p:nvPr>
            <p:ph type="ftr" sz="quarter" idx="11"/>
          </p:nvPr>
        </p:nvSpPr>
        <p:spPr>
          <a:xfrm>
            <a:off x="4038600" y="624459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8" name="灯片编号占位符 4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1</a:t>
            </a:fld>
            <a:endParaRPr lang="zh-CN" altLang="en-US"/>
          </a:p>
        </p:txBody>
      </p:sp>
      <p:sp>
        <p:nvSpPr>
          <p:cNvPr id="63" name="TextBox 26"/>
          <p:cNvSpPr txBox="1"/>
          <p:nvPr/>
        </p:nvSpPr>
        <p:spPr>
          <a:xfrm>
            <a:off x="3262881" y="1637354"/>
            <a:ext cx="52052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方正大标宋简体" panose="02010601030101010101" charset="-122"/>
                <a:ea typeface="方正大标宋简体" panose="02010601030101010101" charset="-122"/>
                <a:cs typeface="Montserrat Semi" charset="0"/>
              </a:rPr>
              <a:t>MĨ THUẬT LỚP 1</a:t>
            </a:r>
          </a:p>
        </p:txBody>
      </p:sp>
      <p:sp>
        <p:nvSpPr>
          <p:cNvPr id="66" name="矩形 65"/>
          <p:cNvSpPr/>
          <p:nvPr/>
        </p:nvSpPr>
        <p:spPr>
          <a:xfrm>
            <a:off x="377234" y="276456"/>
            <a:ext cx="10976566" cy="888810"/>
          </a:xfrm>
          <a:prstGeom prst="rect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kumimoji="1" lang="en-US" altLang="zh-CN" sz="2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方正大标宋简体" panose="02010601030101010101" charset="-122"/>
                <a:ea typeface="方正大标宋简体" panose="02010601030101010101" charset="-122"/>
              </a:rPr>
              <a:t>PHÒNG GIÁO DỤC VÀ ĐÀO TẠO QUẬN LONG BIÊN</a:t>
            </a:r>
            <a:endParaRPr lang="en-US" altLang="zh-CN" sz="11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方正大标宋简体" panose="02010601030101010101" charset="-122"/>
              <a:ea typeface="方正大标宋简体" panose="02010601030101010101" charset="-122"/>
            </a:endParaRPr>
          </a:p>
        </p:txBody>
      </p:sp>
      <p:pic>
        <p:nvPicPr>
          <p:cNvPr id="67" name="图片 6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295" y="2005703"/>
            <a:ext cx="2713904" cy="2005930"/>
          </a:xfrm>
          <a:prstGeom prst="rect">
            <a:avLst/>
          </a:prstGeom>
        </p:spPr>
      </p:pic>
      <p:pic>
        <p:nvPicPr>
          <p:cNvPr id="68" name="图片 6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6940" y="3353012"/>
            <a:ext cx="1952526" cy="1867634"/>
          </a:xfrm>
          <a:prstGeom prst="rect">
            <a:avLst/>
          </a:prstGeom>
        </p:spPr>
      </p:pic>
      <p:pic>
        <p:nvPicPr>
          <p:cNvPr id="69" name="图片 6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2757843"/>
            <a:ext cx="2459652" cy="2005930"/>
          </a:xfrm>
          <a:prstGeom prst="rect">
            <a:avLst/>
          </a:prstGeom>
        </p:spPr>
      </p:pic>
      <p:pic>
        <p:nvPicPr>
          <p:cNvPr id="70" name="图片 6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62449" y="2757843"/>
            <a:ext cx="2622753" cy="22327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908"/>
    </mc:Choice>
    <mc:Fallback xmlns="">
      <p:transition spd="slow" advTm="169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943" objId="3"/>
        <p14:stopEvt time="16908" objId="3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8688" cy="685800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414" y="0"/>
            <a:ext cx="12027087" cy="6096806"/>
          </a:xfrm>
          <a:prstGeom prst="rect">
            <a:avLst/>
          </a:prstGeom>
        </p:spPr>
      </p:pic>
      <p:sp>
        <p:nvSpPr>
          <p:cNvPr id="26" name="KSO_Shape"/>
          <p:cNvSpPr/>
          <p:nvPr/>
        </p:nvSpPr>
        <p:spPr bwMode="auto">
          <a:xfrm>
            <a:off x="1732889" y="260019"/>
            <a:ext cx="9001000" cy="4950551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rgbClr val="E3F6FA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90663">
            <a:off x="8752640" y="3626127"/>
            <a:ext cx="1552381" cy="14000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644" y="1539903"/>
            <a:ext cx="1952381" cy="166666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94" y="3616977"/>
            <a:ext cx="1323810" cy="1419048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585" y="1691033"/>
            <a:ext cx="1315736" cy="1628570"/>
          </a:xfrm>
          <a:prstGeom prst="rect">
            <a:avLst/>
          </a:prstGeom>
        </p:spPr>
      </p:pic>
      <p:sp>
        <p:nvSpPr>
          <p:cNvPr id="10" name="Copyright Notice">
            <a:extLst>
              <a:ext uri="{FF2B5EF4-FFF2-40B4-BE49-F238E27FC236}">
                <a16:creationId xmlns="" xmlns:a16="http://schemas.microsoft.com/office/drawing/2014/main" id="{185BF088-8C48-47AD-915C-8AB818EE49FD}"/>
              </a:ext>
            </a:extLst>
          </p:cNvPr>
          <p:cNvSpPr/>
          <p:nvPr/>
        </p:nvSpPr>
        <p:spPr bwMode="auto">
          <a:xfrm>
            <a:off x="4123420" y="1412095"/>
            <a:ext cx="3001856" cy="557875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200" b="1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B7C2F4D2-2AC1-4D5B-BD3C-C06C0AFC87F8}"/>
              </a:ext>
            </a:extLst>
          </p:cNvPr>
          <p:cNvSpPr txBox="1"/>
          <p:nvPr/>
        </p:nvSpPr>
        <p:spPr>
          <a:xfrm>
            <a:off x="2939860" y="2050070"/>
            <a:ext cx="63391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 – SÁNG TẠO</a:t>
            </a:r>
            <a:endParaRPr lang="vi-VN" sz="3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55AD390F-9F26-4ACF-BC06-D3F7F55CC03F}"/>
              </a:ext>
            </a:extLst>
          </p:cNvPr>
          <p:cNvSpPr txBox="1"/>
          <p:nvPr/>
        </p:nvSpPr>
        <p:spPr>
          <a:xfrm>
            <a:off x="3057236" y="3048315"/>
            <a:ext cx="648392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Em</a:t>
            </a:r>
            <a:r>
              <a:rPr lang="en-US" sz="2800" dirty="0"/>
              <a:t> </a:t>
            </a:r>
            <a:r>
              <a:rPr lang="en-US" sz="2800" dirty="0" err="1"/>
              <a:t>hãy</a:t>
            </a:r>
            <a:r>
              <a:rPr lang="en-US" sz="2800" dirty="0"/>
              <a:t> </a:t>
            </a:r>
            <a:r>
              <a:rPr lang="en-US" sz="2800" dirty="0" err="1"/>
              <a:t>vẽ</a:t>
            </a:r>
            <a:r>
              <a:rPr lang="en-US" sz="2800" dirty="0"/>
              <a:t> </a:t>
            </a:r>
            <a:r>
              <a:rPr lang="en-US" sz="2800" dirty="0" err="1"/>
              <a:t>một</a:t>
            </a:r>
            <a:r>
              <a:rPr lang="en-US" sz="2800" dirty="0"/>
              <a:t> con </a:t>
            </a:r>
            <a:r>
              <a:rPr lang="en-US" sz="2800" dirty="0" err="1"/>
              <a:t>vật</a:t>
            </a:r>
            <a:r>
              <a:rPr lang="en-US" sz="2800" dirty="0"/>
              <a:t> </a:t>
            </a:r>
            <a:r>
              <a:rPr lang="en-US" sz="2800" dirty="0" err="1"/>
              <a:t>hoặc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mình</a:t>
            </a:r>
            <a:r>
              <a:rPr lang="en-US" sz="2800" dirty="0"/>
              <a:t> </a:t>
            </a:r>
            <a:r>
              <a:rPr lang="en-US" sz="2800" dirty="0" err="1"/>
              <a:t>yêu</a:t>
            </a:r>
            <a:r>
              <a:rPr lang="en-US" sz="2800" dirty="0"/>
              <a:t> </a:t>
            </a:r>
            <a:r>
              <a:rPr lang="en-US" sz="2800" dirty="0" err="1"/>
              <a:t>thích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chấm</a:t>
            </a:r>
            <a:r>
              <a:rPr lang="en-US" sz="2800" dirty="0"/>
              <a:t> </a:t>
            </a:r>
            <a:r>
              <a:rPr lang="en-US" sz="2800" dirty="0" err="1"/>
              <a:t>màu</a:t>
            </a:r>
            <a:r>
              <a:rPr lang="en-US" sz="2800" dirty="0"/>
              <a:t> </a:t>
            </a:r>
            <a:r>
              <a:rPr lang="en-US" sz="2800" dirty="0" err="1"/>
              <a:t>vào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theo</a:t>
            </a:r>
            <a:r>
              <a:rPr lang="en-US" sz="2800" dirty="0"/>
              <a:t> </a:t>
            </a:r>
            <a:r>
              <a:rPr lang="en-US" sz="2800" dirty="0" err="1"/>
              <a:t>khả</a:t>
            </a:r>
            <a:r>
              <a:rPr lang="en-US" sz="2800" dirty="0"/>
              <a:t> </a:t>
            </a:r>
            <a:r>
              <a:rPr lang="en-US" sz="2800" dirty="0" err="1"/>
              <a:t>năng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cá</a:t>
            </a:r>
            <a:r>
              <a:rPr lang="en-US" sz="2800" dirty="0"/>
              <a:t> </a:t>
            </a:r>
            <a:r>
              <a:rPr lang="en-US" sz="2800" dirty="0" err="1"/>
              <a:t>nhân</a:t>
            </a:r>
            <a:r>
              <a:rPr lang="en-US" sz="2800" dirty="0"/>
              <a:t>. </a:t>
            </a:r>
          </a:p>
          <a:p>
            <a:r>
              <a:rPr lang="en-US" sz="2800" i="1" dirty="0"/>
              <a:t>(Trang 6,7 </a:t>
            </a:r>
            <a:r>
              <a:rPr lang="en-US" sz="2800" i="1" dirty="0" err="1"/>
              <a:t>vở</a:t>
            </a:r>
            <a:r>
              <a:rPr lang="en-US" sz="2800" i="1" dirty="0"/>
              <a:t> </a:t>
            </a:r>
            <a:r>
              <a:rPr lang="en-US" sz="2800" i="1" dirty="0" err="1"/>
              <a:t>bài</a:t>
            </a:r>
            <a:r>
              <a:rPr lang="en-US" sz="2800" i="1" dirty="0"/>
              <a:t> </a:t>
            </a:r>
            <a:r>
              <a:rPr lang="en-US" sz="2800" i="1" dirty="0" err="1"/>
              <a:t>tập</a:t>
            </a:r>
            <a:r>
              <a:rPr lang="en-US" sz="2800" i="1" dirty="0"/>
              <a:t> </a:t>
            </a:r>
            <a:r>
              <a:rPr lang="en-US" sz="2800" i="1" dirty="0" err="1"/>
              <a:t>mĩ</a:t>
            </a:r>
            <a:r>
              <a:rPr lang="en-US" sz="2800" i="1" dirty="0"/>
              <a:t> </a:t>
            </a:r>
            <a:r>
              <a:rPr lang="en-US" sz="2800" i="1" dirty="0" err="1"/>
              <a:t>thuật</a:t>
            </a:r>
            <a:r>
              <a:rPr lang="en-US" sz="2800" i="1" dirty="0"/>
              <a:t> </a:t>
            </a:r>
            <a:r>
              <a:rPr lang="en-US" sz="2800" i="1" dirty="0" err="1"/>
              <a:t>hoặc</a:t>
            </a:r>
            <a:r>
              <a:rPr lang="en-US" sz="2800" i="1" dirty="0"/>
              <a:t> </a:t>
            </a:r>
            <a:r>
              <a:rPr lang="en-US" sz="2800" i="1" dirty="0" err="1"/>
              <a:t>giấy</a:t>
            </a:r>
            <a:r>
              <a:rPr lang="en-US" sz="2800" i="1" dirty="0"/>
              <a:t> </a:t>
            </a:r>
            <a:r>
              <a:rPr lang="en-US" sz="2800" i="1" dirty="0" err="1"/>
              <a:t>vẽ</a:t>
            </a:r>
            <a:r>
              <a:rPr lang="en-US" sz="2800" i="1" dirty="0"/>
              <a:t>)</a:t>
            </a:r>
            <a:endParaRPr lang="vi-VN" sz="2800" i="1" dirty="0"/>
          </a:p>
        </p:txBody>
      </p:sp>
    </p:spTree>
    <p:extLst>
      <p:ext uri="{BB962C8B-B14F-4D97-AF65-F5344CB8AC3E}">
        <p14:creationId xmlns:p14="http://schemas.microsoft.com/office/powerpoint/2010/main" val="135772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097"/>
    </mc:Choice>
    <mc:Fallback xmlns="">
      <p:transition spd="slow" advTm="280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ldLvl="0" animBg="1"/>
    </p:bldLst>
  </p:timing>
  <p:extLst mod="1">
    <p:ext uri="{E180D4A7-C9FB-4DFB-919C-405C955672EB}">
      <p14:showEvtLst xmlns:p14="http://schemas.microsoft.com/office/powerpoint/2010/main">
        <p14:playEvt time="1494" objId="14"/>
        <p14:pauseEvt time="28097" objId="14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8688" cy="685800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" y="-88"/>
            <a:ext cx="12027087" cy="6096806"/>
          </a:xfrm>
          <a:prstGeom prst="rect">
            <a:avLst/>
          </a:prstGeom>
        </p:spPr>
      </p:pic>
      <p:sp>
        <p:nvSpPr>
          <p:cNvPr id="26" name="KSO_Shape"/>
          <p:cNvSpPr/>
          <p:nvPr/>
        </p:nvSpPr>
        <p:spPr bwMode="auto">
          <a:xfrm>
            <a:off x="1732889" y="260019"/>
            <a:ext cx="9001000" cy="4950551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rgbClr val="E3F6FA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90663">
            <a:off x="9624915" y="3687168"/>
            <a:ext cx="1552381" cy="14000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644" y="1539903"/>
            <a:ext cx="1952381" cy="166666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94" y="3616977"/>
            <a:ext cx="1323810" cy="1419048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585" y="1691033"/>
            <a:ext cx="1315736" cy="1628570"/>
          </a:xfrm>
          <a:prstGeom prst="rect">
            <a:avLst/>
          </a:prstGeom>
        </p:spPr>
      </p:pic>
      <p:sp>
        <p:nvSpPr>
          <p:cNvPr id="10" name="Copyright Notice">
            <a:extLst>
              <a:ext uri="{FF2B5EF4-FFF2-40B4-BE49-F238E27FC236}">
                <a16:creationId xmlns="" xmlns:a16="http://schemas.microsoft.com/office/drawing/2014/main" id="{185BF088-8C48-47AD-915C-8AB818EE49FD}"/>
              </a:ext>
            </a:extLst>
          </p:cNvPr>
          <p:cNvSpPr/>
          <p:nvPr/>
        </p:nvSpPr>
        <p:spPr bwMode="auto">
          <a:xfrm>
            <a:off x="3513820" y="648791"/>
            <a:ext cx="3001856" cy="557875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200" b="1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B7C2F4D2-2AC1-4D5B-BD3C-C06C0AFC87F8}"/>
              </a:ext>
            </a:extLst>
          </p:cNvPr>
          <p:cNvSpPr txBox="1"/>
          <p:nvPr/>
        </p:nvSpPr>
        <p:spPr>
          <a:xfrm>
            <a:off x="3043562" y="1254393"/>
            <a:ext cx="5766570" cy="651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 TÍCH – ĐÁNH GIÁ</a:t>
            </a:r>
            <a:endParaRPr lang="vi-VN" sz="3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55AD390F-9F26-4ACF-BC06-D3F7F55CC03F}"/>
              </a:ext>
            </a:extLst>
          </p:cNvPr>
          <p:cNvSpPr txBox="1"/>
          <p:nvPr/>
        </p:nvSpPr>
        <p:spPr>
          <a:xfrm>
            <a:off x="2685325" y="2000029"/>
            <a:ext cx="691803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en-US" sz="2800" dirty="0" err="1"/>
              <a:t>Em</a:t>
            </a:r>
            <a:r>
              <a:rPr lang="en-US" sz="2800" dirty="0"/>
              <a:t> </a:t>
            </a:r>
            <a:r>
              <a:rPr lang="en-US" sz="2800" dirty="0" err="1"/>
              <a:t>đã</a:t>
            </a:r>
            <a:r>
              <a:rPr lang="en-US" sz="2800" dirty="0"/>
              <a:t> </a:t>
            </a:r>
            <a:r>
              <a:rPr lang="en-US" sz="2800" dirty="0" err="1"/>
              <a:t>vẽ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ảnh</a:t>
            </a:r>
            <a:r>
              <a:rPr lang="en-US" sz="2800" dirty="0"/>
              <a:t> </a:t>
            </a:r>
            <a:r>
              <a:rPr lang="en-US" sz="2800" dirty="0" err="1"/>
              <a:t>gì</a:t>
            </a:r>
            <a:r>
              <a:rPr lang="en-US" sz="2800" dirty="0"/>
              <a:t>?</a:t>
            </a:r>
          </a:p>
          <a:p>
            <a:pPr marL="457200" indent="-457200" algn="just">
              <a:buFontTx/>
              <a:buChar char="-"/>
            </a:pPr>
            <a:r>
              <a:rPr lang="en-US" sz="2800" dirty="0" err="1"/>
              <a:t>Em</a:t>
            </a:r>
            <a:r>
              <a:rPr lang="en-US" sz="2800" dirty="0"/>
              <a:t> </a:t>
            </a:r>
            <a:r>
              <a:rPr lang="en-US" sz="2800" dirty="0" err="1"/>
              <a:t>thích</a:t>
            </a:r>
            <a:r>
              <a:rPr lang="en-US" sz="2800" dirty="0"/>
              <a:t> </a:t>
            </a:r>
            <a:r>
              <a:rPr lang="en-US" sz="2800" dirty="0" err="1"/>
              <a:t>phần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bài</a:t>
            </a:r>
            <a:r>
              <a:rPr lang="en-US" sz="2800" dirty="0"/>
              <a:t> </a:t>
            </a:r>
            <a:r>
              <a:rPr lang="en-US" sz="2800" dirty="0" err="1"/>
              <a:t>vẽ</a:t>
            </a:r>
            <a:r>
              <a:rPr lang="en-US" sz="2800" dirty="0"/>
              <a:t> </a:t>
            </a:r>
            <a:r>
              <a:rPr lang="en-US" sz="2800" dirty="0" err="1"/>
              <a:t>bằng</a:t>
            </a:r>
            <a:r>
              <a:rPr lang="en-US" sz="2800" dirty="0"/>
              <a:t> </a:t>
            </a:r>
            <a:r>
              <a:rPr lang="en-US" sz="2800" dirty="0" err="1"/>
              <a:t>cách</a:t>
            </a:r>
            <a:r>
              <a:rPr lang="en-US" sz="2800" dirty="0"/>
              <a:t> </a:t>
            </a:r>
            <a:r>
              <a:rPr lang="en-US" sz="2800" dirty="0" err="1"/>
              <a:t>chấm</a:t>
            </a:r>
            <a:r>
              <a:rPr lang="en-US" sz="2800" dirty="0"/>
              <a:t>?</a:t>
            </a:r>
          </a:p>
          <a:p>
            <a:pPr marL="457200" indent="-457200" algn="just">
              <a:buFontTx/>
              <a:buChar char="-"/>
            </a:pPr>
            <a:r>
              <a:rPr lang="en-US" sz="2800" dirty="0" err="1"/>
              <a:t>Em</a:t>
            </a:r>
            <a:r>
              <a:rPr lang="en-US" sz="2800" dirty="0"/>
              <a:t> </a:t>
            </a:r>
            <a:r>
              <a:rPr lang="en-US" sz="2800" dirty="0" err="1"/>
              <a:t>thấy</a:t>
            </a:r>
            <a:r>
              <a:rPr lang="en-US" sz="2800" dirty="0"/>
              <a:t> </a:t>
            </a:r>
            <a:r>
              <a:rPr lang="en-US" sz="2800" dirty="0" err="1"/>
              <a:t>cách</a:t>
            </a:r>
            <a:r>
              <a:rPr lang="en-US" sz="2800" dirty="0"/>
              <a:t> </a:t>
            </a:r>
            <a:r>
              <a:rPr lang="en-US" sz="2800" dirty="0" err="1"/>
              <a:t>vẽ</a:t>
            </a:r>
            <a:r>
              <a:rPr lang="en-US" sz="2800" dirty="0"/>
              <a:t> </a:t>
            </a:r>
            <a:r>
              <a:rPr lang="en-US" sz="2800" dirty="0" err="1"/>
              <a:t>bằng</a:t>
            </a:r>
            <a:r>
              <a:rPr lang="en-US" sz="2800" dirty="0"/>
              <a:t> </a:t>
            </a:r>
            <a:r>
              <a:rPr lang="en-US" sz="2800" dirty="0" err="1"/>
              <a:t>chấm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thú</a:t>
            </a:r>
            <a:r>
              <a:rPr lang="en-US" sz="2800" dirty="0"/>
              <a:t> </a:t>
            </a:r>
            <a:r>
              <a:rPr lang="en-US" sz="2800" dirty="0" err="1"/>
              <a:t>vị</a:t>
            </a:r>
            <a:r>
              <a:rPr lang="en-US" sz="2800" dirty="0"/>
              <a:t> </a:t>
            </a:r>
            <a:r>
              <a:rPr lang="en-US" sz="2800" dirty="0" err="1"/>
              <a:t>không</a:t>
            </a:r>
            <a:r>
              <a:rPr lang="en-US" sz="2800" dirty="0"/>
              <a:t>?</a:t>
            </a:r>
          </a:p>
          <a:p>
            <a:pPr algn="just"/>
            <a:r>
              <a:rPr lang="en-US" sz="2800" dirty="0"/>
              <a:t>-    </a:t>
            </a:r>
            <a:r>
              <a:rPr lang="en-US" sz="2800" dirty="0" err="1"/>
              <a:t>Em</a:t>
            </a:r>
            <a:r>
              <a:rPr lang="en-US" sz="2800" dirty="0"/>
              <a:t> </a:t>
            </a:r>
            <a:r>
              <a:rPr lang="en-US" sz="2800" dirty="0" err="1"/>
              <a:t>hãy</a:t>
            </a:r>
            <a:r>
              <a:rPr lang="en-US" sz="2800" dirty="0"/>
              <a:t> chia </a:t>
            </a:r>
            <a:r>
              <a:rPr lang="en-US" sz="2800" dirty="0" err="1"/>
              <a:t>sẻ</a:t>
            </a:r>
            <a:r>
              <a:rPr lang="en-US" sz="2800" dirty="0"/>
              <a:t> </a:t>
            </a:r>
            <a:r>
              <a:rPr lang="en-US" sz="2800" dirty="0" err="1"/>
              <a:t>suy</a:t>
            </a:r>
            <a:r>
              <a:rPr lang="en-US" sz="2800" dirty="0"/>
              <a:t> </a:t>
            </a:r>
            <a:r>
              <a:rPr lang="en-US" sz="2800" dirty="0" err="1"/>
              <a:t>nghĩ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bức</a:t>
            </a:r>
            <a:r>
              <a:rPr lang="en-US" sz="2800" dirty="0"/>
              <a:t> </a:t>
            </a:r>
            <a:r>
              <a:rPr lang="en-US" sz="2800" dirty="0" err="1"/>
              <a:t>tranh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  </a:t>
            </a:r>
            <a:r>
              <a:rPr lang="en-US" sz="2800" dirty="0" err="1"/>
              <a:t>mình</a:t>
            </a:r>
            <a:r>
              <a:rPr lang="en-US" sz="2800" dirty="0"/>
              <a:t> </a:t>
            </a:r>
            <a:r>
              <a:rPr lang="en-US" sz="2800" dirty="0" err="1"/>
              <a:t>cho</a:t>
            </a:r>
            <a:r>
              <a:rPr lang="en-US" sz="2800" dirty="0"/>
              <a:t> </a:t>
            </a:r>
            <a:r>
              <a:rPr lang="en-US" sz="2800" dirty="0" err="1"/>
              <a:t>người</a:t>
            </a:r>
            <a:r>
              <a:rPr lang="en-US" sz="2800" dirty="0"/>
              <a:t> </a:t>
            </a:r>
            <a:r>
              <a:rPr lang="en-US" sz="2800" dirty="0" err="1"/>
              <a:t>thân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biết</a:t>
            </a:r>
            <a:r>
              <a:rPr lang="en-US" sz="2800" dirty="0"/>
              <a:t> </a:t>
            </a:r>
            <a:r>
              <a:rPr lang="en-US" sz="2800" dirty="0" err="1"/>
              <a:t>nhé</a:t>
            </a:r>
            <a:r>
              <a:rPr lang="en-US" sz="2800" dirty="0"/>
              <a:t>!</a:t>
            </a:r>
            <a:endParaRPr lang="vi-VN" sz="2800" dirty="0"/>
          </a:p>
        </p:txBody>
      </p:sp>
    </p:spTree>
    <p:extLst>
      <p:ext uri="{BB962C8B-B14F-4D97-AF65-F5344CB8AC3E}">
        <p14:creationId xmlns:p14="http://schemas.microsoft.com/office/powerpoint/2010/main" val="2232590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781"/>
    </mc:Choice>
    <mc:Fallback xmlns="">
      <p:transition spd="slow" advTm="277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90" y="-18415"/>
            <a:ext cx="12192000" cy="6858000"/>
          </a:xfrm>
          <a:prstGeom prst="rect">
            <a:avLst/>
          </a:prstGeom>
        </p:spPr>
      </p:pic>
      <p:pic>
        <p:nvPicPr>
          <p:cNvPr id="3" name="图片 2" descr="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3470" y="-18415"/>
            <a:ext cx="8566785" cy="687451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931127" y="1099233"/>
            <a:ext cx="63103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方正胖娃繁体" panose="03000509000000000000" pitchFamily="65" charset="-122"/>
                <a:cs typeface="Arial" panose="020B0604020202020204" pitchFamily="34" charset="0"/>
              </a:rPr>
              <a:t>HOẠT ĐỘNG 5: </a:t>
            </a:r>
          </a:p>
          <a:p>
            <a:pPr algn="ctr"/>
            <a:r>
              <a:rPr lang="en-US" altLang="zh-CN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方正胖娃繁体" panose="03000509000000000000" pitchFamily="65" charset="-122"/>
                <a:cs typeface="Arial" panose="020B0604020202020204" pitchFamily="34" charset="0"/>
              </a:rPr>
              <a:t>VẬN DỤNG – PHÁT TRIỂN</a:t>
            </a:r>
            <a:endParaRPr lang="zh-CN" altLang="en-US" sz="3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ea typeface="方正胖娃繁体" panose="03000509000000000000" pitchFamily="65" charset="-122"/>
              <a:cs typeface="Arial" panose="020B0604020202020204" pitchFamily="3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703790" y="2521293"/>
            <a:ext cx="6784419" cy="1685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24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方正稚艺简体" panose="03000509000000000000" pitchFamily="65" charset="-122"/>
                <a:cs typeface="Arial" panose="020B0604020202020204" pitchFamily="34" charset="0"/>
              </a:rPr>
              <a:t>EM HÃY QUAN SÁT NHỮNG ĐỒ VẬT, HÌNH ẢNH CÓ XUẤT HIỆN NHỮNG CHẤM TRONG </a:t>
            </a:r>
            <a:r>
              <a:rPr lang="en-US" altLang="zh-CN" sz="240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方正稚艺简体" panose="03000509000000000000" pitchFamily="65" charset="-122"/>
                <a:cs typeface="Arial" panose="020B0604020202020204" pitchFamily="34" charset="0"/>
              </a:rPr>
              <a:t>TRONG</a:t>
            </a:r>
            <a:r>
              <a:rPr lang="en-US" altLang="zh-CN" sz="24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方正稚艺简体" panose="03000509000000000000" pitchFamily="65" charset="-122"/>
                <a:cs typeface="Arial" panose="020B0604020202020204" pitchFamily="34" charset="0"/>
              </a:rPr>
              <a:t> GIA ĐÌNH MÌNH NHÉ!</a:t>
            </a:r>
            <a:endParaRPr lang="zh-CN" altLang="en-US" sz="2400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ea typeface="方正稚艺简体" panose="03000509000000000000" pitchFamily="65" charset="-122"/>
              <a:cs typeface="Arial" panose="020B0604020202020204" pitchFamily="34" charset="0"/>
            </a:endParaRPr>
          </a:p>
        </p:txBody>
      </p:sp>
      <p:pic>
        <p:nvPicPr>
          <p:cNvPr id="2" name="图片 1" descr="5947678d5d2f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89" y="1514475"/>
            <a:ext cx="5520055" cy="534352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477"/>
    </mc:Choice>
    <mc:Fallback xmlns="">
      <p:transition spd="slow" advTm="134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2023/11/19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2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14" name="Copyright Notice"/>
          <p:cNvSpPr/>
          <p:nvPr userDrawn="1"/>
        </p:nvSpPr>
        <p:spPr bwMode="auto">
          <a:xfrm>
            <a:off x="1192982" y="465520"/>
            <a:ext cx="3451390" cy="433705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2400" cap="small" dirty="0">
                <a:solidFill>
                  <a:srgbClr val="68C5CD"/>
                </a:solidFill>
                <a:latin typeface="微软雅黑" panose="020B0503020204020204" charset="-122"/>
                <a:ea typeface="微软雅黑" panose="020B0503020204020204" charset="-122"/>
              </a:rPr>
              <a:t>防火灾</a:t>
            </a: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  <p:pic>
        <p:nvPicPr>
          <p:cNvPr id="1029" name="Picture 5" descr="F:\未标题-1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43" t="3279" r="21015" b="1397"/>
          <a:stretch>
            <a:fillRect/>
          </a:stretch>
        </p:blipFill>
        <p:spPr bwMode="auto">
          <a:xfrm rot="21292182">
            <a:off x="271454" y="237291"/>
            <a:ext cx="6021954" cy="5719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"/>
          <p:cNvSpPr txBox="1"/>
          <p:nvPr/>
        </p:nvSpPr>
        <p:spPr>
          <a:xfrm>
            <a:off x="6100574" y="2035011"/>
            <a:ext cx="5822554" cy="190821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方正少儿简体" panose="03000509000000000000" charset="-122"/>
                <a:ea typeface="方正少儿简体" panose="03000509000000000000" charset="-122"/>
              </a:rPr>
              <a:t>BÀI 2</a:t>
            </a:r>
          </a:p>
          <a:p>
            <a:pPr algn="l"/>
            <a:r>
              <a:rPr lang="en-US" altLang="zh-CN" sz="3600" dirty="0">
                <a:ln w="38100">
                  <a:solidFill>
                    <a:schemeClr val="bg1"/>
                  </a:solidFill>
                </a:ln>
                <a:solidFill>
                  <a:srgbClr val="68C5C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少儿简体" panose="03000509000000000000" charset="-122"/>
                <a:ea typeface="方正少儿简体" panose="03000509000000000000" charset="-122"/>
              </a:rPr>
              <a:t> </a:t>
            </a:r>
            <a:r>
              <a:rPr lang="en-US" altLang="zh-CN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方正少儿简体" panose="03000509000000000000" charset="-122"/>
                <a:ea typeface="方正少儿简体" panose="03000509000000000000" charset="-122"/>
              </a:rPr>
              <a:t>NHỮNG CHẤM TRÒN THÚ VỊ</a:t>
            </a:r>
          </a:p>
          <a:p>
            <a:pPr algn="ctr"/>
            <a:r>
              <a:rPr lang="en-US" altLang="zh-CN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少儿简体" panose="03000509000000000000" charset="-122"/>
                <a:ea typeface="方正少儿简体" panose="03000509000000000000" charset="-122"/>
              </a:rPr>
              <a:t>( </a:t>
            </a:r>
            <a:r>
              <a:rPr lang="en-US" altLang="zh-CN" sz="2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少儿简体" panose="03000509000000000000" charset="-122"/>
                <a:ea typeface="方正少儿简体" panose="03000509000000000000" charset="-122"/>
              </a:rPr>
              <a:t>Tiết</a:t>
            </a:r>
            <a:r>
              <a:rPr lang="en-US" altLang="zh-CN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少儿简体" panose="03000509000000000000" charset="-122"/>
                <a:ea typeface="方正少儿简体" panose="03000509000000000000" charset="-122"/>
              </a:rPr>
              <a:t> 1)</a:t>
            </a:r>
            <a:endParaRPr lang="zh-CN" altLang="en-US" sz="3600" dirty="0">
              <a:ln w="38100">
                <a:solidFill>
                  <a:schemeClr val="bg1"/>
                </a:solidFill>
              </a:ln>
              <a:solidFill>
                <a:srgbClr val="68C5C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少儿简体" panose="03000509000000000000" charset="-122"/>
              <a:ea typeface="方正少儿简体" panose="03000509000000000000" charset="-122"/>
            </a:endParaRPr>
          </a:p>
        </p:txBody>
      </p:sp>
      <p:pic>
        <p:nvPicPr>
          <p:cNvPr id="1034" name="Picture 10" descr="F:\未标题-1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01" t="8694" r="15868" b="18041"/>
          <a:stretch>
            <a:fillRect/>
          </a:stretch>
        </p:blipFill>
        <p:spPr bwMode="auto">
          <a:xfrm>
            <a:off x="7118790" y="4010977"/>
            <a:ext cx="1534783" cy="1614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669110" y="206549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F:\未标题-1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90" t="26889" r="23240" b="36556"/>
          <a:stretch>
            <a:fillRect/>
          </a:stretch>
        </p:blipFill>
        <p:spPr bwMode="auto">
          <a:xfrm>
            <a:off x="5929811" y="865193"/>
            <a:ext cx="1205747" cy="87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F:\未标题-1.png"/>
          <p:cNvPicPr>
            <a:picLocks noChangeAspect="1" noChangeArrowheads="1"/>
          </p:cNvPicPr>
          <p:nvPr/>
        </p:nvPicPr>
        <p:blipFill rotWithShape="1">
          <a:blip r:embed="rId1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8119855" y="653614"/>
            <a:ext cx="759498" cy="70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285851" y="62317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F:\未标题-1.png"/>
          <p:cNvPicPr>
            <a:picLocks noChangeAspect="1" noChangeArrowheads="1"/>
          </p:cNvPicPr>
          <p:nvPr/>
        </p:nvPicPr>
        <p:blipFill rotWithShape="1">
          <a:blip r:embed="rId1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9381433" y="4026072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 descr="F:\未标题-1.png"/>
          <p:cNvPicPr>
            <a:picLocks noChangeAspect="1" noChangeArrowheads="1"/>
          </p:cNvPicPr>
          <p:nvPr/>
        </p:nvPicPr>
        <p:blipFill rotWithShape="1">
          <a:blip r:embed="rId1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788794" y="79541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1" descr="F:\未标题-1.png"/>
          <p:cNvPicPr>
            <a:picLocks noChangeAspect="1" noChangeArrowheads="1"/>
          </p:cNvPicPr>
          <p:nvPr/>
        </p:nvPicPr>
        <p:blipFill rotWithShape="1">
          <a:blip r:embed="rId1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847" y="2947941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1" descr="F:\未标题-1.png"/>
          <p:cNvPicPr>
            <a:picLocks noChangeAspect="1" noChangeArrowheads="1"/>
          </p:cNvPicPr>
          <p:nvPr/>
        </p:nvPicPr>
        <p:blipFill rotWithShape="1">
          <a:blip r:embed="rId1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4666979" y="5532354"/>
            <a:ext cx="825540" cy="76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393721" y="4300901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1" descr="F:\未标题-1.png"/>
          <p:cNvPicPr>
            <a:picLocks noChangeAspect="1" noChangeArrowheads="1"/>
          </p:cNvPicPr>
          <p:nvPr/>
        </p:nvPicPr>
        <p:blipFill rotWithShape="1">
          <a:blip r:embed="rId1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940227" y="3668174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1" descr="F:\未标题-1.png"/>
          <p:cNvPicPr>
            <a:picLocks noChangeAspect="1" noChangeArrowheads="1"/>
          </p:cNvPicPr>
          <p:nvPr/>
        </p:nvPicPr>
        <p:blipFill rotWithShape="1">
          <a:blip r:embed="rId1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6364880" y="496074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CBAD1EF-D802-4B5A-A8C2-B952DEF73E1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63372">
            <a:off x="1480802" y="1772695"/>
            <a:ext cx="3865616" cy="2768174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123"/>
    </mc:Choice>
    <mc:Fallback xmlns="">
      <p:transition spd="slow" advTm="171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  <p:extLst mod="1">
    <p:ext uri="{E180D4A7-C9FB-4DFB-919C-405C955672EB}">
      <p14:showEvtLst xmlns:p14="http://schemas.microsoft.com/office/powerpoint/2010/main">
        <p14:playEvt time="3124" objId="28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288688" cy="6858000"/>
          </a:xfrm>
          <a:prstGeom prst="rect">
            <a:avLst/>
          </a:prstGeom>
        </p:spPr>
      </p:pic>
      <p:sp>
        <p:nvSpPr>
          <p:cNvPr id="26" name="KSO_Shape"/>
          <p:cNvSpPr/>
          <p:nvPr/>
        </p:nvSpPr>
        <p:spPr bwMode="auto">
          <a:xfrm>
            <a:off x="0" y="168468"/>
            <a:ext cx="12430790" cy="6689531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rgbClr val="E3F6FA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6008370" y="125059"/>
            <a:ext cx="3851910" cy="8458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eaLnBrk="1" hangingPunct="1">
              <a:defRPr/>
            </a:pPr>
            <a:r>
              <a:rPr lang="en-US" altLang="zh-CN" sz="5500" b="1" noProof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大标宋简体" panose="02010601030101010101" charset="-122"/>
                <a:ea typeface="方正大标宋简体" panose="02010601030101010101" charset="-122"/>
                <a:cs typeface="+mn-ea"/>
                <a:sym typeface="Arial" panose="020B0604020202020204" pitchFamily="34" charset="0"/>
              </a:rPr>
              <a:t>ĐỒ DÙNG</a:t>
            </a:r>
            <a:endParaRPr lang="zh-CN" altLang="en-US" sz="5500" b="1" noProof="1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大标宋简体" panose="02010601030101010101" charset="-122"/>
              <a:ea typeface="方正大标宋简体" panose="02010601030101010101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31" name="Picture 4" descr="Giấy Vẽ Mỹ Thuật A4 - Xấp 10 Tờ Giấy Vẽ Màu Nước, Acrylic, Marker, Màu Chì,  Phác Họa Chuyên Dụng | Sổ Tay Các Loại | ThichMuaSach.Com">
            <a:extLst>
              <a:ext uri="{FF2B5EF4-FFF2-40B4-BE49-F238E27FC236}">
                <a16:creationId xmlns="" xmlns:a16="http://schemas.microsoft.com/office/drawing/2014/main" id="{0F71ABDD-9F5B-4612-8F45-9304AEE1B3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8081" y="4643234"/>
            <a:ext cx="1775568" cy="1775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8" descr="Tả cây bút chì">
            <a:extLst>
              <a:ext uri="{FF2B5EF4-FFF2-40B4-BE49-F238E27FC236}">
                <a16:creationId xmlns="" xmlns:a16="http://schemas.microsoft.com/office/drawing/2014/main" id="{50FF4128-4EDE-43C6-B27B-BB5EF59B29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4536" y="942869"/>
            <a:ext cx="1742187" cy="1742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0" descr="10 Gôm tẩy tốt nhất hiện nay 2019 - CÔNG TY TNHH TM XUÂN VY">
            <a:extLst>
              <a:ext uri="{FF2B5EF4-FFF2-40B4-BE49-F238E27FC236}">
                <a16:creationId xmlns="" xmlns:a16="http://schemas.microsoft.com/office/drawing/2014/main" id="{C41D0D05-AA29-43F5-8B1E-BE71F7ACDE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5678" y="2985520"/>
            <a:ext cx="2151045" cy="1613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ộp bút lông màu 12 cây | Văn phòng phẩm giá rẻ Ánh Sao">
            <a:extLst>
              <a:ext uri="{FF2B5EF4-FFF2-40B4-BE49-F238E27FC236}">
                <a16:creationId xmlns="" xmlns:a16="http://schemas.microsoft.com/office/drawing/2014/main" id="{4D79952A-A794-4776-A7C1-BED87DE43F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2316" y="1843811"/>
            <a:ext cx="2019300" cy="225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huyến Mãi T6: Giảm đến 40% họa cụ Thiên Long, Colormate, Faber Castell –  Bookish">
            <a:extLst>
              <a:ext uri="{FF2B5EF4-FFF2-40B4-BE49-F238E27FC236}">
                <a16:creationId xmlns="" xmlns:a16="http://schemas.microsoft.com/office/drawing/2014/main" id="{9EA4F033-0235-4029-A7BB-DF71D000BC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9872" y="4246497"/>
            <a:ext cx="2487372" cy="2172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àu nước Thiên Long - Colokit WACO-05 – Flexoffice.com - Tập đoàn Thiên Long">
            <a:extLst>
              <a:ext uri="{FF2B5EF4-FFF2-40B4-BE49-F238E27FC236}">
                <a16:creationId xmlns="" xmlns:a16="http://schemas.microsoft.com/office/drawing/2014/main" id="{45BD6552-076E-41D6-827C-6DA43CBD2F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8273" y="3430424"/>
            <a:ext cx="2580097" cy="2086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Ưu điểm của dòng bút chì màu Stablo so với các loại bút khác CÔNG TY TNHH  THƯƠNG MẠI THÁI Á">
            <a:extLst>
              <a:ext uri="{FF2B5EF4-FFF2-40B4-BE49-F238E27FC236}">
                <a16:creationId xmlns="" xmlns:a16="http://schemas.microsoft.com/office/drawing/2014/main" id="{AD4848D4-5958-4936-B3C3-8CD51C9AB7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0533" y="2013906"/>
            <a:ext cx="2422459" cy="1816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Mĩ thuật 1 - SGK Vì sự bình đẳng và dân chủ trong giáo dục">
            <a:extLst>
              <a:ext uri="{FF2B5EF4-FFF2-40B4-BE49-F238E27FC236}">
                <a16:creationId xmlns="" xmlns:a16="http://schemas.microsoft.com/office/drawing/2014/main" id="{C48ECE35-0A94-4E78-A9CA-B6270B4FBA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5188" y="365385"/>
            <a:ext cx="2256686" cy="3147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Tải sách scan Vở bài tập Mĩ thuật 1 - Tìm đáp án, giải bài tập, để học">
            <a:extLst>
              <a:ext uri="{FF2B5EF4-FFF2-40B4-BE49-F238E27FC236}">
                <a16:creationId xmlns="" xmlns:a16="http://schemas.microsoft.com/office/drawing/2014/main" id="{C1B6A5CD-C96A-40FB-879D-7A83CA28FE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2743" y="3792613"/>
            <a:ext cx="2004403" cy="2804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Vì sao không nên ngoáy tai bằng tăm bông?">
            <a:extLst>
              <a:ext uri="{FF2B5EF4-FFF2-40B4-BE49-F238E27FC236}">
                <a16:creationId xmlns="" xmlns:a16="http://schemas.microsoft.com/office/drawing/2014/main" id="{789D7028-9015-42B5-9F26-A39C27141F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3195" y="5097265"/>
            <a:ext cx="1914240" cy="1193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409"/>
    </mc:Choice>
    <mc:Fallback xmlns="">
      <p:transition spd="slow" advTm="274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4C70D683-1E9F-41F8-A62C-4CDD7876DFBA}"/>
              </a:ext>
            </a:extLst>
          </p:cNvPr>
          <p:cNvSpPr txBox="1"/>
          <p:nvPr/>
        </p:nvSpPr>
        <p:spPr>
          <a:xfrm rot="21067135">
            <a:off x="1556064" y="417045"/>
            <a:ext cx="27189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MỤC TIÊU:</a:t>
            </a:r>
            <a:endParaRPr lang="vi-VN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848F9503-80A4-4D1F-BAF3-EF7CB0BB6AB3}"/>
              </a:ext>
            </a:extLst>
          </p:cNvPr>
          <p:cNvSpPr txBox="1"/>
          <p:nvPr/>
        </p:nvSpPr>
        <p:spPr>
          <a:xfrm>
            <a:off x="2068945" y="1542473"/>
            <a:ext cx="764771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200" dirty="0" err="1"/>
              <a:t>Nhận</a:t>
            </a:r>
            <a:r>
              <a:rPr lang="en-US" sz="3200" dirty="0"/>
              <a:t> ra </a:t>
            </a:r>
            <a:r>
              <a:rPr lang="en-US" sz="3200" dirty="0" err="1"/>
              <a:t>được</a:t>
            </a:r>
            <a:r>
              <a:rPr lang="en-US" sz="3200" dirty="0"/>
              <a:t> </a:t>
            </a:r>
            <a:r>
              <a:rPr lang="en-US" sz="3200" dirty="0" err="1"/>
              <a:t>chấm</a:t>
            </a:r>
            <a:r>
              <a:rPr lang="en-US" sz="3200" dirty="0"/>
              <a:t> </a:t>
            </a:r>
            <a:r>
              <a:rPr lang="en-US" sz="3200" dirty="0" err="1"/>
              <a:t>lặp</a:t>
            </a:r>
            <a:r>
              <a:rPr lang="en-US" sz="3200" dirty="0"/>
              <a:t> </a:t>
            </a:r>
            <a:r>
              <a:rPr lang="en-US" sz="3200" dirty="0" err="1"/>
              <a:t>lại</a:t>
            </a:r>
            <a:r>
              <a:rPr lang="en-US" sz="3200" dirty="0"/>
              <a:t> </a:t>
            </a:r>
            <a:r>
              <a:rPr lang="en-US" sz="3200" dirty="0" err="1"/>
              <a:t>nối</a:t>
            </a:r>
            <a:r>
              <a:rPr lang="en-US" sz="3200" dirty="0"/>
              <a:t> </a:t>
            </a:r>
            <a:r>
              <a:rPr lang="en-US" sz="3200" dirty="0" err="1"/>
              <a:t>nhau</a:t>
            </a:r>
            <a:r>
              <a:rPr lang="en-US" sz="3200" dirty="0"/>
              <a:t> </a:t>
            </a:r>
            <a:r>
              <a:rPr lang="en-US" sz="3200" dirty="0" err="1"/>
              <a:t>sẽ</a:t>
            </a:r>
            <a:r>
              <a:rPr lang="en-US" sz="3200" dirty="0"/>
              <a:t> </a:t>
            </a:r>
            <a:r>
              <a:rPr lang="en-US" sz="3200" dirty="0" err="1"/>
              <a:t>tạo</a:t>
            </a:r>
            <a:r>
              <a:rPr lang="en-US" sz="3200" dirty="0"/>
              <a:t> </a:t>
            </a:r>
            <a:r>
              <a:rPr lang="en-US" sz="3200" dirty="0" err="1"/>
              <a:t>thành</a:t>
            </a:r>
            <a:r>
              <a:rPr lang="en-US" sz="3200" dirty="0"/>
              <a:t> </a:t>
            </a:r>
            <a:r>
              <a:rPr lang="en-US" sz="3200" dirty="0" err="1"/>
              <a:t>nét</a:t>
            </a:r>
            <a:r>
              <a:rPr lang="en-US" sz="3200" dirty="0"/>
              <a:t>.</a:t>
            </a:r>
          </a:p>
          <a:p>
            <a:pPr marL="285750" indent="-285750">
              <a:buFontTx/>
              <a:buChar char="-"/>
            </a:pPr>
            <a:r>
              <a:rPr lang="en-US" sz="3200" dirty="0" err="1"/>
              <a:t>Tạo</a:t>
            </a:r>
            <a:r>
              <a:rPr lang="en-US" sz="3200" dirty="0"/>
              <a:t> </a:t>
            </a:r>
            <a:r>
              <a:rPr lang="en-US" sz="3200" dirty="0" err="1"/>
              <a:t>được</a:t>
            </a:r>
            <a:r>
              <a:rPr lang="en-US" sz="3200" dirty="0"/>
              <a:t> </a:t>
            </a:r>
            <a:r>
              <a:rPr lang="en-US" sz="3200" dirty="0" err="1"/>
              <a:t>hình</a:t>
            </a:r>
            <a:r>
              <a:rPr lang="en-US" sz="3200" dirty="0"/>
              <a:t> </a:t>
            </a:r>
            <a:r>
              <a:rPr lang="en-US" sz="3200" dirty="0" err="1"/>
              <a:t>bằng</a:t>
            </a:r>
            <a:r>
              <a:rPr lang="en-US" sz="3200" dirty="0"/>
              <a:t> </a:t>
            </a:r>
            <a:r>
              <a:rPr lang="en-US" sz="3200" dirty="0" err="1"/>
              <a:t>cách</a:t>
            </a:r>
            <a:r>
              <a:rPr lang="en-US" sz="3200" dirty="0"/>
              <a:t> </a:t>
            </a:r>
            <a:r>
              <a:rPr lang="en-US" sz="3200" dirty="0" err="1"/>
              <a:t>chấm</a:t>
            </a:r>
            <a:r>
              <a:rPr lang="en-US" sz="3200" dirty="0"/>
              <a:t>.</a:t>
            </a:r>
          </a:p>
          <a:p>
            <a:pPr marL="285750" indent="-285750">
              <a:buFontTx/>
              <a:buChar char="-"/>
            </a:pPr>
            <a:r>
              <a:rPr lang="en-US" sz="3200" dirty="0" err="1"/>
              <a:t>Nêu</a:t>
            </a:r>
            <a:r>
              <a:rPr lang="en-US" sz="3200" dirty="0"/>
              <a:t> </a:t>
            </a:r>
            <a:r>
              <a:rPr lang="en-US" sz="3200" dirty="0" err="1"/>
              <a:t>được</a:t>
            </a:r>
            <a:r>
              <a:rPr lang="en-US" sz="3200" dirty="0"/>
              <a:t> </a:t>
            </a:r>
            <a:r>
              <a:rPr lang="en-US" sz="3200" dirty="0" err="1"/>
              <a:t>cảm</a:t>
            </a:r>
            <a:r>
              <a:rPr lang="en-US" sz="3200" dirty="0"/>
              <a:t> </a:t>
            </a:r>
            <a:r>
              <a:rPr lang="en-US" sz="3200" dirty="0" err="1"/>
              <a:t>nhận</a:t>
            </a:r>
            <a:r>
              <a:rPr lang="en-US" sz="3200" dirty="0"/>
              <a:t> </a:t>
            </a:r>
            <a:r>
              <a:rPr lang="en-US" sz="3200" dirty="0" err="1"/>
              <a:t>về</a:t>
            </a:r>
            <a:r>
              <a:rPr lang="en-US" sz="3200" dirty="0"/>
              <a:t> </a:t>
            </a:r>
            <a:r>
              <a:rPr lang="en-US" sz="3200" dirty="0" err="1"/>
              <a:t>bài</a:t>
            </a:r>
            <a:r>
              <a:rPr lang="en-US" sz="3200" dirty="0"/>
              <a:t> </a:t>
            </a:r>
            <a:r>
              <a:rPr lang="en-US" sz="3200" dirty="0" err="1"/>
              <a:t>vẽ</a:t>
            </a:r>
            <a:r>
              <a:rPr lang="en-US" sz="3200" dirty="0"/>
              <a:t> </a:t>
            </a:r>
            <a:r>
              <a:rPr lang="en-US" sz="3200" dirty="0" err="1"/>
              <a:t>chấm</a:t>
            </a:r>
            <a:r>
              <a:rPr lang="en-US" sz="3200" dirty="0"/>
              <a:t>. </a:t>
            </a:r>
            <a:r>
              <a:rPr lang="en-US" sz="3200" dirty="0" err="1"/>
              <a:t>Chỉ</a:t>
            </a:r>
            <a:r>
              <a:rPr lang="en-US" sz="3200" dirty="0"/>
              <a:t> ra </a:t>
            </a:r>
            <a:r>
              <a:rPr lang="en-US" sz="3200" dirty="0" err="1"/>
              <a:t>được</a:t>
            </a:r>
            <a:r>
              <a:rPr lang="en-US" sz="3200" dirty="0"/>
              <a:t> </a:t>
            </a:r>
            <a:r>
              <a:rPr lang="en-US" sz="3200" dirty="0" err="1"/>
              <a:t>các</a:t>
            </a:r>
            <a:r>
              <a:rPr lang="en-US" sz="3200" dirty="0"/>
              <a:t> </a:t>
            </a:r>
            <a:r>
              <a:rPr lang="en-US" sz="3200" dirty="0" err="1"/>
              <a:t>hình</a:t>
            </a:r>
            <a:r>
              <a:rPr lang="en-US" sz="3200" dirty="0"/>
              <a:t> </a:t>
            </a:r>
            <a:r>
              <a:rPr lang="en-US" sz="3200" dirty="0" err="1"/>
              <a:t>thức</a:t>
            </a:r>
            <a:r>
              <a:rPr lang="en-US" sz="3200" dirty="0"/>
              <a:t> </a:t>
            </a:r>
            <a:r>
              <a:rPr lang="en-US" sz="3200" dirty="0" err="1"/>
              <a:t>chấm</a:t>
            </a:r>
            <a:r>
              <a:rPr lang="en-US" sz="3200" dirty="0"/>
              <a:t> </a:t>
            </a:r>
            <a:r>
              <a:rPr lang="en-US" sz="3200" dirty="0" err="1"/>
              <a:t>và</a:t>
            </a:r>
            <a:r>
              <a:rPr lang="en-US" sz="3200" dirty="0"/>
              <a:t> </a:t>
            </a:r>
            <a:r>
              <a:rPr lang="en-US" sz="3200" dirty="0" err="1"/>
              <a:t>sự</a:t>
            </a:r>
            <a:r>
              <a:rPr lang="en-US" sz="3200" dirty="0"/>
              <a:t> </a:t>
            </a:r>
            <a:r>
              <a:rPr lang="en-US" sz="3200" dirty="0" err="1"/>
              <a:t>hài</a:t>
            </a:r>
            <a:r>
              <a:rPr lang="en-US" sz="3200" dirty="0"/>
              <a:t> </a:t>
            </a:r>
            <a:r>
              <a:rPr lang="en-US" sz="3200" dirty="0" err="1"/>
              <a:t>hòa</a:t>
            </a:r>
            <a:r>
              <a:rPr lang="en-US" sz="3200" dirty="0"/>
              <a:t> </a:t>
            </a:r>
            <a:r>
              <a:rPr lang="en-US" sz="3200" dirty="0" err="1"/>
              <a:t>của</a:t>
            </a:r>
            <a:r>
              <a:rPr lang="en-US" sz="3200" dirty="0"/>
              <a:t> </a:t>
            </a:r>
            <a:r>
              <a:rPr lang="en-US" sz="3200" dirty="0" err="1"/>
              <a:t>chấm</a:t>
            </a:r>
            <a:r>
              <a:rPr lang="en-US" sz="3200" dirty="0"/>
              <a:t> </a:t>
            </a:r>
            <a:r>
              <a:rPr lang="en-US" sz="3200" dirty="0" err="1"/>
              <a:t>trong</a:t>
            </a:r>
            <a:r>
              <a:rPr lang="en-US" sz="3200" dirty="0"/>
              <a:t> </a:t>
            </a:r>
            <a:r>
              <a:rPr lang="en-US" sz="3200" dirty="0" err="1"/>
              <a:t>tranh</a:t>
            </a:r>
            <a:r>
              <a:rPr lang="en-US" sz="3200" dirty="0"/>
              <a:t>.</a:t>
            </a:r>
            <a:endParaRPr lang="vi-VN" sz="3200" dirty="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8967">
        <p15:prstTrans prst="prestige"/>
      </p:transition>
    </mc:Choice>
    <mc:Fallback xmlns="">
      <p:transition spd="slow" advTm="1896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2023/11/19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5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49288" cy="6836012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14" name="Copyright Notice"/>
          <p:cNvSpPr/>
          <p:nvPr userDrawn="1"/>
        </p:nvSpPr>
        <p:spPr bwMode="auto">
          <a:xfrm>
            <a:off x="1054667" y="118326"/>
            <a:ext cx="4108164" cy="434765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1: KHÁM PHÁ</a:t>
            </a:r>
            <a:endParaRPr sz="2400" b="1" cap="small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841632" y="1237388"/>
            <a:ext cx="1512168" cy="753657"/>
          </a:xfrm>
          <a:prstGeom prst="rect">
            <a:avLst/>
          </a:prstGeom>
        </p:spPr>
      </p:pic>
      <p:pic>
        <p:nvPicPr>
          <p:cNvPr id="24" name="图片 9">
            <a:extLst>
              <a:ext uri="{FF2B5EF4-FFF2-40B4-BE49-F238E27FC236}">
                <a16:creationId xmlns="" xmlns:a16="http://schemas.microsoft.com/office/drawing/2014/main" id="{64A2F915-BF47-4F5E-B95E-5463C236D7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222591">
            <a:off x="9366943" y="2806201"/>
            <a:ext cx="2499218" cy="1245598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BAADE2E7-046E-4516-AC5E-E821FF10E8B5}"/>
              </a:ext>
            </a:extLst>
          </p:cNvPr>
          <p:cNvGrpSpPr/>
          <p:nvPr/>
        </p:nvGrpSpPr>
        <p:grpSpPr>
          <a:xfrm>
            <a:off x="1203087" y="851416"/>
            <a:ext cx="3646812" cy="2298840"/>
            <a:chOff x="1203087" y="851416"/>
            <a:chExt cx="3646812" cy="2298840"/>
          </a:xfrm>
        </p:grpSpPr>
        <p:pic>
          <p:nvPicPr>
            <p:cNvPr id="2050" name="Picture 2" descr="101 chú chó Đốm&amp;quot; - Dalmatian ngoài đời thực có giá bao nhiêu?">
              <a:extLst>
                <a:ext uri="{FF2B5EF4-FFF2-40B4-BE49-F238E27FC236}">
                  <a16:creationId xmlns="" xmlns:a16="http://schemas.microsoft.com/office/drawing/2014/main" id="{BF035D5E-4AE0-4D86-BF19-793BC2B408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3087" y="851416"/>
              <a:ext cx="3646812" cy="2279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919E0679-F609-49E1-B228-9D3FCBF7A083}"/>
                </a:ext>
              </a:extLst>
            </p:cNvPr>
            <p:cNvSpPr/>
            <p:nvPr/>
          </p:nvSpPr>
          <p:spPr>
            <a:xfrm>
              <a:off x="1319587" y="2715491"/>
              <a:ext cx="407613" cy="43476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  <a:endParaRPr lang="vi-VN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BCB7BD35-5BD4-45A6-B803-53BEEA3139B0}"/>
              </a:ext>
            </a:extLst>
          </p:cNvPr>
          <p:cNvGrpSpPr/>
          <p:nvPr/>
        </p:nvGrpSpPr>
        <p:grpSpPr>
          <a:xfrm>
            <a:off x="5709365" y="4177446"/>
            <a:ext cx="3265475" cy="1852137"/>
            <a:chOff x="5709365" y="4177446"/>
            <a:chExt cx="3265475" cy="1852137"/>
          </a:xfrm>
        </p:grpSpPr>
        <p:pic>
          <p:nvPicPr>
            <p:cNvPr id="12" name="Picture 11">
              <a:extLst>
                <a:ext uri="{FF2B5EF4-FFF2-40B4-BE49-F238E27FC236}">
                  <a16:creationId xmlns="" xmlns:a16="http://schemas.microsoft.com/office/drawing/2014/main" id="{CC67C387-4E67-4D54-9D87-2A41B44603A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709365" y="4177446"/>
              <a:ext cx="3265475" cy="1852137"/>
            </a:xfrm>
            <a:prstGeom prst="rect">
              <a:avLst/>
            </a:prstGeom>
          </p:spPr>
        </p:pic>
        <p:sp>
          <p:nvSpPr>
            <p:cNvPr id="26" name="Oval 25">
              <a:extLst>
                <a:ext uri="{FF2B5EF4-FFF2-40B4-BE49-F238E27FC236}">
                  <a16:creationId xmlns="" xmlns:a16="http://schemas.microsoft.com/office/drawing/2014/main" id="{F9975A08-DFB4-4B41-9B35-7826D4598C59}"/>
                </a:ext>
              </a:extLst>
            </p:cNvPr>
            <p:cNvSpPr/>
            <p:nvPr/>
          </p:nvSpPr>
          <p:spPr>
            <a:xfrm>
              <a:off x="5709365" y="5540819"/>
              <a:ext cx="407613" cy="434765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4</a:t>
              </a:r>
              <a:endParaRPr lang="vi-VN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="" xmlns:a16="http://schemas.microsoft.com/office/drawing/2014/main" id="{9C49788C-3D94-46D6-989C-C857E6F42480}"/>
              </a:ext>
            </a:extLst>
          </p:cNvPr>
          <p:cNvGrpSpPr/>
          <p:nvPr/>
        </p:nvGrpSpPr>
        <p:grpSpPr>
          <a:xfrm>
            <a:off x="1203087" y="3466797"/>
            <a:ext cx="3646812" cy="2457324"/>
            <a:chOff x="1203087" y="3466797"/>
            <a:chExt cx="3646812" cy="2457324"/>
          </a:xfrm>
        </p:grpSpPr>
        <p:pic>
          <p:nvPicPr>
            <p:cNvPr id="2052" name="Picture 4" descr="TOP + 15 LOÀI CÁ CẢNH ĐẸP DỄ NUÔI NHẤT">
              <a:extLst>
                <a:ext uri="{FF2B5EF4-FFF2-40B4-BE49-F238E27FC236}">
                  <a16:creationId xmlns="" xmlns:a16="http://schemas.microsoft.com/office/drawing/2014/main" id="{6B533296-8B11-44AC-ACA0-A36F83643A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3087" y="3466797"/>
              <a:ext cx="3646812" cy="24573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Oval 26">
              <a:extLst>
                <a:ext uri="{FF2B5EF4-FFF2-40B4-BE49-F238E27FC236}">
                  <a16:creationId xmlns="" xmlns:a16="http://schemas.microsoft.com/office/drawing/2014/main" id="{DA52ACD2-509D-4874-B04A-3923F9B42A30}"/>
                </a:ext>
              </a:extLst>
            </p:cNvPr>
            <p:cNvSpPr/>
            <p:nvPr/>
          </p:nvSpPr>
          <p:spPr>
            <a:xfrm>
              <a:off x="1258944" y="5483462"/>
              <a:ext cx="407613" cy="43476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3</a:t>
              </a:r>
              <a:endParaRPr lang="vi-VN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="" xmlns:a16="http://schemas.microsoft.com/office/drawing/2014/main" id="{167729DE-2C52-498E-AE61-89224515DCA7}"/>
              </a:ext>
            </a:extLst>
          </p:cNvPr>
          <p:cNvGrpSpPr/>
          <p:nvPr/>
        </p:nvGrpSpPr>
        <p:grpSpPr>
          <a:xfrm>
            <a:off x="6084959" y="537987"/>
            <a:ext cx="2758133" cy="3404446"/>
            <a:chOff x="6084959" y="537987"/>
            <a:chExt cx="2758133" cy="3404446"/>
          </a:xfrm>
        </p:grpSpPr>
        <p:pic>
          <p:nvPicPr>
            <p:cNvPr id="5" name="Picture 4">
              <a:extLst>
                <a:ext uri="{FF2B5EF4-FFF2-40B4-BE49-F238E27FC236}">
                  <a16:creationId xmlns="" xmlns:a16="http://schemas.microsoft.com/office/drawing/2014/main" id="{A683A5E3-263C-443E-AB80-097A5BF797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084959" y="537987"/>
              <a:ext cx="2758133" cy="3404446"/>
            </a:xfrm>
            <a:prstGeom prst="rect">
              <a:avLst/>
            </a:prstGeom>
          </p:spPr>
        </p:pic>
        <p:sp>
          <p:nvSpPr>
            <p:cNvPr id="28" name="Oval 27">
              <a:extLst>
                <a:ext uri="{FF2B5EF4-FFF2-40B4-BE49-F238E27FC236}">
                  <a16:creationId xmlns="" xmlns:a16="http://schemas.microsoft.com/office/drawing/2014/main" id="{83E51951-22B0-4543-8B1A-AA68180EDA92}"/>
                </a:ext>
              </a:extLst>
            </p:cNvPr>
            <p:cNvSpPr/>
            <p:nvPr/>
          </p:nvSpPr>
          <p:spPr>
            <a:xfrm>
              <a:off x="6087369" y="3419115"/>
              <a:ext cx="407613" cy="43476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2</a:t>
              </a:r>
              <a:endParaRPr lang="vi-VN" dirty="0">
                <a:solidFill>
                  <a:schemeClr val="tx1"/>
                </a:solidFill>
              </a:endParaRPr>
            </a:p>
          </p:txBody>
        </p:sp>
      </p:grp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041"/>
    </mc:Choice>
    <mc:Fallback xmlns="">
      <p:transition spd="slow" advTm="850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8688" cy="685800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" y="-88"/>
            <a:ext cx="12027087" cy="6096806"/>
          </a:xfrm>
          <a:prstGeom prst="rect">
            <a:avLst/>
          </a:prstGeom>
        </p:spPr>
      </p:pic>
      <p:sp>
        <p:nvSpPr>
          <p:cNvPr id="26" name="KSO_Shape"/>
          <p:cNvSpPr/>
          <p:nvPr/>
        </p:nvSpPr>
        <p:spPr bwMode="auto">
          <a:xfrm>
            <a:off x="1839062" y="367546"/>
            <a:ext cx="9001000" cy="4950551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rgbClr val="E3F6FA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en-US" altLang="zh-CN" sz="3600" dirty="0"/>
          </a:p>
          <a:p>
            <a:pPr algn="ctr">
              <a:defRPr/>
            </a:pPr>
            <a:endParaRPr lang="en-US" altLang="zh-CN" sz="3600" dirty="0"/>
          </a:p>
          <a:p>
            <a:pPr algn="ctr">
              <a:defRPr/>
            </a:pPr>
            <a:r>
              <a:rPr lang="en-US" altLang="zh-CN" sz="3600" dirty="0" err="1"/>
              <a:t>Chấm</a:t>
            </a:r>
            <a:r>
              <a:rPr lang="en-US" altLang="zh-CN" sz="3600" dirty="0"/>
              <a:t>  </a:t>
            </a:r>
            <a:r>
              <a:rPr lang="en-US" altLang="zh-CN" sz="3600" dirty="0" err="1"/>
              <a:t>có</a:t>
            </a:r>
            <a:r>
              <a:rPr lang="en-US" altLang="zh-CN" sz="3600" dirty="0"/>
              <a:t> </a:t>
            </a:r>
            <a:r>
              <a:rPr lang="en-US" altLang="zh-CN" sz="3600" dirty="0" err="1"/>
              <a:t>cả</a:t>
            </a:r>
            <a:r>
              <a:rPr lang="en-US" altLang="zh-CN" sz="3600" dirty="0"/>
              <a:t> </a:t>
            </a:r>
            <a:r>
              <a:rPr lang="en-US" altLang="zh-CN" sz="3600" dirty="0" err="1"/>
              <a:t>trong</a:t>
            </a:r>
            <a:r>
              <a:rPr lang="en-US" altLang="zh-CN" sz="3600" dirty="0"/>
              <a:t> </a:t>
            </a:r>
            <a:r>
              <a:rPr lang="en-US" altLang="zh-CN" sz="3600" dirty="0" err="1"/>
              <a:t>tự</a:t>
            </a:r>
            <a:r>
              <a:rPr lang="en-US" altLang="zh-CN" sz="3600" dirty="0"/>
              <a:t> </a:t>
            </a:r>
            <a:r>
              <a:rPr lang="en-US" altLang="zh-CN" sz="3600" dirty="0" err="1"/>
              <a:t>nhiên</a:t>
            </a:r>
            <a:r>
              <a:rPr lang="en-US" altLang="zh-CN" sz="3600" dirty="0"/>
              <a:t> </a:t>
            </a:r>
            <a:r>
              <a:rPr lang="en-US" altLang="zh-CN" sz="3600" dirty="0" err="1"/>
              <a:t>và</a:t>
            </a:r>
            <a:r>
              <a:rPr lang="en-US" altLang="zh-CN" sz="3600" dirty="0"/>
              <a:t> </a:t>
            </a:r>
          </a:p>
          <a:p>
            <a:pPr algn="ctr">
              <a:defRPr/>
            </a:pPr>
            <a:r>
              <a:rPr lang="en-US" altLang="zh-CN" sz="3600" dirty="0" err="1"/>
              <a:t>trong</a:t>
            </a:r>
            <a:r>
              <a:rPr lang="en-US" altLang="zh-CN" sz="3600" dirty="0"/>
              <a:t> </a:t>
            </a:r>
            <a:r>
              <a:rPr lang="en-US" altLang="zh-CN" sz="3600" dirty="0" err="1"/>
              <a:t>sản</a:t>
            </a:r>
            <a:r>
              <a:rPr lang="en-US" altLang="zh-CN" sz="3600" dirty="0"/>
              <a:t> </a:t>
            </a:r>
            <a:r>
              <a:rPr lang="en-US" altLang="zh-CN" sz="3600" dirty="0" err="1"/>
              <a:t>phẩm</a:t>
            </a:r>
            <a:r>
              <a:rPr lang="en-US" altLang="zh-CN" sz="3600" dirty="0"/>
              <a:t>, </a:t>
            </a:r>
            <a:r>
              <a:rPr lang="en-US" altLang="zh-CN" sz="3600" dirty="0" err="1"/>
              <a:t>tác</a:t>
            </a:r>
            <a:r>
              <a:rPr lang="en-US" altLang="zh-CN" sz="3600" dirty="0"/>
              <a:t> </a:t>
            </a:r>
            <a:r>
              <a:rPr lang="en-US" altLang="zh-CN" sz="3600" dirty="0" err="1"/>
              <a:t>phẩm</a:t>
            </a:r>
            <a:r>
              <a:rPr lang="en-US" altLang="zh-CN" sz="3600" dirty="0"/>
              <a:t> </a:t>
            </a:r>
            <a:r>
              <a:rPr lang="en-US" altLang="zh-CN" sz="3600" dirty="0" err="1"/>
              <a:t>mĩ</a:t>
            </a:r>
            <a:r>
              <a:rPr lang="en-US" altLang="zh-CN" sz="3600" dirty="0"/>
              <a:t> </a:t>
            </a:r>
            <a:r>
              <a:rPr lang="en-US" altLang="zh-CN" sz="3600" dirty="0" err="1"/>
              <a:t>thuật</a:t>
            </a:r>
            <a:r>
              <a:rPr lang="en-US" altLang="zh-CN" sz="3600" dirty="0"/>
              <a:t>.</a:t>
            </a:r>
            <a:endParaRPr lang="zh-CN" altLang="en-US" sz="3600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90663">
            <a:off x="9241471" y="4122965"/>
            <a:ext cx="1552381" cy="1400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644" y="1539903"/>
            <a:ext cx="1952381" cy="166666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94" y="3616977"/>
            <a:ext cx="1323810" cy="141904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585" y="1691033"/>
            <a:ext cx="1315736" cy="1628570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4087827" y="1824759"/>
            <a:ext cx="3851910" cy="8458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eaLnBrk="1" hangingPunct="1">
              <a:defRPr/>
            </a:pPr>
            <a:r>
              <a:rPr lang="en-US" altLang="zh-CN" sz="5500" b="1" noProof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方正大标宋简体" panose="02010601030101010101" charset="-122"/>
                <a:cs typeface="Arial" panose="020B0604020202020204" pitchFamily="34" charset="0"/>
                <a:sym typeface="Arial" panose="020B0604020202020204" pitchFamily="34" charset="0"/>
              </a:rPr>
              <a:t>GHI NHỚ</a:t>
            </a:r>
            <a:endParaRPr lang="zh-CN" altLang="en-US" sz="5500" b="1" noProof="1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" panose="020B0604020202020204" pitchFamily="34" charset="0"/>
              <a:ea typeface="方正大标宋简体" panose="02010601030101010101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477"/>
    </mc:Choice>
    <mc:Fallback xmlns="">
      <p:transition spd="slow" advTm="134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500"/>
                            </p:stCondLst>
                            <p:childTnLst>
                              <p:par>
                                <p:cTn id="7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ldLvl="0" animBg="1"/>
      <p:bldP spid="12" grpId="0"/>
    </p:bldLst>
  </p:timing>
  <p:extLst mod="1">
    <p:ext uri="{E180D4A7-C9FB-4DFB-919C-405C955672EB}">
      <p14:showEvtLst xmlns:p14="http://schemas.microsoft.com/office/powerpoint/2010/main">
        <p14:playEvt time="4385" objId="3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8688" cy="685800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56" y="0"/>
            <a:ext cx="12027087" cy="6096806"/>
          </a:xfrm>
          <a:prstGeom prst="rect">
            <a:avLst/>
          </a:prstGeom>
        </p:spPr>
      </p:pic>
      <p:sp>
        <p:nvSpPr>
          <p:cNvPr id="14" name="Copyright Notice">
            <a:extLst>
              <a:ext uri="{FF2B5EF4-FFF2-40B4-BE49-F238E27FC236}">
                <a16:creationId xmlns="" xmlns:a16="http://schemas.microsoft.com/office/drawing/2014/main" id="{B703CBEE-67AC-49F6-956C-CF0B530C14D2}"/>
              </a:ext>
            </a:extLst>
          </p:cNvPr>
          <p:cNvSpPr/>
          <p:nvPr/>
        </p:nvSpPr>
        <p:spPr bwMode="auto">
          <a:xfrm>
            <a:off x="237781" y="86463"/>
            <a:ext cx="7730836" cy="804097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2: KIẾN TẠO KIẾN THỨC – KĨ NĂNG</a:t>
            </a:r>
          </a:p>
          <a:p>
            <a:pPr algn="l"/>
            <a:r>
              <a:rPr lang="en-US" sz="2400" b="1" cap="small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CÁCH VẼ BẰNG CHẤM</a:t>
            </a:r>
            <a:endParaRPr sz="2400" b="1" cap="small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BFD99E1-3C09-4072-B845-B015881922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85743" y="1245048"/>
            <a:ext cx="2564786" cy="29416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BAC95E6-38C0-4266-9CC6-CB71EABDC6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3522" y="1234663"/>
            <a:ext cx="2585470" cy="29416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030FDF34-E584-4AB9-ACFD-52AB09E12B0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11143" y="1222358"/>
            <a:ext cx="2585471" cy="292092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9" name="Straight Arrow Connector 8">
            <a:extLst>
              <a:ext uri="{FF2B5EF4-FFF2-40B4-BE49-F238E27FC236}">
                <a16:creationId xmlns="" xmlns:a16="http://schemas.microsoft.com/office/drawing/2014/main" id="{CCA812AC-4CAE-491E-8D4E-A281C3FF0925}"/>
              </a:ext>
            </a:extLst>
          </p:cNvPr>
          <p:cNvCxnSpPr>
            <a:endCxn id="3" idx="2"/>
          </p:cNvCxnSpPr>
          <p:nvPr/>
        </p:nvCxnSpPr>
        <p:spPr>
          <a:xfrm>
            <a:off x="3620655" y="2715893"/>
            <a:ext cx="965088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="" xmlns:a16="http://schemas.microsoft.com/office/drawing/2014/main" id="{26F677F5-3FEB-439B-89CA-ABBD53924BAA}"/>
              </a:ext>
            </a:extLst>
          </p:cNvPr>
          <p:cNvCxnSpPr/>
          <p:nvPr/>
        </p:nvCxnSpPr>
        <p:spPr>
          <a:xfrm>
            <a:off x="7248292" y="2682819"/>
            <a:ext cx="965088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E221E81B-889E-4BFD-B5BA-4E8B78C428BF}"/>
              </a:ext>
            </a:extLst>
          </p:cNvPr>
          <p:cNvSpPr/>
          <p:nvPr/>
        </p:nvSpPr>
        <p:spPr>
          <a:xfrm>
            <a:off x="1003781" y="4572000"/>
            <a:ext cx="2223610" cy="88669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/>
              <a:t>Bước</a:t>
            </a:r>
            <a:r>
              <a:rPr lang="en-US" sz="2000" dirty="0"/>
              <a:t> 1: </a:t>
            </a:r>
            <a:r>
              <a:rPr lang="en-US" sz="2000" dirty="0" err="1"/>
              <a:t>Vẽ</a:t>
            </a:r>
            <a:r>
              <a:rPr lang="en-US" sz="2000" dirty="0"/>
              <a:t> </a:t>
            </a:r>
            <a:r>
              <a:rPr lang="en-US" sz="2000" dirty="0" err="1"/>
              <a:t>hình</a:t>
            </a:r>
            <a:r>
              <a:rPr lang="en-US" sz="2000" dirty="0"/>
              <a:t> </a:t>
            </a:r>
            <a:r>
              <a:rPr lang="en-US" sz="2000" dirty="0" err="1"/>
              <a:t>bằng</a:t>
            </a:r>
            <a:r>
              <a:rPr lang="en-US" sz="2000" dirty="0"/>
              <a:t> </a:t>
            </a:r>
            <a:r>
              <a:rPr lang="en-US" sz="2000" dirty="0" err="1"/>
              <a:t>bút</a:t>
            </a:r>
            <a:r>
              <a:rPr lang="en-US" sz="2000" dirty="0"/>
              <a:t> </a:t>
            </a:r>
            <a:r>
              <a:rPr lang="en-US" sz="2000" dirty="0" err="1"/>
              <a:t>chì</a:t>
            </a:r>
            <a:r>
              <a:rPr lang="en-US" sz="2000" dirty="0"/>
              <a:t>.</a:t>
            </a:r>
            <a:endParaRPr lang="vi-VN" sz="2000" dirty="0"/>
          </a:p>
        </p:txBody>
      </p:sp>
      <p:sp>
        <p:nvSpPr>
          <p:cNvPr id="15" name="Rectangle: Rounded Corners 14">
            <a:extLst>
              <a:ext uri="{FF2B5EF4-FFF2-40B4-BE49-F238E27FC236}">
                <a16:creationId xmlns="" xmlns:a16="http://schemas.microsoft.com/office/drawing/2014/main" id="{72EF70F6-9E6E-4087-ACCF-0CA0BBE05A90}"/>
              </a:ext>
            </a:extLst>
          </p:cNvPr>
          <p:cNvSpPr/>
          <p:nvPr/>
        </p:nvSpPr>
        <p:spPr>
          <a:xfrm>
            <a:off x="8492073" y="4572000"/>
            <a:ext cx="2223610" cy="88669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/>
              <a:t>Bước</a:t>
            </a:r>
            <a:r>
              <a:rPr lang="en-US" sz="2000" dirty="0"/>
              <a:t> 3: </a:t>
            </a:r>
            <a:r>
              <a:rPr lang="en-US" sz="2000" dirty="0" err="1"/>
              <a:t>Chấm</a:t>
            </a:r>
            <a:r>
              <a:rPr lang="en-US" sz="2000" dirty="0"/>
              <a:t> </a:t>
            </a:r>
            <a:r>
              <a:rPr lang="en-US" sz="2000" dirty="0" err="1"/>
              <a:t>màu</a:t>
            </a:r>
            <a:r>
              <a:rPr lang="en-US" sz="2000" dirty="0"/>
              <a:t> </a:t>
            </a:r>
            <a:r>
              <a:rPr lang="en-US" sz="2000" dirty="0" err="1"/>
              <a:t>cho</a:t>
            </a:r>
            <a:r>
              <a:rPr lang="en-US" sz="2000" dirty="0"/>
              <a:t> </a:t>
            </a:r>
            <a:r>
              <a:rPr lang="en-US" sz="2000" dirty="0" err="1"/>
              <a:t>hình</a:t>
            </a:r>
            <a:r>
              <a:rPr lang="en-US" sz="2000" dirty="0"/>
              <a:t> </a:t>
            </a:r>
            <a:r>
              <a:rPr lang="en-US" sz="2000" dirty="0" err="1"/>
              <a:t>vẽ</a:t>
            </a:r>
            <a:r>
              <a:rPr lang="en-US" sz="2000" dirty="0"/>
              <a:t>.</a:t>
            </a:r>
            <a:endParaRPr lang="vi-VN" sz="2000" dirty="0"/>
          </a:p>
        </p:txBody>
      </p:sp>
      <p:sp>
        <p:nvSpPr>
          <p:cNvPr id="16" name="Rectangle: Rounded Corners 15">
            <a:extLst>
              <a:ext uri="{FF2B5EF4-FFF2-40B4-BE49-F238E27FC236}">
                <a16:creationId xmlns="" xmlns:a16="http://schemas.microsoft.com/office/drawing/2014/main" id="{B6104C44-EACB-44D5-A102-DF5ED6321C72}"/>
              </a:ext>
            </a:extLst>
          </p:cNvPr>
          <p:cNvSpPr/>
          <p:nvPr/>
        </p:nvSpPr>
        <p:spPr>
          <a:xfrm>
            <a:off x="4652145" y="4620199"/>
            <a:ext cx="2223610" cy="88669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/>
              <a:t>Bước</a:t>
            </a:r>
            <a:r>
              <a:rPr lang="en-US" sz="2000" dirty="0"/>
              <a:t> 2: </a:t>
            </a:r>
            <a:r>
              <a:rPr lang="en-US" sz="2000" dirty="0" err="1"/>
              <a:t>Chấm</a:t>
            </a:r>
            <a:r>
              <a:rPr lang="en-US" sz="2000" dirty="0"/>
              <a:t> </a:t>
            </a:r>
            <a:r>
              <a:rPr lang="en-US" sz="2000" dirty="0" err="1"/>
              <a:t>màu</a:t>
            </a:r>
            <a:r>
              <a:rPr lang="en-US" sz="2000" dirty="0"/>
              <a:t> </a:t>
            </a:r>
            <a:r>
              <a:rPr lang="en-US" sz="2000" dirty="0" err="1"/>
              <a:t>theo</a:t>
            </a:r>
            <a:r>
              <a:rPr lang="en-US" sz="2000" dirty="0"/>
              <a:t> </a:t>
            </a:r>
            <a:r>
              <a:rPr lang="en-US" sz="2000" dirty="0" err="1"/>
              <a:t>nét</a:t>
            </a:r>
            <a:r>
              <a:rPr lang="en-US" sz="2000" dirty="0"/>
              <a:t> </a:t>
            </a:r>
            <a:r>
              <a:rPr lang="en-US" sz="2000" dirty="0" err="1"/>
              <a:t>chì</a:t>
            </a:r>
            <a:r>
              <a:rPr lang="en-US" sz="2000" dirty="0"/>
              <a:t>.</a:t>
            </a:r>
            <a:endParaRPr lang="vi-VN" sz="2000" dirty="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802"/>
    </mc:Choice>
    <mc:Fallback xmlns="">
      <p:transition spd="slow" advTm="438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5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8688" cy="685800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" y="-88"/>
            <a:ext cx="12027087" cy="6096806"/>
          </a:xfrm>
          <a:prstGeom prst="rect">
            <a:avLst/>
          </a:prstGeom>
        </p:spPr>
      </p:pic>
      <p:sp>
        <p:nvSpPr>
          <p:cNvPr id="26" name="KSO_Shape"/>
          <p:cNvSpPr/>
          <p:nvPr/>
        </p:nvSpPr>
        <p:spPr bwMode="auto">
          <a:xfrm>
            <a:off x="1732889" y="260019"/>
            <a:ext cx="9001000" cy="4950551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rgbClr val="E3F6FA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90663">
            <a:off x="8752640" y="3626127"/>
            <a:ext cx="1552381" cy="14000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644" y="1539903"/>
            <a:ext cx="1952381" cy="166666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94" y="3616977"/>
            <a:ext cx="1323810" cy="1419048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585" y="1691033"/>
            <a:ext cx="1315736" cy="162857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C28D5192-83F9-4E9D-9222-B2B4211C5DBD}"/>
              </a:ext>
            </a:extLst>
          </p:cNvPr>
          <p:cNvSpPr txBox="1"/>
          <p:nvPr/>
        </p:nvSpPr>
        <p:spPr>
          <a:xfrm>
            <a:off x="3627571" y="2003911"/>
            <a:ext cx="5193850" cy="1839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rgbClr val="002060"/>
                </a:solidFill>
              </a:rPr>
              <a:t>CHẤM NỐI NHAU CÓ THỂ TẠO THÀNH NÉT.</a:t>
            </a:r>
            <a:endParaRPr lang="vi-VN" sz="40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01"/>
    </mc:Choice>
    <mc:Fallback xmlns="">
      <p:transition spd="slow" advTm="64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8688" cy="685800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00" y="201607"/>
            <a:ext cx="12027087" cy="609680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B9D429AF-DE32-40E4-A931-EA53F39C28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792" y="1255716"/>
            <a:ext cx="3620889" cy="398858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ED654E02-CC8D-4FF6-AF4D-436D8691DF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73248" y="201607"/>
            <a:ext cx="3542189" cy="48998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18CBD129-EA5E-4CAE-913B-339BEA8DFE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74475">
            <a:off x="8257311" y="974118"/>
            <a:ext cx="2955638" cy="440032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35884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34"/>
    </mc:Choice>
    <mc:Fallback xmlns="">
      <p:transition spd="slow" advTm="26434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蓝色卡通珍爱生命主题班会PPT模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2.1|2.5|1.8|1.1|1|3.9|1.5|1.9|5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1|3.4|1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6|1.6|1.8|1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|1.7|1.7|8.5|4.8|5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862</TotalTime>
  <Words>303</Words>
  <Application>Microsoft Office PowerPoint</Application>
  <PresentationFormat>Widescreen</PresentationFormat>
  <Paragraphs>58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4" baseType="lpstr">
      <vt:lpstr>微软雅黑</vt:lpstr>
      <vt:lpstr>宋体</vt:lpstr>
      <vt:lpstr>Arial</vt:lpstr>
      <vt:lpstr>Calibri</vt:lpstr>
      <vt:lpstr>Calibri Light</vt:lpstr>
      <vt:lpstr>Montserrat Semi</vt:lpstr>
      <vt:lpstr>方正大标宋简体</vt:lpstr>
      <vt:lpstr>方正少儿简体</vt:lpstr>
      <vt:lpstr>方正稚艺简体</vt:lpstr>
      <vt:lpstr>方正胖娃繁体</vt:lpstr>
      <vt:lpstr>等线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蓝色卡通珍爱生命主题班会PPT模板</dc:title>
  <dc:creator>Administrator</dc:creator>
  <cp:lastModifiedBy>Administrator</cp:lastModifiedBy>
  <cp:revision>24</cp:revision>
  <dcterms:created xsi:type="dcterms:W3CDTF">2017-10-03T14:23:00Z</dcterms:created>
  <dcterms:modified xsi:type="dcterms:W3CDTF">2023-11-19T12:28:43Z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2052-10.1.0.6876</vt:lpwstr>
  </property>
</Properties>
</file>