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8" r:id="rId2"/>
    <p:sldId id="261" r:id="rId3"/>
    <p:sldId id="259" r:id="rId4"/>
    <p:sldId id="260" r:id="rId5"/>
    <p:sldId id="284" r:id="rId6"/>
    <p:sldId id="268" r:id="rId7"/>
    <p:sldId id="292" r:id="rId8"/>
    <p:sldId id="290" r:id="rId9"/>
    <p:sldId id="286" r:id="rId10"/>
    <p:sldId id="287" r:id="rId11"/>
    <p:sldId id="289" r:id="rId12"/>
    <p:sldId id="280" r:id="rId13"/>
    <p:sldId id="281" r:id="rId14"/>
    <p:sldId id="256" r:id="rId15"/>
  </p:sldIdLst>
  <p:sldSz cx="12192000" cy="6858000"/>
  <p:notesSz cx="7104063" cy="10234613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603"/>
    <a:srgbClr val="68C5CD"/>
    <a:srgbClr val="E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252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890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66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447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107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44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7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63" name="TextBox 26"/>
          <p:cNvSpPr txBox="1"/>
          <p:nvPr/>
        </p:nvSpPr>
        <p:spPr>
          <a:xfrm>
            <a:off x="3262882" y="1637354"/>
            <a:ext cx="5205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5</a:t>
            </a:r>
          </a:p>
        </p:txBody>
      </p:sp>
      <p:sp>
        <p:nvSpPr>
          <p:cNvPr id="66" name="矩形 65"/>
          <p:cNvSpPr/>
          <p:nvPr/>
        </p:nvSpPr>
        <p:spPr>
          <a:xfrm>
            <a:off x="377234" y="276456"/>
            <a:ext cx="10976566" cy="88881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PHÒNG GIÁO DỤC VÀ ĐÀO TẠO QUẬN LONG BIÊN</a:t>
            </a:r>
            <a:endParaRPr lang="en-US" altLang="zh-CN" sz="11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5" y="2005703"/>
            <a:ext cx="2713904" cy="200593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940" y="3353012"/>
            <a:ext cx="1952526" cy="1867634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757843"/>
            <a:ext cx="2459652" cy="200593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449" y="2757843"/>
            <a:ext cx="2622753" cy="2232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581196">
            <a:off x="10701281" y="1263028"/>
            <a:ext cx="1512168" cy="753657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B4DD4A68-DE3A-4E74-9E54-9FF97EFBD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50267">
            <a:off x="517350" y="3672697"/>
            <a:ext cx="975671" cy="486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E643B5-EB89-413D-A050-F5D5BE651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298" y="491302"/>
            <a:ext cx="4484993" cy="62301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CA04EC7-6BAE-44F0-91A9-EDC0F8D32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8766">
            <a:off x="1468469" y="1161085"/>
            <a:ext cx="4201803" cy="55548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2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" y="0"/>
            <a:ext cx="12027087" cy="60968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06BB36-E8D8-4471-80EA-5AB37A978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91" y="331546"/>
            <a:ext cx="4307849" cy="5765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F753CB-C96C-4C29-9ED6-F83DE25FC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6342">
            <a:off x="7197973" y="585898"/>
            <a:ext cx="3781299" cy="54078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8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=""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4123420" y="1412095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2939860" y="2050070"/>
            <a:ext cx="6339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3057236" y="3048315"/>
            <a:ext cx="6483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dung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,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khả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7729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9624915" y="3687168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=""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3513820" y="648791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3043562" y="1254393"/>
            <a:ext cx="5766570" cy="6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– ĐÁNH GIÁ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2685325" y="2000029"/>
            <a:ext cx="69180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lựa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dung?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dung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  <a:p>
            <a:pPr algn="just"/>
            <a:r>
              <a:rPr lang="en-US" sz="2800" dirty="0"/>
              <a:t>-  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 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2325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31127" y="1099233"/>
            <a:ext cx="6310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HOẠT ĐỘNG 5: </a:t>
            </a:r>
          </a:p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VẬN DỤNG – PHÁT TRIỂN</a:t>
            </a:r>
            <a:endParaRPr lang="zh-CN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方正胖娃繁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03790" y="2521293"/>
            <a:ext cx="6784419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EM HÃY THỂ HIỆN NHỮNG BỨC TRANH CHÂN DUNG ĐỂ TẶNG NGƯỜI THÂN, BẠN BÈ…BẰNG HÌNH THỨC VÀ CHẤT LIỆU MÌNH YÊU THÍCH NHÉ!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635" y="1514475"/>
            <a:ext cx="5520055" cy="5343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  <p:extLst mod="1"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271454" y="237291"/>
            <a:ext cx="6021954" cy="57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100574" y="2035011"/>
            <a:ext cx="5822554" cy="1785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Chủ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đề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</a:t>
            </a:r>
          </a:p>
          <a:p>
            <a:pPr algn="ctr"/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CHÂN DUNG TỰ HỌA</a:t>
            </a:r>
          </a:p>
          <a:p>
            <a:pPr algn="ctr"/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(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2</a:t>
            </a:r>
            <a:r>
              <a:rPr lang="en-US" altLang="zh-CN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)</a:t>
            </a:r>
            <a:endParaRPr lang="zh-CN" altLang="en-US" sz="36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7118790" y="4010977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381433" y="402607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91A090-9A9A-4C89-B6EC-1025CAD536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335647">
            <a:off x="1293395" y="1067670"/>
            <a:ext cx="41148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233459"/>
            <a:ext cx="12430790" cy="668953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08370" y="125059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5500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=""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12" y="5094519"/>
            <a:ext cx="1657269" cy="165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=""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13" y="891795"/>
            <a:ext cx="1473909" cy="147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=""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702" y="2474104"/>
            <a:ext cx="1875938" cy="140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=""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428" y="1843811"/>
            <a:ext cx="1742188" cy="19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=""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47" y="4484420"/>
            <a:ext cx="2026964" cy="177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=""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44" y="3053512"/>
            <a:ext cx="2580097" cy="208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=""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688" y="1948102"/>
            <a:ext cx="1965211" cy="147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ọc Mĩ thuật lớp 5 theo định hướng phát triển năng lực - Công ty CP Phát  hành sách Giáo dục">
            <a:extLst>
              <a:ext uri="{FF2B5EF4-FFF2-40B4-BE49-F238E27FC236}">
                <a16:creationId xmlns="" xmlns:a16="http://schemas.microsoft.com/office/drawing/2014/main" id="{70D1B264-53A7-4EDE-9E0D-C07B1E21F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41" y="633288"/>
            <a:ext cx="1838325" cy="2486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Ngắm những tác phẩm nghệ thuật tuyệt đẹp làm từ hoa lá cỏ cây | Việt Nam Mới">
            <a:extLst>
              <a:ext uri="{FF2B5EF4-FFF2-40B4-BE49-F238E27FC236}">
                <a16:creationId xmlns="" xmlns:a16="http://schemas.microsoft.com/office/drawing/2014/main" id="{7385595F-9CC3-465E-BFA9-7DA1C4DD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36" y="4879908"/>
            <a:ext cx="2086492" cy="208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iá thấp Braided Paper Cord Purchasing,Mua sắm sản phẩm giấy, sợi, đan len  sợi dây băng giấy, giấy, dệt, giấy, dệt vải sợi dây thừng, giấy page h">
            <a:extLst>
              <a:ext uri="{FF2B5EF4-FFF2-40B4-BE49-F238E27FC236}">
                <a16:creationId xmlns="" xmlns:a16="http://schemas.microsoft.com/office/drawing/2014/main" id="{DC1DA791-020D-490B-B511-BBE60B9D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03" y="3469468"/>
            <a:ext cx="1430045" cy="143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Vải vụn">
            <a:extLst>
              <a:ext uri="{FF2B5EF4-FFF2-40B4-BE49-F238E27FC236}">
                <a16:creationId xmlns="" xmlns:a16="http://schemas.microsoft.com/office/drawing/2014/main" id="{116053E3-DF77-409A-8F0E-F6B37160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7" y="3053512"/>
            <a:ext cx="231457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GIẤY BÌA MÀU A4 ĐỊNH LƯỢNG 160GSM - TRỘN 5 MÀU - Văn phòng phẩm Thịnh Đại  Phát">
            <a:extLst>
              <a:ext uri="{FF2B5EF4-FFF2-40B4-BE49-F238E27FC236}">
                <a16:creationId xmlns="" xmlns:a16="http://schemas.microsoft.com/office/drawing/2014/main" id="{27242800-13D0-478C-B5ED-0382EA36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53" y="50391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éo thủ công 902 | Shopee Việt Nam">
            <a:extLst>
              <a:ext uri="{FF2B5EF4-FFF2-40B4-BE49-F238E27FC236}">
                <a16:creationId xmlns="" xmlns:a16="http://schemas.microsoft.com/office/drawing/2014/main" id="{17E99893-85B4-4EC9-B55F-DC0E2DD5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380" y="3712259"/>
            <a:ext cx="1657269" cy="165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Băng keo 2 mặt 2.5F - Cung cấp văn phòng phẩm tại TPHCM">
            <a:extLst>
              <a:ext uri="{FF2B5EF4-FFF2-40B4-BE49-F238E27FC236}">
                <a16:creationId xmlns="" xmlns:a16="http://schemas.microsoft.com/office/drawing/2014/main" id="{375FB273-9A5D-445B-A023-E0DCBB57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43" y="5231093"/>
            <a:ext cx="1657269" cy="165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C70D683-1E9F-41F8-A62C-4CDD7876DFBA}"/>
              </a:ext>
            </a:extLst>
          </p:cNvPr>
          <p:cNvSpPr txBox="1"/>
          <p:nvPr/>
        </p:nvSpPr>
        <p:spPr>
          <a:xfrm>
            <a:off x="1542579" y="436861"/>
            <a:ext cx="4968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ĐẠT: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2FF66A-D6CB-4196-8009-84FCE21D964D}"/>
              </a:ext>
            </a:extLst>
          </p:cNvPr>
          <p:cNvSpPr txBox="1"/>
          <p:nvPr/>
        </p:nvSpPr>
        <p:spPr>
          <a:xfrm>
            <a:off x="2123291" y="1524040"/>
            <a:ext cx="7427109" cy="3485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01" y="212348"/>
            <a:ext cx="12027087" cy="6096806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="" xmlns:a16="http://schemas.microsoft.com/office/drawing/2014/main" id="{B3E4292C-0674-449F-8C98-76C507D503AD}"/>
              </a:ext>
            </a:extLst>
          </p:cNvPr>
          <p:cNvSpPr/>
          <p:nvPr/>
        </p:nvSpPr>
        <p:spPr bwMode="auto">
          <a:xfrm>
            <a:off x="82456" y="63911"/>
            <a:ext cx="4108164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44C318-0A57-4251-BE5B-D6EE6A3A2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58" y="677208"/>
            <a:ext cx="2225215" cy="2930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4D5D15-D844-4292-9FA1-635A395E2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875" y="707434"/>
            <a:ext cx="2142837" cy="2869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63FB9C-31B5-4AB2-A8FF-8B9D495F0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314" y="707434"/>
            <a:ext cx="2152404" cy="2869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E680AF2-737B-4A75-90EF-5EB8439E8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9320" y="790769"/>
            <a:ext cx="2231654" cy="2786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28A6B90-3BB8-4A5E-A70A-A18673276EE4}"/>
              </a:ext>
            </a:extLst>
          </p:cNvPr>
          <p:cNvSpPr/>
          <p:nvPr/>
        </p:nvSpPr>
        <p:spPr>
          <a:xfrm>
            <a:off x="455856" y="3714492"/>
            <a:ext cx="492216" cy="3639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E3B887D-A1C2-4970-B1CF-08499C9C7D2F}"/>
              </a:ext>
            </a:extLst>
          </p:cNvPr>
          <p:cNvSpPr/>
          <p:nvPr/>
        </p:nvSpPr>
        <p:spPr>
          <a:xfrm>
            <a:off x="8646288" y="3672786"/>
            <a:ext cx="492216" cy="3882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7985541E-19FA-4C46-B3CF-8B4832F38CB6}"/>
              </a:ext>
            </a:extLst>
          </p:cNvPr>
          <p:cNvSpPr/>
          <p:nvPr/>
        </p:nvSpPr>
        <p:spPr>
          <a:xfrm>
            <a:off x="5897272" y="3684180"/>
            <a:ext cx="492216" cy="3882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03F5F4AA-07F6-4DEE-8FA4-89ECF5C9F8FE}"/>
              </a:ext>
            </a:extLst>
          </p:cNvPr>
          <p:cNvSpPr/>
          <p:nvPr/>
        </p:nvSpPr>
        <p:spPr>
          <a:xfrm>
            <a:off x="3340875" y="3708400"/>
            <a:ext cx="492216" cy="3639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60032EB-B49F-41D9-A1F3-61AA14A7B989}"/>
              </a:ext>
            </a:extLst>
          </p:cNvPr>
          <p:cNvSpPr txBox="1"/>
          <p:nvPr/>
        </p:nvSpPr>
        <p:spPr>
          <a:xfrm>
            <a:off x="804835" y="4072391"/>
            <a:ext cx="1039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4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860775" y="247474"/>
            <a:ext cx="9141231" cy="5153382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3600" dirty="0"/>
          </a:p>
          <a:p>
            <a:pPr algn="ctr">
              <a:defRPr/>
            </a:pPr>
            <a:endParaRPr lang="en-US" altLang="zh-CN" sz="3600" dirty="0"/>
          </a:p>
          <a:p>
            <a:pPr algn="ctr">
              <a:lnSpc>
                <a:spcPct val="150000"/>
              </a:lnSpc>
              <a:defRPr/>
            </a:pPr>
            <a:r>
              <a:rPr lang="en-US" altLang="zh-CN" sz="3600" dirty="0" err="1"/>
              <a:t>Có</a:t>
            </a:r>
            <a:r>
              <a:rPr lang="en-US" altLang="zh-CN" sz="3600" dirty="0"/>
              <a:t> </a:t>
            </a:r>
            <a:r>
              <a:rPr lang="en-US" altLang="zh-CN" sz="3600" dirty="0" err="1"/>
              <a:t>nhiều</a:t>
            </a:r>
            <a:r>
              <a:rPr lang="en-US" altLang="zh-CN" sz="3600" dirty="0"/>
              <a:t> </a:t>
            </a:r>
            <a:r>
              <a:rPr lang="en-US" altLang="zh-CN" sz="3600" dirty="0" err="1"/>
              <a:t>cách</a:t>
            </a:r>
            <a:r>
              <a:rPr lang="en-US" altLang="zh-CN" sz="3600" dirty="0"/>
              <a:t> </a:t>
            </a:r>
            <a:r>
              <a:rPr lang="en-US" altLang="zh-CN" sz="3600" dirty="0" err="1"/>
              <a:t>để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thể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hiện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tranh</a:t>
            </a:r>
            <a:r>
              <a:rPr lang="en-US" altLang="zh-CN" sz="3600" dirty="0"/>
              <a:t> </a:t>
            </a:r>
            <a:r>
              <a:rPr lang="en-US" altLang="zh-CN" sz="3600" dirty="0" err="1"/>
              <a:t>chân</a:t>
            </a:r>
            <a:r>
              <a:rPr lang="en-US" altLang="zh-CN" sz="3600" dirty="0"/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zh-CN" sz="3600" dirty="0"/>
              <a:t>dung </a:t>
            </a:r>
            <a:r>
              <a:rPr lang="en-US" altLang="zh-CN" sz="3600" dirty="0" err="1"/>
              <a:t>tự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họa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mỗi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hình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thức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chất</a:t>
            </a:r>
            <a:r>
              <a:rPr lang="en-US" altLang="zh-CN" sz="3600" dirty="0"/>
              <a:t> </a:t>
            </a:r>
            <a:r>
              <a:rPr lang="en-US" altLang="zh-CN" sz="3600" dirty="0" err="1"/>
              <a:t>liệu</a:t>
            </a:r>
            <a:r>
              <a:rPr lang="en-US" altLang="zh-CN" sz="3600" dirty="0"/>
              <a:t> </a:t>
            </a:r>
            <a:r>
              <a:rPr lang="en-US" altLang="zh-CN" sz="3600" dirty="0" err="1"/>
              <a:t>có</a:t>
            </a:r>
            <a:r>
              <a:rPr lang="en-US" altLang="zh-CN" sz="3600" dirty="0"/>
              <a:t> </a:t>
            </a:r>
            <a:r>
              <a:rPr lang="en-US" altLang="zh-CN" sz="3600" dirty="0" err="1"/>
              <a:t>vẻ</a:t>
            </a:r>
            <a:r>
              <a:rPr lang="en-US" altLang="zh-CN" sz="3600" dirty="0"/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zh-CN" sz="3600" dirty="0" err="1"/>
              <a:t>đẹp</a:t>
            </a:r>
            <a:r>
              <a:rPr lang="en-US" altLang="zh-CN" sz="3600" dirty="0"/>
              <a:t> </a:t>
            </a:r>
            <a:r>
              <a:rPr lang="en-US" altLang="zh-CN" sz="3600" dirty="0" err="1"/>
              <a:t>riêng</a:t>
            </a:r>
            <a:r>
              <a:rPr lang="en-US" altLang="zh-CN" sz="3600" dirty="0"/>
              <a:t>. </a:t>
            </a:r>
            <a:endParaRPr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9241471" y="4122965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1" y="1003912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139" y="725618"/>
            <a:ext cx="1315736" cy="16285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91443" y="1355544"/>
            <a:ext cx="3851910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</a:p>
          <a:p>
            <a:pPr algn="ctr" eaLnBrk="1" hangingPunct="1">
              <a:defRPr/>
            </a:pPr>
            <a:endParaRPr lang="zh-CN" altLang="en-US" sz="55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r="7166"/>
          <a:stretch>
            <a:fillRect/>
          </a:stretch>
        </p:blipFill>
        <p:spPr bwMode="auto">
          <a:xfrm>
            <a:off x="174828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352676" y="513830"/>
            <a:ext cx="763437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KIẾN TẠO KIẾN THỨC KĨ NĂNG</a:t>
            </a:r>
            <a:endParaRPr lang="en-US" sz="39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2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196" name="Text Box 78"/>
          <p:cNvSpPr txBox="1">
            <a:spLocks noChangeArrowheads="1"/>
          </p:cNvSpPr>
          <p:nvPr/>
        </p:nvSpPr>
        <p:spPr bwMode="auto">
          <a:xfrm>
            <a:off x="2352676" y="1906588"/>
            <a:ext cx="7540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4400" b="1">
                <a:solidFill>
                  <a:srgbClr val="006600"/>
                </a:solidFill>
                <a:latin typeface="VNI-Times" pitchFamily="2" charset="0"/>
              </a:rPr>
              <a:t> </a:t>
            </a:r>
            <a:endParaRPr lang="en-US" sz="1800" b="1"/>
          </a:p>
        </p:txBody>
      </p:sp>
      <p:graphicFrame>
        <p:nvGraphicFramePr>
          <p:cNvPr id="8197" name="Object 101"/>
          <p:cNvGraphicFramePr>
            <a:graphicFrameLocks noChangeAspect="1"/>
          </p:cNvGraphicFramePr>
          <p:nvPr/>
        </p:nvGraphicFramePr>
        <p:xfrm>
          <a:off x="8128000" y="3992563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4" imgW="126890" imgH="190335" progId="Equation.DSMT4">
                  <p:embed/>
                </p:oleObj>
              </mc:Choice>
              <mc:Fallback>
                <p:oleObj name="Equation" r:id="rId4" imgW="126890" imgH="19033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0" y="3992563"/>
                        <a:ext cx="1270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82" name="Picture 38" descr="image (17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7082" b="21466"/>
          <a:stretch>
            <a:fillRect/>
          </a:stretch>
        </p:blipFill>
        <p:spPr bwMode="auto">
          <a:xfrm>
            <a:off x="3249614" y="1198563"/>
            <a:ext cx="66436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1"/>
          <p:cNvSpPr txBox="1">
            <a:spLocks noChangeArrowheads="1"/>
          </p:cNvSpPr>
          <p:nvPr/>
        </p:nvSpPr>
        <p:spPr bwMode="auto">
          <a:xfrm>
            <a:off x="3200401" y="4621214"/>
            <a:ext cx="395446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- B1: Vẽ khung hình chung.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- B2: Vẽ chi tiết chân dung.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- B3: Vẽ màu theo ý thích.</a:t>
            </a:r>
          </a:p>
        </p:txBody>
      </p:sp>
    </p:spTree>
    <p:extLst>
      <p:ext uri="{BB962C8B-B14F-4D97-AF65-F5344CB8AC3E}">
        <p14:creationId xmlns:p14="http://schemas.microsoft.com/office/powerpoint/2010/main" val="15575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854075"/>
            <a:ext cx="17573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4" y="863600"/>
            <a:ext cx="17557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871539"/>
            <a:ext cx="17843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6" y="841376"/>
            <a:ext cx="2041525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1" y="3749676"/>
            <a:ext cx="17811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749676"/>
            <a:ext cx="1789113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9" y="3749676"/>
            <a:ext cx="17621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4" y="3749676"/>
            <a:ext cx="1944687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3761362" y="167729"/>
            <a:ext cx="4417748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9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2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TRANH THAM KHẢO</a:t>
            </a:r>
          </a:p>
        </p:txBody>
      </p:sp>
    </p:spTree>
    <p:extLst>
      <p:ext uri="{BB962C8B-B14F-4D97-AF65-F5344CB8AC3E}">
        <p14:creationId xmlns:p14="http://schemas.microsoft.com/office/powerpoint/2010/main" val="19055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581196">
            <a:off x="10701281" y="1263028"/>
            <a:ext cx="1512168" cy="753657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B4DD4A68-DE3A-4E74-9E54-9FF97EFBD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50267">
            <a:off x="517350" y="3672697"/>
            <a:ext cx="975671" cy="486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A92CF3-A3FA-4114-B75C-EC28F7747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877" y="157018"/>
            <a:ext cx="6027982" cy="6543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7733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316</Words>
  <Application>Microsoft Office PowerPoint</Application>
  <PresentationFormat>Widescreen</PresentationFormat>
  <Paragraphs>62</Paragraphs>
  <Slides>14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Calibri Light</vt:lpstr>
      <vt:lpstr>Montserrat Semi</vt:lpstr>
      <vt:lpstr>Times New Roman</vt:lpstr>
      <vt:lpstr>VNI-Times</vt:lpstr>
      <vt:lpstr>方正大标宋简体</vt:lpstr>
      <vt:lpstr>方正少儿简体</vt:lpstr>
      <vt:lpstr>方正稚艺简体</vt:lpstr>
      <vt:lpstr>方正胖娃繁体</vt:lpstr>
      <vt:lpstr>等线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Administrator</cp:lastModifiedBy>
  <cp:revision>32</cp:revision>
  <dcterms:created xsi:type="dcterms:W3CDTF">2017-10-03T14:23:00Z</dcterms:created>
  <dcterms:modified xsi:type="dcterms:W3CDTF">2023-10-19T01:18:26Z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