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261" r:id="rId3"/>
    <p:sldId id="264" r:id="rId4"/>
    <p:sldId id="286" r:id="rId5"/>
    <p:sldId id="275" r:id="rId6"/>
    <p:sldId id="257" r:id="rId7"/>
    <p:sldId id="258" r:id="rId8"/>
    <p:sldId id="259" r:id="rId9"/>
    <p:sldId id="273" r:id="rId10"/>
    <p:sldId id="274" r:id="rId11"/>
    <p:sldId id="260" r:id="rId12"/>
    <p:sldId id="262" r:id="rId13"/>
    <p:sldId id="263" r:id="rId14"/>
    <p:sldId id="276" r:id="rId15"/>
    <p:sldId id="271" r:id="rId16"/>
    <p:sldId id="279" r:id="rId17"/>
    <p:sldId id="280" r:id="rId18"/>
    <p:sldId id="277" r:id="rId19"/>
    <p:sldId id="278" r:id="rId20"/>
    <p:sldId id="287" r:id="rId21"/>
    <p:sldId id="288" r:id="rId22"/>
    <p:sldId id="265" r:id="rId23"/>
    <p:sldId id="282" r:id="rId24"/>
    <p:sldId id="283" r:id="rId25"/>
    <p:sldId id="281" r:id="rId26"/>
  </p:sldIdLst>
  <p:sldSz cx="12192000" cy="6858000"/>
  <p:notesSz cx="6858000" cy="9144000"/>
  <p:embeddedFontLst>
    <p:embeddedFont>
      <p:font typeface="Barlow Condensed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Bảo An" initials="DBA" lastIdx="1" clrIdx="0">
    <p:extLst>
      <p:ext uri="{19B8F6BF-5375-455C-9EA6-DF929625EA0E}">
        <p15:presenceInfo xmlns:p15="http://schemas.microsoft.com/office/powerpoint/2012/main" userId="S-1-5-21-768329432-1143890025-4134432970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2T16:39:34.320" idx="1">
    <p:pos x="7346" y="170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2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4148aafaa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4148aafaa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902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402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41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97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02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004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1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73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557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7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9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80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4148aafaa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4148aafaa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91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CUSTOM_2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3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58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745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631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522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7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430" name="Google Shape;430;p7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458" name="Google Shape;458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7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76" name="Google Shape;476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7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8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497" name="Google Shape;497;p8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498" name="Google Shape;498;p8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8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03" name="Google Shape;503;p8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8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08" name="Google Shape;508;p8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2" name="Google Shape;512;p8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13" name="Google Shape;513;p8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8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18" name="Google Shape;518;p8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8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23" name="Google Shape;523;p8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7" name="Google Shape;527;p8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28" name="Google Shape;528;p8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8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39" name="Google Shape;539;p8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1" name="Google Shape;551;p9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553" name="Google Shape;553;p9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9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58" name="Google Shape;558;p9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9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63" name="Google Shape;563;p9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9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68" name="Google Shape;568;p9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73" name="Google Shape;573;p9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78" name="Google Shape;578;p9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2" name="Google Shape;582;p9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83" name="Google Shape;583;p9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94" name="Google Shape;594;p9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4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621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8607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06722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5_1">
    <p:bg>
      <p:bgPr>
        <a:solidFill>
          <a:schemeClr val="dk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69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49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3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1_One column title and text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2339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0" name="Google Shape;170;p4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171" name="Google Shape;171;p4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4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199" name="Google Shape;199;p4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00" name="Google Shape;200;p4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4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205" name="Google Shape;205;p4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4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210" name="Google Shape;210;p4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4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215" name="Google Shape;215;p4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220" name="Google Shape;220;p4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4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225" name="Google Shape;225;p4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9" name="Google Shape;229;p4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230" name="Google Shape;230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4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248" name="Google Shape;248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7" name="Google Shape;267;p5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268" name="Google Shape;268;p5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296" name="Google Shape;296;p5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97" name="Google Shape;297;p5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5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302" name="Google Shape;302;p5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5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307" name="Google Shape;307;p5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5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312" name="Google Shape;312;p5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317" name="Google Shape;317;p5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5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322" name="Google Shape;322;p5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5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27" name="Google Shape;327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5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345" name="Google Shape;345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4" r:id="rId3"/>
    <p:sldLayoutId id="2147483663" r:id="rId4"/>
    <p:sldLayoutId id="2147483662" r:id="rId5"/>
    <p:sldLayoutId id="2147483649" r:id="rId6"/>
    <p:sldLayoutId id="2147483668" r:id="rId7"/>
    <p:sldLayoutId id="2147483650" r:id="rId8"/>
    <p:sldLayoutId id="2147483651" r:id="rId9"/>
    <p:sldLayoutId id="2147483652" r:id="rId10"/>
    <p:sldLayoutId id="2147483671" r:id="rId11"/>
    <p:sldLayoutId id="2147483670" r:id="rId12"/>
    <p:sldLayoutId id="2147483669" r:id="rId13"/>
    <p:sldLayoutId id="2147483667" r:id="rId14"/>
    <p:sldLayoutId id="2147483666" r:id="rId15"/>
    <p:sldLayoutId id="2147483653" r:id="rId16"/>
    <p:sldLayoutId id="2147483654" r:id="rId17"/>
    <p:sldLayoutId id="2147483655" r:id="rId18"/>
    <p:sldLayoutId id="2147483657" r:id="rId19"/>
    <p:sldLayoutId id="2147483673" r:id="rId20"/>
    <p:sldLayoutId id="2147483672" r:id="rId21"/>
    <p:sldLayoutId id="214748365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5"/>
          <p:cNvGrpSpPr/>
          <p:nvPr/>
        </p:nvGrpSpPr>
        <p:grpSpPr>
          <a:xfrm rot="-2700000">
            <a:off x="9514663" y="4145959"/>
            <a:ext cx="2026898" cy="1049862"/>
            <a:chOff x="1278960" y="3162368"/>
            <a:chExt cx="1571700" cy="814086"/>
          </a:xfrm>
        </p:grpSpPr>
        <p:sp>
          <p:nvSpPr>
            <p:cNvPr id="641" name="Google Shape;641;p15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15"/>
          <p:cNvSpPr/>
          <p:nvPr/>
        </p:nvSpPr>
        <p:spPr>
          <a:xfrm>
            <a:off x="2941735" y="4929405"/>
            <a:ext cx="6592577" cy="4042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 ĐẶNG THỊ HẢI YẾN</a:t>
            </a:r>
            <a:endParaRPr b="0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" name="Google Shape;646;p15"/>
          <p:cNvSpPr/>
          <p:nvPr/>
        </p:nvSpPr>
        <p:spPr>
          <a:xfrm>
            <a:off x="2319782" y="2172486"/>
            <a:ext cx="8737423" cy="1572009"/>
          </a:xfrm>
          <a:prstGeom prst="rect">
            <a:avLst/>
          </a:prstGeom>
        </p:spPr>
        <p:txBody>
          <a:bodyPr>
            <a:prstTxWarp prst="textDeflateBottom">
              <a:avLst/>
            </a:prstTxWarp>
          </a:bodyPr>
          <a:lstStyle/>
          <a:p>
            <a:pPr lvl="0" algn="ctr"/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ỜNG TIỂU HỌC ĐÔ THỊ SÀI ĐỒNG</a:t>
            </a:r>
            <a:endParaRPr b="1" i="0" dirty="0"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7" name="Google Shape;647;p15"/>
          <p:cNvGrpSpPr/>
          <p:nvPr/>
        </p:nvGrpSpPr>
        <p:grpSpPr>
          <a:xfrm rot="-613802">
            <a:off x="1357819" y="4003811"/>
            <a:ext cx="2153018" cy="1197950"/>
            <a:chOff x="1392517" y="2247154"/>
            <a:chExt cx="2153024" cy="1197953"/>
          </a:xfrm>
        </p:grpSpPr>
        <p:sp>
          <p:nvSpPr>
            <p:cNvPr id="648" name="Google Shape;648;p15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1" name="Google Shape;651;p15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8" name="Google Shape;658;p15"/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41D8C-EBD3-427C-A2AE-D51D7725C7A5}"/>
              </a:ext>
            </a:extLst>
          </p:cNvPr>
          <p:cNvSpPr/>
          <p:nvPr/>
        </p:nvSpPr>
        <p:spPr>
          <a:xfrm>
            <a:off x="3157064" y="3477472"/>
            <a:ext cx="7064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ÁN MĨ THUẬT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= cam.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Cả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3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đáp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án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trên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đều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đúng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PHA CÁC MÀU CƠ BẢN TA ĐƯỢC MÀU GÌ? 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5E429CFF-4936-4EDA-9C5B-60B3B56D0D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5091370" y="4754087"/>
            <a:ext cx="2219546" cy="571500"/>
          </a:xfrm>
          <a:prstGeom prst="rect">
            <a:avLst/>
          </a:prstGeom>
        </p:spPr>
      </p:pic>
      <p:sp>
        <p:nvSpPr>
          <p:cNvPr id="14" name="Google Shape;658;p15">
            <a:extLst>
              <a:ext uri="{FF2B5EF4-FFF2-40B4-BE49-F238E27FC236}">
                <a16:creationId xmlns:a16="http://schemas.microsoft.com/office/drawing/2014/main" id="{61989563-96D4-4B0B-B77D-402B35141CC2}"/>
              </a:ext>
            </a:extLst>
          </p:cNvPr>
          <p:cNvSpPr txBox="1"/>
          <p:nvPr/>
        </p:nvSpPr>
        <p:spPr>
          <a:xfrm>
            <a:off x="4423780" y="5738844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430A7-79DC-402A-A7C1-057ED2111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4181" y="858129"/>
            <a:ext cx="3895958" cy="38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19"/>
          <p:cNvSpPr/>
          <p:nvPr/>
        </p:nvSpPr>
        <p:spPr>
          <a:xfrm rot="9">
            <a:off x="690481" y="2888362"/>
            <a:ext cx="6270106" cy="13531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lam,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cam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131758" y="1528156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Chọn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đáp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án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đúng</a:t>
            </a:r>
            <a:endParaRPr b="0" i="0" dirty="0">
              <a:ln>
                <a:noFill/>
              </a:ln>
              <a:solidFill>
                <a:srgbClr val="E7E6E6"/>
              </a:solidFill>
              <a:latin typeface="Fredericka the Great"/>
            </a:endParaRP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5EBC680E-B4BA-4A6C-B8B0-B9825E520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4986227" y="4890358"/>
            <a:ext cx="2219546" cy="571500"/>
          </a:xfrm>
          <a:prstGeom prst="rect">
            <a:avLst/>
          </a:prstGeom>
        </p:spPr>
      </p:pic>
      <p:sp>
        <p:nvSpPr>
          <p:cNvPr id="12" name="Google Shape;658;p15">
            <a:extLst>
              <a:ext uri="{FF2B5EF4-FFF2-40B4-BE49-F238E27FC236}">
                <a16:creationId xmlns:a16="http://schemas.microsoft.com/office/drawing/2014/main" id="{94C1DE20-860D-4135-AB6B-46BC094AA9C0}"/>
              </a:ext>
            </a:extLst>
          </p:cNvPr>
          <p:cNvSpPr txBox="1"/>
          <p:nvPr/>
        </p:nvSpPr>
        <p:spPr>
          <a:xfrm>
            <a:off x="8637274" y="6157896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5EAEC-5D44-4A98-8AB1-A20EE72B8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636" y="2478745"/>
            <a:ext cx="3593114" cy="2633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DE691-F8DE-4625-9EB0-5DC4885F27A9}"/>
              </a:ext>
            </a:extLst>
          </p:cNvPr>
          <p:cNvSpPr/>
          <p:nvPr/>
        </p:nvSpPr>
        <p:spPr>
          <a:xfrm>
            <a:off x="1164235" y="2593298"/>
            <a:ext cx="10373193" cy="308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bươc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6EB05F18-BDDD-4796-AC77-BDE89262E0D7}"/>
              </a:ext>
            </a:extLst>
          </p:cNvPr>
          <p:cNvSpPr/>
          <p:nvPr/>
        </p:nvSpPr>
        <p:spPr>
          <a:xfrm>
            <a:off x="4436453" y="2188500"/>
            <a:ext cx="3828756" cy="612648"/>
          </a:xfrm>
          <a:prstGeom prst="ribbon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22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8" name="Google Shape;748;p22"/>
          <p:cNvSpPr/>
          <p:nvPr/>
        </p:nvSpPr>
        <p:spPr>
          <a:xfrm>
            <a:off x="2477897" y="2861259"/>
            <a:ext cx="7236205" cy="11354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HOẠT ĐỘNG KIẾN TẠO KIẾN THỨC KĨ NĂNG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714;p20">
            <a:extLst>
              <a:ext uri="{FF2B5EF4-FFF2-40B4-BE49-F238E27FC236}">
                <a16:creationId xmlns:a16="http://schemas.microsoft.com/office/drawing/2014/main" id="{D52C7C59-1C8A-4785-B938-3E9D0D5EBB36}"/>
              </a:ext>
            </a:extLst>
          </p:cNvPr>
          <p:cNvGrpSpPr/>
          <p:nvPr/>
        </p:nvGrpSpPr>
        <p:grpSpPr>
          <a:xfrm rot="-2700000">
            <a:off x="9479377" y="2904069"/>
            <a:ext cx="2026898" cy="1049862"/>
            <a:chOff x="1278960" y="3162368"/>
            <a:chExt cx="1571700" cy="814086"/>
          </a:xfrm>
        </p:grpSpPr>
        <p:sp>
          <p:nvSpPr>
            <p:cNvPr id="9" name="Google Shape;715;p20">
              <a:extLst>
                <a:ext uri="{FF2B5EF4-FFF2-40B4-BE49-F238E27FC236}">
                  <a16:creationId xmlns:a16="http://schemas.microsoft.com/office/drawing/2014/main" id="{D7CBDC6F-926D-4E7F-972B-1F057AF16E72}"/>
                </a:ext>
              </a:extLst>
            </p:cNvPr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" name="Google Shape;716;p20">
              <a:extLst>
                <a:ext uri="{FF2B5EF4-FFF2-40B4-BE49-F238E27FC236}">
                  <a16:creationId xmlns:a16="http://schemas.microsoft.com/office/drawing/2014/main" id="{EE276601-A5A2-4419-B1B2-F89F45E402D5}"/>
                </a:ext>
              </a:extLst>
            </p:cNvPr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" name="Google Shape;717;p20">
              <a:extLst>
                <a:ext uri="{FF2B5EF4-FFF2-40B4-BE49-F238E27FC236}">
                  <a16:creationId xmlns:a16="http://schemas.microsoft.com/office/drawing/2014/main" id="{30A85175-0CCA-47A7-9276-D31FF97AA640}"/>
                </a:ext>
              </a:extLst>
            </p:cNvPr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" name="Google Shape;718;p20">
              <a:extLst>
                <a:ext uri="{FF2B5EF4-FFF2-40B4-BE49-F238E27FC236}">
                  <a16:creationId xmlns:a16="http://schemas.microsoft.com/office/drawing/2014/main" id="{F8E8D32E-443E-4587-B62F-28AEA7582C99}"/>
                </a:ext>
              </a:extLst>
            </p:cNvPr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4382F-C388-462D-A990-9608DF11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92" t="33679" r="38846" b="24715"/>
          <a:stretch/>
        </p:blipFill>
        <p:spPr>
          <a:xfrm>
            <a:off x="8244999" y="928087"/>
            <a:ext cx="3418448" cy="24244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4D4C39-35A0-4AB9-B6A4-EB9A1697FC11}"/>
              </a:ext>
            </a:extLst>
          </p:cNvPr>
          <p:cNvSpPr txBox="1"/>
          <p:nvPr/>
        </p:nvSpPr>
        <p:spPr>
          <a:xfrm>
            <a:off x="9654052" y="3441191"/>
            <a:ext cx="91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 7.1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C8491-0B5F-4A04-9EDE-E2EC12528B57}"/>
              </a:ext>
            </a:extLst>
          </p:cNvPr>
          <p:cNvSpPr txBox="1"/>
          <p:nvPr/>
        </p:nvSpPr>
        <p:spPr>
          <a:xfrm>
            <a:off x="2879408" y="1720998"/>
            <a:ext cx="478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có mấy bước để vẽ tranh về bầu trời và mặt biển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được vẽ bằng nhiều nét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có vẽ màu đậm, màu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F92431C9-3727-40A9-9BDF-BCB00E8ED2B7}"/>
              </a:ext>
            </a:extLst>
          </p:cNvPr>
          <p:cNvGrpSpPr>
            <a:grpSpLocks/>
          </p:cNvGrpSpPr>
          <p:nvPr/>
        </p:nvGrpSpPr>
        <p:grpSpPr bwMode="auto">
          <a:xfrm>
            <a:off x="2535848" y="1333550"/>
            <a:ext cx="2470137" cy="1824800"/>
            <a:chOff x="0" y="0"/>
            <a:chExt cx="3140" cy="2390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C11255FE-118A-44C4-99CB-458037A80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120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194FFBFC-EA63-457B-B881-8EA9DE1C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130" cy="238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4F7EB-239F-4240-8D75-B3BD3AB725A8}"/>
              </a:ext>
            </a:extLst>
          </p:cNvPr>
          <p:cNvGrpSpPr>
            <a:grpSpLocks/>
          </p:cNvGrpSpPr>
          <p:nvPr/>
        </p:nvGrpSpPr>
        <p:grpSpPr bwMode="auto">
          <a:xfrm>
            <a:off x="5776948" y="1362401"/>
            <a:ext cx="2664440" cy="1840397"/>
            <a:chOff x="0" y="0"/>
            <a:chExt cx="3050" cy="2360"/>
          </a:xfrm>
        </p:grpSpPr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790A2681-873B-43F2-ADF8-82E9FA85B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"/>
              <a:ext cx="3030" cy="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C1E236-877D-4E10-A96E-4B1CF49CE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040" cy="23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6BF14BF-D7D0-4689-81BA-C1FD9F355356}"/>
              </a:ext>
            </a:extLst>
          </p:cNvPr>
          <p:cNvGrpSpPr>
            <a:grpSpLocks/>
          </p:cNvGrpSpPr>
          <p:nvPr/>
        </p:nvGrpSpPr>
        <p:grpSpPr bwMode="auto">
          <a:xfrm>
            <a:off x="8934139" y="1296434"/>
            <a:ext cx="2796182" cy="1824800"/>
            <a:chOff x="0" y="0"/>
            <a:chExt cx="3230" cy="2450"/>
          </a:xfrm>
        </p:grpSpPr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7245CCC7-11EB-4315-81F3-154F11382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210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C8F28D5-910E-426F-A537-67F08A5E0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220" cy="24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Vẽ hình mặt trời và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sóng nước bằng nét 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029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màu cho phù hợp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với bầu trời và mặt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cắt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dán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về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276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451452-4CE2-4BAA-98EE-2C61458B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59" y="1134632"/>
            <a:ext cx="3121743" cy="2341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EFAB7CB-DABD-4945-B3E4-6473ADC9D591}"/>
              </a:ext>
            </a:extLst>
          </p:cNvPr>
          <p:cNvSpPr/>
          <p:nvPr/>
        </p:nvSpPr>
        <p:spPr>
          <a:xfrm>
            <a:off x="4254723" y="5016543"/>
            <a:ext cx="5023834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66675">
              <a:spcBef>
                <a:spcPts val="240"/>
              </a:spcBef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sắc có thể tạo nên đậm, nhạt trong tranh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7E225-B7FF-418F-A552-57C9A1C8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11" y="1105462"/>
            <a:ext cx="3229437" cy="2422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5E5A-A032-4F6B-9149-3881F877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45" t="39153" r="3220" b="14281"/>
          <a:stretch/>
        </p:blipFill>
        <p:spPr>
          <a:xfrm>
            <a:off x="9115151" y="1134632"/>
            <a:ext cx="2666690" cy="232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5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EF44-A366-4E23-9CF2-00C0F0106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7142" r="4473" b="7168"/>
          <a:stretch/>
        </p:blipFill>
        <p:spPr>
          <a:xfrm>
            <a:off x="5696088" y="1362401"/>
            <a:ext cx="2820891" cy="3787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66916-B29C-4B3E-AC92-AA47DD7C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7" y="1432965"/>
            <a:ext cx="2928695" cy="3787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27201-CA46-4CB6-A975-1D94FD637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4"/>
          <a:stretch/>
        </p:blipFill>
        <p:spPr>
          <a:xfrm>
            <a:off x="8736496" y="1289576"/>
            <a:ext cx="2820892" cy="3930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979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115DA9-ED41-4F6A-8D4E-E4855198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65" y="1291519"/>
            <a:ext cx="2992512" cy="1909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FE9A0A-0C54-48E9-95BC-2808344A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095" y="3855169"/>
            <a:ext cx="3220715" cy="1823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674375-8917-40C3-B0E0-93EACB05E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9" t="12042" r="3639" b="15105"/>
          <a:stretch/>
        </p:blipFill>
        <p:spPr>
          <a:xfrm>
            <a:off x="3425265" y="3769630"/>
            <a:ext cx="2992512" cy="1909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9573F5-1FF6-4913-A4D7-D3E62C58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00" r="91" b="10596"/>
          <a:stretch/>
        </p:blipFill>
        <p:spPr>
          <a:xfrm>
            <a:off x="7133096" y="1335985"/>
            <a:ext cx="3117022" cy="1909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5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3F203-6639-4918-B960-51F861A2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03431"/>
            <a:ext cx="5593267" cy="41064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8BEEBD0-73F7-4FCC-9DB1-74A5A2930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68" y="1477035"/>
            <a:ext cx="3028511" cy="41064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23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20"/>
          <p:cNvGrpSpPr/>
          <p:nvPr/>
        </p:nvGrpSpPr>
        <p:grpSpPr>
          <a:xfrm rot="-2700000">
            <a:off x="8225570" y="1989607"/>
            <a:ext cx="2026898" cy="1049862"/>
            <a:chOff x="1278960" y="3162368"/>
            <a:chExt cx="1571700" cy="814086"/>
          </a:xfrm>
        </p:grpSpPr>
        <p:sp>
          <p:nvSpPr>
            <p:cNvPr id="715" name="Google Shape;715;p20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0"/>
          <p:cNvGrpSpPr/>
          <p:nvPr/>
        </p:nvGrpSpPr>
        <p:grpSpPr>
          <a:xfrm rot="-613802">
            <a:off x="1162933" y="2296903"/>
            <a:ext cx="1931462" cy="968279"/>
            <a:chOff x="1392517" y="2247154"/>
            <a:chExt cx="2153024" cy="1197953"/>
          </a:xfrm>
        </p:grpSpPr>
        <p:sp>
          <p:nvSpPr>
            <p:cNvPr id="722" name="Google Shape;722;p2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725" name="Google Shape;725;p2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726" name="Google Shape;726;p2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2" name="Google Shape;732;p20"/>
          <p:cNvSpPr txBox="1"/>
          <p:nvPr/>
        </p:nvSpPr>
        <p:spPr>
          <a:xfrm>
            <a:off x="412362" y="5625175"/>
            <a:ext cx="3160831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 2021 - 2022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F6C82-5956-4522-AEB0-901C1EFF363F}"/>
              </a:ext>
            </a:extLst>
          </p:cNvPr>
          <p:cNvSpPr txBox="1"/>
          <p:nvPr/>
        </p:nvSpPr>
        <p:spPr>
          <a:xfrm>
            <a:off x="2831412" y="2472436"/>
            <a:ext cx="610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 TRA ĐỒ DÙNG HỌC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18C30-0263-4792-A645-75F6C291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89" y="3800790"/>
            <a:ext cx="2376028" cy="177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20162-FE9B-4653-BAD9-C7AF0A9F6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40" y="3429000"/>
            <a:ext cx="2376028" cy="2376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88CB4-D890-447D-9BC4-47C42585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34" b="11435"/>
          <a:stretch/>
        </p:blipFill>
        <p:spPr>
          <a:xfrm>
            <a:off x="7299691" y="3710838"/>
            <a:ext cx="3077694" cy="178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21" y="1163546"/>
            <a:ext cx="1758484" cy="260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95" y="1118116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462" y="3876689"/>
            <a:ext cx="1900487" cy="2721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964" y="1155843"/>
            <a:ext cx="2148182" cy="260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425" y="3857690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026" y="3876690"/>
            <a:ext cx="2143125" cy="260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9592043" y="1134632"/>
            <a:ext cx="2148182" cy="26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0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C52860-9AE4-4FA2-9AD9-4F6DFAF5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17" y="3442284"/>
            <a:ext cx="2694169" cy="1883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7DB47A-70FB-4531-9D70-AB29D0119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83" y="3429000"/>
            <a:ext cx="2921639" cy="2253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5259"/>
            <a:ext cx="2687635" cy="20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6CA77D-051A-4816-B0E2-7FDE5284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894" y="1061107"/>
            <a:ext cx="2837499" cy="2017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56566-88E3-4B0F-A6B7-C55331ECD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20" y="1114550"/>
            <a:ext cx="2755692" cy="210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2581E-A34F-4B2A-A186-3B98608D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378" y="3455569"/>
            <a:ext cx="2925511" cy="2239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90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151063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HOẠT ĐỘNG LUYỆN TẬP SÁNG TẠO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A31A1F-36FB-430E-93FD-05D452089BC1}"/>
              </a:ext>
            </a:extLst>
          </p:cNvPr>
          <p:cNvSpPr/>
          <p:nvPr/>
        </p:nvSpPr>
        <p:spPr>
          <a:xfrm>
            <a:off x="1892977" y="2320277"/>
            <a:ext cx="8751267" cy="3213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6675" marR="306070">
              <a:lnSpc>
                <a:spcPct val="115000"/>
              </a:lnSpc>
              <a:spcBef>
                <a:spcPts val="210"/>
              </a:spcBef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chọn những màu nào để vẽ phần bầu trời, màu nào để vẽ mặt biển ? vì sao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675" marR="294005">
              <a:lnSpc>
                <a:spcPct val="115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nào pha với nhau được màu có cảm giác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9575" indent="-342900">
              <a:buFontTx/>
              <a:buChar char="-"/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mặt biển cần màu đậm ?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vẽ chiếc thuyền to hay nhỏ để cắt, dán vào sản phẩm mĩ thuật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 dáng thuyền thế nào ? có buồm không?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muốn trang trí thêm gì cho bức tranh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2934452" y="167165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HOẠT ĐỘNG  PHÂN TÍCH ĐÁNH GIÁ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815AE235-DBAF-47ED-874E-DCDAB25C730E}"/>
              </a:ext>
            </a:extLst>
          </p:cNvPr>
          <p:cNvSpPr/>
          <p:nvPr/>
        </p:nvSpPr>
        <p:spPr>
          <a:xfrm>
            <a:off x="2282654" y="2340278"/>
            <a:ext cx="6363240" cy="3184278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của bạn có những màu nào là màu nhạt 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Những màu nào được cho là màu đậm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mang đến cho em cảm giác gì về thời tiết ?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Em thích nhất chi tiết nào ở sản phẩm của mình, của bạn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Em còn muốn điều chỉnh gì ở sản phẩm của mình để rõ màu đậm, hạt hơn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3458247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  HOẠT ĐỘNG VẬN DỤNG PHÁT TRIỂN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image6.jpeg">
            <a:extLst>
              <a:ext uri="{FF2B5EF4-FFF2-40B4-BE49-F238E27FC236}">
                <a16:creationId xmlns:a16="http://schemas.microsoft.com/office/drawing/2014/main" id="{142F901E-2DA8-42D1-A3B6-BC4D4862F8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9581" y="1641443"/>
            <a:ext cx="2307931" cy="1551156"/>
          </a:xfrm>
          <a:prstGeom prst="rect">
            <a:avLst/>
          </a:prstGeom>
        </p:spPr>
      </p:pic>
      <p:pic>
        <p:nvPicPr>
          <p:cNvPr id="31" name="image5.jpeg">
            <a:extLst>
              <a:ext uri="{FF2B5EF4-FFF2-40B4-BE49-F238E27FC236}">
                <a16:creationId xmlns:a16="http://schemas.microsoft.com/office/drawing/2014/main" id="{498CB264-78A1-4B5F-A8DC-7BFE1898FA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8902" y="1640751"/>
            <a:ext cx="2231390" cy="1507843"/>
          </a:xfrm>
          <a:prstGeom prst="rect">
            <a:avLst/>
          </a:prstGeom>
        </p:spPr>
      </p:pic>
      <p:pic>
        <p:nvPicPr>
          <p:cNvPr id="32" name="image4.jpeg">
            <a:extLst>
              <a:ext uri="{FF2B5EF4-FFF2-40B4-BE49-F238E27FC236}">
                <a16:creationId xmlns:a16="http://schemas.microsoft.com/office/drawing/2014/main" id="{6C289FC3-8309-415E-8CF2-A9E22313A64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258" y="1662240"/>
            <a:ext cx="2231390" cy="1487152"/>
          </a:xfrm>
          <a:prstGeom prst="rect">
            <a:avLst/>
          </a:prstGeom>
        </p:spPr>
      </p:pic>
      <p:pic>
        <p:nvPicPr>
          <p:cNvPr id="33" name="image7.jpeg">
            <a:extLst>
              <a:ext uri="{FF2B5EF4-FFF2-40B4-BE49-F238E27FC236}">
                <a16:creationId xmlns:a16="http://schemas.microsoft.com/office/drawing/2014/main" id="{ED78FFF2-E341-4232-8BE0-631DD73943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9615" y="1617599"/>
            <a:ext cx="2139315" cy="1489710"/>
          </a:xfrm>
          <a:prstGeom prst="rect">
            <a:avLst/>
          </a:prstGeom>
        </p:spPr>
      </p:pic>
      <p:sp>
        <p:nvSpPr>
          <p:cNvPr id="34" name="Google Shape;942;p30">
            <a:extLst>
              <a:ext uri="{FF2B5EF4-FFF2-40B4-BE49-F238E27FC236}">
                <a16:creationId xmlns:a16="http://schemas.microsoft.com/office/drawing/2014/main" id="{71AA3F51-7930-4FA8-A925-DBDA571A65FD}"/>
              </a:ext>
            </a:extLst>
          </p:cNvPr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DM Serif Display"/>
              </a:rPr>
              <a:t>Quan </a:t>
            </a:r>
            <a:r>
              <a:rPr lang="en-US" dirty="0" err="1">
                <a:latin typeface="DM Serif Display"/>
              </a:rPr>
              <a:t>sát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màu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trong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tự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nhiên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261E4-41F6-44D3-BE82-AC6856E05106}"/>
              </a:ext>
            </a:extLst>
          </p:cNvPr>
          <p:cNvSpPr txBox="1"/>
          <p:nvPr/>
        </p:nvSpPr>
        <p:spPr>
          <a:xfrm>
            <a:off x="3501202" y="3628365"/>
            <a:ext cx="6119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khi trời sắp mưa, khung cảnh thường có màu như thế nào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sắc đậm , nhạt trong thiên nhiên cho ta cảm giác thế nào về thời gian trong ngày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cho ta cảm giác nhiều màu nhạt?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có đậm , có nhạt xen kẽ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2CE696-F94F-42FA-9595-8A4AE456AE0C}"/>
              </a:ext>
            </a:extLst>
          </p:cNvPr>
          <p:cNvSpPr/>
          <p:nvPr/>
        </p:nvSpPr>
        <p:spPr>
          <a:xfrm>
            <a:off x="2793716" y="5655441"/>
            <a:ext cx="6742112" cy="845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290195">
              <a:lnSpc>
                <a:spcPct val="115000"/>
              </a:lnSpc>
              <a:spcBef>
                <a:spcPts val="240"/>
              </a:spcBef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Đậm, nhạt của màu sắc có thể diễn tả được thời gian trong tranh, ảnh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Google Shape;758;p23"/>
          <p:cNvSpPr txBox="1"/>
          <p:nvPr/>
        </p:nvSpPr>
        <p:spPr>
          <a:xfrm>
            <a:off x="4400545" y="5712164"/>
            <a:ext cx="363954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2021 - 2022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764" name="Google Shape;764;p23"/>
          <p:cNvSpPr/>
          <p:nvPr/>
        </p:nvSpPr>
        <p:spPr>
          <a:xfrm>
            <a:off x="3040199" y="541234"/>
            <a:ext cx="6111602" cy="991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CHỦ ĐỀ: ĐẠI D</a:t>
            </a:r>
            <a:r>
              <a:rPr lang="vi-VN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ƠNG MÊNH  MÔNG</a:t>
            </a:r>
            <a:endParaRPr b="1" i="0" dirty="0">
              <a:ln>
                <a:noFill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5" name="Google Shape;765;p23"/>
          <p:cNvSpPr/>
          <p:nvPr/>
        </p:nvSpPr>
        <p:spPr>
          <a:xfrm>
            <a:off x="3517609" y="1339727"/>
            <a:ext cx="5228381" cy="9290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BÀI 1: BẦU TRỜI VÀ </a:t>
            </a:r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BIỂN </a:t>
            </a:r>
            <a:endParaRPr b="1" i="0" dirty="0">
              <a:ln>
                <a:noFill/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A1C19-D564-49D8-9DFC-B608DC6BA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2" t="13521" r="17384" b="3157"/>
          <a:stretch/>
        </p:blipFill>
        <p:spPr>
          <a:xfrm>
            <a:off x="4400545" y="2755849"/>
            <a:ext cx="3354157" cy="23549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  <p:bldP spid="764" grpId="0"/>
      <p:bldP spid="7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Google Shape;758;p23"/>
          <p:cNvSpPr txBox="1"/>
          <p:nvPr/>
        </p:nvSpPr>
        <p:spPr>
          <a:xfrm>
            <a:off x="4400545" y="5712164"/>
            <a:ext cx="363954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2021 - 2022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34E4A3B-B88C-4EB5-B8DB-5C96BB6BC290}"/>
              </a:ext>
            </a:extLst>
          </p:cNvPr>
          <p:cNvSpPr/>
          <p:nvPr/>
        </p:nvSpPr>
        <p:spPr>
          <a:xfrm>
            <a:off x="2239162" y="2017528"/>
            <a:ext cx="7962314" cy="295421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ra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33AA63F-730E-4481-9D8B-DC8E5C9A9904}"/>
              </a:ext>
            </a:extLst>
          </p:cNvPr>
          <p:cNvSpPr/>
          <p:nvPr/>
        </p:nvSpPr>
        <p:spPr>
          <a:xfrm>
            <a:off x="4838426" y="1277107"/>
            <a:ext cx="3107883" cy="943003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2946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066988" y="3539920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HOẠT ĐỘNG KHÁM PHÁ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658;p15">
            <a:extLst>
              <a:ext uri="{FF2B5EF4-FFF2-40B4-BE49-F238E27FC236}">
                <a16:creationId xmlns:a16="http://schemas.microsoft.com/office/drawing/2014/main" id="{2642BAC6-CB19-4ADA-9F02-554146377416}"/>
              </a:ext>
            </a:extLst>
          </p:cNvPr>
          <p:cNvSpPr txBox="1"/>
          <p:nvPr/>
        </p:nvSpPr>
        <p:spPr>
          <a:xfrm>
            <a:off x="8205865" y="5948742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79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6"/>
          <p:cNvSpPr/>
          <p:nvPr/>
        </p:nvSpPr>
        <p:spPr>
          <a:xfrm>
            <a:off x="683861" y="2934019"/>
            <a:ext cx="4970077" cy="9899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NHANH HƠN</a:t>
            </a:r>
            <a:r>
              <a:rPr b="0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67" name="Google Shape;667;p16"/>
          <p:cNvSpPr/>
          <p:nvPr/>
        </p:nvSpPr>
        <p:spPr>
          <a:xfrm>
            <a:off x="6933327" y="3826975"/>
            <a:ext cx="1354201" cy="1561287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gradFill>
            <a:gsLst>
              <a:gs pos="0">
                <a:srgbClr val="DA9C10"/>
              </a:gs>
              <a:gs pos="20000">
                <a:srgbClr val="FFDA4B"/>
              </a:gs>
              <a:gs pos="32000">
                <a:srgbClr val="7F6000"/>
              </a:gs>
              <a:gs pos="65000">
                <a:srgbClr val="FFDA4B"/>
              </a:gs>
              <a:gs pos="77000">
                <a:srgbClr val="C99939"/>
              </a:gs>
              <a:gs pos="100000">
                <a:srgbClr val="F4C45E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5F5E3-5A16-4083-B6F8-F65779A1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8885">
            <a:off x="8476131" y="2099987"/>
            <a:ext cx="3099673" cy="3099673"/>
          </a:xfrm>
          <a:prstGeom prst="rect">
            <a:avLst/>
          </a:prstGeom>
        </p:spPr>
      </p:pic>
      <p:pic>
        <p:nvPicPr>
          <p:cNvPr id="9" name="Google Shape;738;p21" descr="Imagen que contiene monitor, marco de fotos, sentado, foto&#10;&#10;Descripción generada automáticamente">
            <a:extLst>
              <a:ext uri="{FF2B5EF4-FFF2-40B4-BE49-F238E27FC236}">
                <a16:creationId xmlns:a16="http://schemas.microsoft.com/office/drawing/2014/main" id="{52D7F5CE-C4B4-4CE6-B2A3-065948F1D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6419">
            <a:off x="8215617" y="1729133"/>
            <a:ext cx="3611086" cy="3955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658;p15">
            <a:extLst>
              <a:ext uri="{FF2B5EF4-FFF2-40B4-BE49-F238E27FC236}">
                <a16:creationId xmlns:a16="http://schemas.microsoft.com/office/drawing/2014/main" id="{CF1F809C-71D0-49FB-AF02-7D359765A345}"/>
              </a:ext>
            </a:extLst>
          </p:cNvPr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7"/>
          <p:cNvSpPr/>
          <p:nvPr/>
        </p:nvSpPr>
        <p:spPr>
          <a:xfrm>
            <a:off x="316063" y="955694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73" name="Google Shape;673;p17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5" name="Google Shape;675;p17"/>
          <p:cNvSpPr txBox="1"/>
          <p:nvPr/>
        </p:nvSpPr>
        <p:spPr>
          <a:xfrm>
            <a:off x="965267" y="2161580"/>
            <a:ext cx="4981904" cy="196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1 &amp;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1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3 &amp;4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lphaUcPeriod"/>
            </a:pPr>
            <a:endParaRPr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677" name="Google Shape;677;p17"/>
          <p:cNvGrpSpPr/>
          <p:nvPr/>
        </p:nvGrpSpPr>
        <p:grpSpPr>
          <a:xfrm>
            <a:off x="5040887" y="5136107"/>
            <a:ext cx="2050597" cy="991058"/>
            <a:chOff x="1278960" y="3409584"/>
            <a:chExt cx="1571700" cy="759606"/>
          </a:xfrm>
        </p:grpSpPr>
        <p:sp>
          <p:nvSpPr>
            <p:cNvPr id="678" name="Google Shape;678;p17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" name="Google Shape;658;p15">
            <a:extLst>
              <a:ext uri="{FF2B5EF4-FFF2-40B4-BE49-F238E27FC236}">
                <a16:creationId xmlns:a16="http://schemas.microsoft.com/office/drawing/2014/main" id="{A02BB5CB-F4C0-4985-ACD2-C8122903AAB6}"/>
              </a:ext>
            </a:extLst>
          </p:cNvPr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pic>
        <p:nvPicPr>
          <p:cNvPr id="13" name="Content Placeholder 14">
            <a:extLst>
              <a:ext uri="{FF2B5EF4-FFF2-40B4-BE49-F238E27FC236}">
                <a16:creationId xmlns:a16="http://schemas.microsoft.com/office/drawing/2014/main" id="{B5AF9361-BD20-4137-A417-22CD8A465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71" y="2898892"/>
            <a:ext cx="2620847" cy="1615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76888-C2F9-46ED-8C0B-DEEED2D14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818" y="2855756"/>
            <a:ext cx="2620847" cy="1643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CCF92E-11EB-458C-879D-35B0077F7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86" y="1123088"/>
            <a:ext cx="2611055" cy="1732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6A169A-EB79-4F4D-96A6-B2D3377A6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32" y="1123088"/>
            <a:ext cx="2721220" cy="1764620"/>
          </a:xfrm>
          <a:prstGeom prst="rect">
            <a:avLst/>
          </a:prstGeom>
        </p:spPr>
      </p:pic>
      <p:pic>
        <p:nvPicPr>
          <p:cNvPr id="6" name="btnInknoeActivity">
            <a:extLst>
              <a:ext uri="{FF2B5EF4-FFF2-40B4-BE49-F238E27FC236}">
                <a16:creationId xmlns:a16="http://schemas.microsoft.com/office/drawing/2014/main" id="{102E21AC-C8F6-4970-BAE7-DCAFC2C064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3456219" y="5970081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461678"/>
            <a:ext cx="5053165" cy="124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40701D92-059F-4D18-B395-8017384150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851985" y="4926306"/>
            <a:ext cx="2219546" cy="571500"/>
          </a:xfrm>
          <a:prstGeom prst="rect">
            <a:avLst/>
          </a:prstGeom>
        </p:spPr>
      </p:pic>
      <p:sp>
        <p:nvSpPr>
          <p:cNvPr id="14" name="Google Shape;658;p15">
            <a:extLst>
              <a:ext uri="{FF2B5EF4-FFF2-40B4-BE49-F238E27FC236}">
                <a16:creationId xmlns:a16="http://schemas.microsoft.com/office/drawing/2014/main" id="{7BC96E39-6665-4FC8-BD64-999290460695}"/>
              </a:ext>
            </a:extLst>
          </p:cNvPr>
          <p:cNvSpPr txBox="1"/>
          <p:nvPr/>
        </p:nvSpPr>
        <p:spPr>
          <a:xfrm>
            <a:off x="3756190" y="5427542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117C2-D538-468A-8C6A-B98F616615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4" r="18922"/>
          <a:stretch/>
        </p:blipFill>
        <p:spPr>
          <a:xfrm>
            <a:off x="8669197" y="1162138"/>
            <a:ext cx="2799328" cy="259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3BC17-2C5E-4829-8995-A9A2B74D56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182"/>
          <a:stretch/>
        </p:blipFill>
        <p:spPr>
          <a:xfrm>
            <a:off x="6519249" y="3746133"/>
            <a:ext cx="4949276" cy="175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Trắng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đen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endParaRPr lang="en-US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5E429CFF-4936-4EDA-9C5B-60B3B56D0D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303319" y="5765532"/>
            <a:ext cx="2219546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E50760-4468-4C5F-9655-DF9448D9D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4" r="18922"/>
          <a:stretch/>
        </p:blipFill>
        <p:spPr>
          <a:xfrm>
            <a:off x="8247862" y="836796"/>
            <a:ext cx="3239416" cy="3007685"/>
          </a:xfrm>
          <a:prstGeom prst="rect">
            <a:avLst/>
          </a:prstGeom>
        </p:spPr>
      </p:pic>
      <p:sp>
        <p:nvSpPr>
          <p:cNvPr id="14" name="Google Shape;658;p15">
            <a:extLst>
              <a:ext uri="{FF2B5EF4-FFF2-40B4-BE49-F238E27FC236}">
                <a16:creationId xmlns:a16="http://schemas.microsoft.com/office/drawing/2014/main" id="{55F6602A-E018-4297-9435-8838D4EF48B6}"/>
              </a:ext>
            </a:extLst>
          </p:cNvPr>
          <p:cNvSpPr txBox="1"/>
          <p:nvPr/>
        </p:nvSpPr>
        <p:spPr>
          <a:xfrm>
            <a:off x="4744520" y="5774972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học</a:t>
            </a:r>
            <a:r>
              <a:rPr lang="en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2021 - 2022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E3FC2-3A30-4C75-B1FB-2D26704058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/>
          <a:stretch/>
        </p:blipFill>
        <p:spPr>
          <a:xfrm>
            <a:off x="5954293" y="3869102"/>
            <a:ext cx="5532985" cy="19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01414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Virtual Graduation &amp; End of Year Awards · SlidesMania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953</Words>
  <Application>Microsoft Office PowerPoint</Application>
  <PresentationFormat>Widescreen</PresentationFormat>
  <Paragraphs>96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Cambria</vt:lpstr>
      <vt:lpstr>Century Gothic</vt:lpstr>
      <vt:lpstr>Fredericka the Great</vt:lpstr>
      <vt:lpstr>Calibri</vt:lpstr>
      <vt:lpstr>Barlow Condensed</vt:lpstr>
      <vt:lpstr>DM Serif Display</vt:lpstr>
      <vt:lpstr>Times New Roman</vt:lpstr>
      <vt:lpstr>Arial</vt:lpstr>
      <vt:lpstr>Virtual Graduation &amp; End of Year Awards · SlidesManiaSlidesMania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Dương Bảo An</cp:lastModifiedBy>
  <cp:revision>35</cp:revision>
  <dcterms:modified xsi:type="dcterms:W3CDTF">2021-08-18T05:45:41Z</dcterms:modified>
</cp:coreProperties>
</file>