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sldIdLst>
    <p:sldId id="308" r:id="rId4"/>
    <p:sldId id="273" r:id="rId5"/>
    <p:sldId id="257" r:id="rId6"/>
    <p:sldId id="342" r:id="rId7"/>
    <p:sldId id="258" r:id="rId8"/>
    <p:sldId id="259" r:id="rId9"/>
    <p:sldId id="264" r:id="rId10"/>
    <p:sldId id="341" r:id="rId11"/>
    <p:sldId id="266" r:id="rId12"/>
    <p:sldId id="351" r:id="rId13"/>
    <p:sldId id="345" r:id="rId14"/>
    <p:sldId id="346" r:id="rId15"/>
    <p:sldId id="347" r:id="rId16"/>
    <p:sldId id="348" r:id="rId17"/>
    <p:sldId id="349" r:id="rId18"/>
    <p:sldId id="350" r:id="rId19"/>
    <p:sldId id="268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  <a:srgbClr val="F6BB00"/>
    <a:srgbClr val="A9DA74"/>
    <a:srgbClr val="EBF6F9"/>
    <a:srgbClr val="FBD6B7"/>
    <a:srgbClr val="E824B5"/>
    <a:srgbClr val="00DA63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43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en-US" baseline="0" dirty="0"/>
              <a:t> </a:t>
            </a:r>
            <a:r>
              <a:rPr lang="en-US" baseline="0" dirty="0" err="1"/>
              <a:t>núi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huwsg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8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83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14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39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31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68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62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92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68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81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5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236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33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2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7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88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46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91277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2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18" Type="http://schemas.openxmlformats.org/officeDocument/2006/relationships/image" Target="../media/image34.png"/><Relationship Id="rId26" Type="http://schemas.microsoft.com/office/2007/relationships/hdphoto" Target="../media/hdphoto14.wdp"/><Relationship Id="rId39" Type="http://schemas.openxmlformats.org/officeDocument/2006/relationships/slide" Target="slide12.xml"/><Relationship Id="rId3" Type="http://schemas.microsoft.com/office/2007/relationships/hdphoto" Target="../media/hdphoto3.wdp"/><Relationship Id="rId21" Type="http://schemas.microsoft.com/office/2007/relationships/hdphoto" Target="../media/hdphoto12.wdp"/><Relationship Id="rId34" Type="http://schemas.openxmlformats.org/officeDocument/2006/relationships/image" Target="../media/image43.png"/><Relationship Id="rId42" Type="http://schemas.openxmlformats.org/officeDocument/2006/relationships/slide" Target="slide13.xml"/><Relationship Id="rId47" Type="http://schemas.microsoft.com/office/2007/relationships/hdphoto" Target="../media/hdphoto22.wdp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microsoft.com/office/2007/relationships/hdphoto" Target="../media/hdphoto19.wdp"/><Relationship Id="rId46" Type="http://schemas.openxmlformats.org/officeDocument/2006/relationships/image" Target="../media/image47.pn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image" Target="../media/image40.png"/><Relationship Id="rId41" Type="http://schemas.microsoft.com/office/2007/relationships/hdphoto" Target="../media/hdphoto20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openxmlformats.org/officeDocument/2006/relationships/image" Target="../media/image37.png"/><Relationship Id="rId32" Type="http://schemas.microsoft.com/office/2007/relationships/hdphoto" Target="../media/hdphoto17.wdp"/><Relationship Id="rId37" Type="http://schemas.openxmlformats.org/officeDocument/2006/relationships/image" Target="../media/image44.png"/><Relationship Id="rId40" Type="http://schemas.openxmlformats.org/officeDocument/2006/relationships/image" Target="../media/image45.png"/><Relationship Id="rId45" Type="http://schemas.openxmlformats.org/officeDocument/2006/relationships/slide" Target="slide14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slide" Target="slide11.xml"/><Relationship Id="rId10" Type="http://schemas.openxmlformats.org/officeDocument/2006/relationships/image" Target="../media/image30.png"/><Relationship Id="rId19" Type="http://schemas.microsoft.com/office/2007/relationships/hdphoto" Target="../media/hdphoto11.wdp"/><Relationship Id="rId31" Type="http://schemas.openxmlformats.org/officeDocument/2006/relationships/image" Target="../media/image41.png"/><Relationship Id="rId44" Type="http://schemas.microsoft.com/office/2007/relationships/hdphoto" Target="../media/hdphoto21.wdp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image" Target="../media/image39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0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0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0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0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339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8203456" y="3568686"/>
            <a:ext cx="1042988" cy="15430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0" y="4611674"/>
            <a:ext cx="1185863" cy="500063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779873" y="1732693"/>
            <a:ext cx="3604589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8" rIns="68456" bIns="34228" anchor="ctr"/>
          <a:lstStyle/>
          <a:p>
            <a:pPr algn="ctr" defTabSz="912495">
              <a:defRPr/>
            </a:pPr>
            <a:r>
              <a:rPr lang="en-US" altLang="zh-CN" sz="2475" b="1" dirty="0">
                <a:solidFill>
                  <a:srgbClr val="FF0000"/>
                </a:solidFill>
              </a:rPr>
              <a:t>TIẾNG VIỆT LỚP 1</a:t>
            </a:r>
            <a:endParaRPr lang="zh-CN" altLang="en-US" sz="2475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24" y="2457793"/>
            <a:ext cx="3138122" cy="2384403"/>
          </a:xfrm>
          <a:prstGeom prst="rect">
            <a:avLst/>
          </a:prstGeom>
          <a:noFill/>
        </p:spPr>
        <p:txBody>
          <a:bodyPr spcFirstLastPara="1" wrap="none" lIns="68456" tIns="34228" rIns="68456" bIns="3422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36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490799" y="96030"/>
            <a:ext cx="3785829" cy="3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364" tIns="25716" rIns="51364" bIns="2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371"/>
            <a:r>
              <a:rPr lang="en-US" altLang="zh-CN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ĐỨC GIANG</a:t>
            </a:r>
            <a:endParaRPr lang="zh-CN" altLang="en-US" sz="1800" b="1" dirty="0">
              <a:solidFill>
                <a:schemeClr val="bg1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818484" y="929982"/>
            <a:ext cx="5527369" cy="3886660"/>
          </a:xfrm>
          <a:prstGeom prst="rect">
            <a:avLst/>
          </a:prstGeom>
        </p:spPr>
        <p:txBody>
          <a:bodyPr spcFirstLastPara="1" wrap="none" lIns="51364" tIns="25716" rIns="51364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025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83" y="-283391"/>
            <a:ext cx="1296960" cy="242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uýp</a:t>
            </a:r>
            <a:r>
              <a:rPr lang="en-US" sz="3200" b="1" dirty="0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endParaRPr lang="en-US" sz="3200" b="1" i="1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uỷu</a:t>
            </a:r>
            <a:r>
              <a:rPr lang="en-US" sz="3200" b="1" dirty="0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754230"/>
            <a:ext cx="29458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uých</a:t>
            </a:r>
            <a:r>
              <a:rPr lang="en-US" sz="3200" b="1" dirty="0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 smtClean="0">
                <a:solidFill>
                  <a:prstClr val="black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</a:t>
            </a:r>
            <a:endParaRPr lang="en-US" sz="3200" b="1" i="1" dirty="0">
              <a:solidFill>
                <a:prstClr val="black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1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4200" y="3943351"/>
            <a:ext cx="1904239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656815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2756700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3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1456988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4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09551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6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49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2" y="2019695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9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4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1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40020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8" y="487755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39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87131"/>
            <a:ext cx="8534399" cy="38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0500" y="700383"/>
            <a:ext cx="322908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uyp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uyu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3600" b="1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2979021" cy="8848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/>
            <a:r>
              <a:rPr lang="en-US" sz="53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53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èn</a:t>
            </a:r>
            <a:r>
              <a:rPr lang="en-US" sz="53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3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tuýp</a:t>
            </a:r>
            <a:endParaRPr lang="en-US" sz="53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74483" y="1389095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3883" y="1604269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139952">
            <a:off x="4769716" y="1349640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`</a:t>
            </a:r>
            <a:endParaRPr lang="en-US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-1337307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1714CA-5F7A-43D6-8FA2-E5BCA43852BE}"/>
              </a:ext>
            </a:extLst>
          </p:cNvPr>
          <p:cNvSpPr txBox="1"/>
          <p:nvPr/>
        </p:nvSpPr>
        <p:spPr>
          <a:xfrm>
            <a:off x="2638164" y="2494556"/>
            <a:ext cx="3243678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US" sz="50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5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uỷu</a:t>
            </a:r>
            <a:r>
              <a:rPr lang="en-US" sz="50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endParaRPr lang="en-US" sz="50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0500" y="700383"/>
            <a:ext cx="322908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uyp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uyu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3600" b="1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4489" y="1498072"/>
            <a:ext cx="2895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</a:t>
            </a:r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7001" y="1682227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555149">
            <a:off x="4462281" y="1385874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</a:t>
            </a:r>
            <a:endParaRPr lang="en-US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1358492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0A763B-EACC-4BDF-8918-E1571D936145}"/>
              </a:ext>
            </a:extLst>
          </p:cNvPr>
          <p:cNvSpPr txBox="1"/>
          <p:nvPr/>
        </p:nvSpPr>
        <p:spPr>
          <a:xfrm>
            <a:off x="2218871" y="680146"/>
            <a:ext cx="363945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uynh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uych</a:t>
            </a:r>
            <a:r>
              <a:rPr lang="en-US" sz="3600" b="1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F648DC-C24F-4D71-B4B3-1905CBD93938}"/>
              </a:ext>
            </a:extLst>
          </p:cNvPr>
          <p:cNvSpPr txBox="1"/>
          <p:nvPr/>
        </p:nvSpPr>
        <p:spPr>
          <a:xfrm>
            <a:off x="2795742" y="2518497"/>
            <a:ext cx="3243678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US" sz="50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uých</a:t>
            </a:r>
            <a:r>
              <a:rPr lang="en-US" sz="5000" b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endParaRPr lang="en-US" sz="50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564633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</a:t>
            </a:r>
            <a:r>
              <a:rPr lang="en-US" sz="3200" b="1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5536" y="1766869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139952">
            <a:off x="4383882" y="1529175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`</a:t>
            </a:r>
            <a:endParaRPr lang="en-US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299074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F46370-25B0-4FFA-BCB1-2FD46E06B9B3}"/>
              </a:ext>
            </a:extLst>
          </p:cNvPr>
          <p:cNvSpPr txBox="1"/>
          <p:nvPr/>
        </p:nvSpPr>
        <p:spPr>
          <a:xfrm>
            <a:off x="2221923" y="2583772"/>
            <a:ext cx="3924300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en-US" sz="5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phụ</a:t>
            </a:r>
            <a:r>
              <a:rPr lang="en-US" sz="50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huynh</a:t>
            </a:r>
            <a:endParaRPr lang="en-US" sz="5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65735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solidFill>
                <a:schemeClr val="bg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5623" y="185958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381" y="714198"/>
            <a:ext cx="322908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/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uyp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3600" b="1" dirty="0" err="1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uyu</a:t>
            </a:r>
            <a:r>
              <a:rPr lang="en-US" sz="3600" b="1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3600" b="1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Kể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về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lần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cùng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gia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đình</a:t>
            </a:r>
            <a:endParaRPr lang="en-US" sz="28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352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4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dụng</a:t>
            </a:r>
            <a:endParaRPr lang="en-US" sz="40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Xem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lại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30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đến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33</a:t>
            </a:r>
          </a:p>
          <a:p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Quạt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cho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ngủ</a:t>
            </a:r>
            <a:r>
              <a:rPr lang="en-US" sz="28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</a:t>
            </a:r>
            <a:r>
              <a:rPr lang="en-US" sz="28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trang</a:t>
            </a:r>
            <a:r>
              <a: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34+ 35)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4039960" y="113621"/>
            <a:ext cx="1140280" cy="934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9" y="4064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4064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16" y="1234281"/>
            <a:ext cx="5326568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8203903" y="3201785"/>
            <a:ext cx="90401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2102" y="44675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389" y="536986"/>
            <a:ext cx="8496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Chọn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hoàn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thiện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vào</a:t>
            </a:r>
            <a:r>
              <a: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vở</a:t>
            </a:r>
            <a:endParaRPr lang="en-US" sz="24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Đường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lên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núi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quanh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co</a:t>
            </a:r>
            <a:r>
              <a:rPr lang="en-US" sz="36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,                    .</a:t>
            </a:r>
            <a:endParaRPr lang="en-US" sz="36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hứng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thấp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982" y="1467885"/>
            <a:ext cx="2819400" cy="58476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khuỷu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8588" y="2450593"/>
            <a:ext cx="287061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(………….)</a:t>
            </a:r>
            <a:endParaRPr lang="en-US" sz="36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8578E-6 L 0.33525 0.201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10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7ABCE4-B40E-4E79-9F98-971413EED849}"/>
              </a:ext>
            </a:extLst>
          </p:cNvPr>
          <p:cNvSpPr txBox="1"/>
          <p:nvPr/>
        </p:nvSpPr>
        <p:spPr>
          <a:xfrm>
            <a:off x="542925" y="4171950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Khúc</a:t>
            </a:r>
            <a:r>
              <a:rPr lang="en-US" sz="2400" b="1" kern="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khuỷu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phẳng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đoạn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khúc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ngắn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khúc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khuỷu</a:t>
            </a:r>
            <a:r>
              <a:rPr lang="en-US" sz="2400" kern="0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).</a:t>
            </a:r>
          </a:p>
        </p:txBody>
      </p:sp>
      <p:pic>
        <p:nvPicPr>
          <p:cNvPr id="4098" name="Picture 2" descr="DLB - Transfagarasan: Cung đường quanh co và khúc khuỷu ở Romania">
            <a:extLst>
              <a:ext uri="{FF2B5EF4-FFF2-40B4-BE49-F238E27FC236}">
                <a16:creationId xmlns:a16="http://schemas.microsoft.com/office/drawing/2014/main" xmlns="" id="{C5B746FC-92CB-4BAE-BBFF-25535632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10"/>
            <a:ext cx="91440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Quan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sát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và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dùng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ngữ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khung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để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nói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theo</a:t>
            </a:r>
            <a:r>
              <a:rPr lang="en-US" sz="20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endParaRPr lang="en-US" sz="20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	      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56975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5517242" y="157135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623752" y="1775242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4082" y="1739075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02" y="2876550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791200" y="1777964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23932" y="205907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4200" y="2275313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612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456" y="735890"/>
            <a:ext cx="8174586" cy="461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5. </a:t>
            </a:r>
            <a:r>
              <a:rPr lang="en-US" sz="24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(SHS </a:t>
            </a:r>
            <a:r>
              <a:rPr lang="en-US" sz="24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E68B7-8737-4873-A5CA-FB1599A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81BCE6-FA73-4557-8D3A-DEFD9278C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0"/>
          <a:stretch/>
        </p:blipFill>
        <p:spPr>
          <a:xfrm>
            <a:off x="228600" y="971550"/>
            <a:ext cx="869876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đèn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t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a.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uyp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uyu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b.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uynh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hay </a:t>
            </a:r>
            <a:r>
              <a:rPr lang="en-US" sz="3200" b="1" i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uych</a:t>
            </a:r>
            <a:r>
              <a:rPr lang="en-US" sz="3200" b="1" i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  <a:endParaRPr lang="en-US" sz="32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kh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       </a:t>
            </a:r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tay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phụ</a:t>
            </a:r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h  </a:t>
            </a:r>
            <a:endParaRPr lang="en-US" sz="3200" b="1" i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0262" y="2096519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4139952">
            <a:off x="3639705" y="1864212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-SGK-TV" pitchFamily="2" charset="0"/>
                <a:cs typeface="Arial-SGK-TV" pitchFamily="2" charset="0"/>
              </a:rPr>
              <a:t>`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555149">
            <a:off x="6408992" y="1791469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-SGK-TV" pitchFamily="2" charset="0"/>
                <a:cs typeface="Arial-SGK-TV" pitchFamily="2" charset="0"/>
              </a:rPr>
              <a:t>,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139952">
            <a:off x="2936082" y="3718772"/>
            <a:ext cx="32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-SGK-TV" pitchFamily="2" charset="0"/>
                <a:cs typeface="Arial-SGK-TV" pitchFamily="2" charset="0"/>
              </a:rPr>
              <a:t>`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474</Words>
  <Application>Microsoft Office PowerPoint</Application>
  <PresentationFormat>On-screen Show (16:9)</PresentationFormat>
  <Paragraphs>78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Office 主题</vt:lpstr>
      <vt:lpstr>1_Office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SKY</cp:lastModifiedBy>
  <cp:revision>179</cp:revision>
  <dcterms:created xsi:type="dcterms:W3CDTF">2020-12-08T15:48:47Z</dcterms:created>
  <dcterms:modified xsi:type="dcterms:W3CDTF">2023-02-10T02:39:56Z</dcterms:modified>
</cp:coreProperties>
</file>