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63" r:id="rId6"/>
    <p:sldId id="258" r:id="rId7"/>
    <p:sldId id="259" r:id="rId8"/>
    <p:sldId id="260" r:id="rId9"/>
  </p:sldIdLst>
  <p:sldSz cx="12192000" cy="6858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VNI-Avo" pitchFamily="2" charset="0"/>
      <p:regular r:id="rId14"/>
      <p:bold r:id="rId15"/>
      <p:italic r:id="rId16"/>
      <p:boldItalic r:id="rId17"/>
    </p:embeddedFont>
    <p:embeddedFont>
      <p:font typeface="Calibri Light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D8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7" d="100"/>
          <a:sy n="97" d="100"/>
        </p:scale>
        <p:origin x="-28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840" y="1330325"/>
            <a:ext cx="9433560" cy="1325563"/>
          </a:xfrm>
        </p:spPr>
        <p:txBody>
          <a:bodyPr>
            <a:noAutofit/>
          </a:bodyPr>
          <a:lstStyle/>
          <a:p>
            <a:r>
              <a:rPr lang="en-US" sz="13000" b="1" dirty="0" smtClean="0">
                <a:solidFill>
                  <a:srgbClr val="C00000"/>
                </a:solidFill>
                <a:latin typeface="+mn-lt"/>
              </a:rPr>
              <a:t>BÀI 59: </a:t>
            </a:r>
            <a:br>
              <a:rPr lang="en-US" sz="13000" b="1" dirty="0" smtClean="0">
                <a:solidFill>
                  <a:srgbClr val="C00000"/>
                </a:solidFill>
                <a:latin typeface="+mn-lt"/>
              </a:rPr>
            </a:br>
            <a:r>
              <a:rPr lang="en-US" sz="130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000" b="1" dirty="0" err="1" smtClean="0">
                <a:solidFill>
                  <a:srgbClr val="C00000"/>
                </a:solidFill>
                <a:latin typeface="+mn-lt"/>
              </a:rPr>
              <a:t>ang</a:t>
            </a:r>
            <a:r>
              <a:rPr lang="en-US" sz="13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000" b="1" dirty="0" err="1" smtClean="0">
                <a:solidFill>
                  <a:srgbClr val="C00000"/>
                </a:solidFill>
                <a:latin typeface="+mn-lt"/>
              </a:rPr>
              <a:t>ăng</a:t>
            </a:r>
            <a:r>
              <a:rPr lang="en-US" sz="130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13000" b="1" dirty="0" err="1" smtClean="0">
                <a:solidFill>
                  <a:srgbClr val="C00000"/>
                </a:solidFill>
                <a:latin typeface="+mn-lt"/>
              </a:rPr>
              <a:t>âng</a:t>
            </a:r>
            <a:endParaRPr lang="en-US" sz="130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55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156" y="5149047"/>
            <a:ext cx="1125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Vaàng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traêng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saùng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laáp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loù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sau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raëng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tre</a:t>
            </a:r>
            <a:r>
              <a:rPr lang="en-US" sz="4800" b="1" dirty="0" smtClean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1563" y="5193373"/>
            <a:ext cx="14061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1033" y="5193373"/>
            <a:ext cx="1754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71620" y="5171210"/>
            <a:ext cx="14061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7542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634114" y="5184588"/>
            <a:ext cx="14061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68" y="-9177"/>
            <a:ext cx="1885362" cy="990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03942"/>
              </p:ext>
            </p:extLst>
          </p:nvPr>
        </p:nvGraphicFramePr>
        <p:xfrm>
          <a:off x="4243869" y="1031470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=""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40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ang</a:t>
                      </a:r>
                      <a:endParaRPr lang="en-US" sz="44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saùng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42280" y="3373900"/>
            <a:ext cx="210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laøng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2427" y="3443651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raïng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1401" y="3379782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saùng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85139" y="4087189"/>
            <a:ext cx="216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baèng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8421" y="4181654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raëng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91401" y="4099709"/>
            <a:ext cx="1875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vaúng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56032" y="4800478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haãng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0006" y="490990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taàng</a:t>
            </a:r>
            <a:endParaRPr lang="en-US" sz="4800" b="1" dirty="0"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38980" y="4803266"/>
            <a:ext cx="181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vaâng</a:t>
            </a:r>
            <a:endParaRPr lang="en-US" sz="4800" b="1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99" y="1433198"/>
            <a:ext cx="4733110" cy="2093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1813" y="3526444"/>
            <a:ext cx="343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caù vaøng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0405" y="3579296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VNI-Avo" pitchFamily="2" charset="0"/>
              </a:rPr>
              <a:t>maêng tre</a:t>
            </a:r>
            <a:endParaRPr lang="en-US" sz="4800" b="1"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5328" y="3579296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VNI-Avo" pitchFamily="2" charset="0"/>
              </a:rPr>
              <a:t>nhaø</a:t>
            </a:r>
            <a:r>
              <a:rPr lang="en-US" sz="4800" b="1" dirty="0" smtClean="0">
                <a:latin typeface="VNI-Avo" pitchFamily="2" charset="0"/>
              </a:rPr>
              <a:t> </a:t>
            </a:r>
            <a:r>
              <a:rPr lang="en-US" sz="4800" b="1" dirty="0" err="1" smtClean="0">
                <a:latin typeface="VNI-Avo" pitchFamily="2" charset="0"/>
              </a:rPr>
              <a:t>taàng</a:t>
            </a:r>
            <a:endParaRPr lang="en-US" sz="4800" b="1" dirty="0">
              <a:latin typeface="VNI-Avo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67" y="1598537"/>
            <a:ext cx="3142035" cy="1918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9300" y="1598537"/>
            <a:ext cx="2674073" cy="192790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013284" y="4357441"/>
            <a:ext cx="12411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422187" y="4410293"/>
            <a:ext cx="12411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557361" y="4410293"/>
            <a:ext cx="124119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084" y="4564217"/>
            <a:ext cx="3372321" cy="149142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rgbClr val="E7E6E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68" y="-9177"/>
            <a:ext cx="1885362" cy="9906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4625" y="-34161"/>
            <a:ext cx="188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6375" y="-9177"/>
            <a:ext cx="1818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aêng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32" y="-9177"/>
            <a:ext cx="17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VNI-Avo" pitchFamily="2" charset="0"/>
              </a:rPr>
              <a:t>aâng</a:t>
            </a:r>
            <a:endParaRPr lang="en-US" sz="6000" b="1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439507"/>
              </p:ext>
            </p:extLst>
          </p:nvPr>
        </p:nvGraphicFramePr>
        <p:xfrm>
          <a:off x="4243869" y="1031470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=""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=""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40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 smtClean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ang</a:t>
                      </a:r>
                      <a:endParaRPr lang="en-US" sz="4400" dirty="0">
                        <a:solidFill>
                          <a:schemeClr val="tx1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saùng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06306" y="2331680"/>
            <a:ext cx="2109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  <a:latin typeface="VNI-Avo" pitchFamily="2" charset="0"/>
              </a:rPr>
              <a:t>laøng</a:t>
            </a:r>
            <a:endParaRPr lang="en-US" sz="4800" b="1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6453" y="2401431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  <a:latin typeface="VNI-Avo" pitchFamily="2" charset="0"/>
              </a:rPr>
              <a:t>raïng</a:t>
            </a:r>
            <a:endParaRPr lang="en-US" sz="4800" b="1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55427" y="2337562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VNI-Avo" pitchFamily="2" charset="0"/>
              </a:rPr>
              <a:t>saùng</a:t>
            </a:r>
            <a:endParaRPr lang="en-US" sz="48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36949" y="5955012"/>
            <a:ext cx="343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  <a:latin typeface="VNI-Avo" pitchFamily="2" charset="0"/>
              </a:rPr>
              <a:t>caù vaøng</a:t>
            </a:r>
            <a:endParaRPr lang="en-US" sz="4800" b="1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5541" y="6007864"/>
            <a:ext cx="351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  <a:latin typeface="VNI-Avo" pitchFamily="2" charset="0"/>
              </a:rPr>
              <a:t>maêng tre</a:t>
            </a:r>
            <a:endParaRPr lang="en-US" sz="4800" b="1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31070" y="5977087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  <a:latin typeface="VNI-Avo" pitchFamily="2" charset="0"/>
              </a:rPr>
              <a:t>nhaø taàng</a:t>
            </a:r>
            <a:endParaRPr lang="en-US" sz="4800" b="1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9165" y="3044969"/>
            <a:ext cx="2166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  <a:latin typeface="VNI-Avo" pitchFamily="2" charset="0"/>
              </a:rPr>
              <a:t>baèng</a:t>
            </a:r>
            <a:endParaRPr lang="en-US" sz="4800" b="1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32447" y="3139434"/>
            <a:ext cx="2064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  <a:latin typeface="VNI-Avo" pitchFamily="2" charset="0"/>
              </a:rPr>
              <a:t>raëng</a:t>
            </a:r>
            <a:endParaRPr lang="en-US" sz="4800" b="1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5427" y="3057489"/>
            <a:ext cx="1875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  <a:latin typeface="VNI-Avo" pitchFamily="2" charset="0"/>
              </a:rPr>
              <a:t>vaúng</a:t>
            </a:r>
            <a:endParaRPr lang="en-US" sz="4800" b="1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20058" y="3758258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VNI-Avo" pitchFamily="2" charset="0"/>
              </a:rPr>
              <a:t>haãng</a:t>
            </a:r>
            <a:endParaRPr lang="en-US" sz="48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34032" y="3867683"/>
            <a:ext cx="176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VNI-Avo" pitchFamily="2" charset="0"/>
              </a:rPr>
              <a:t>taàng</a:t>
            </a:r>
            <a:endParaRPr lang="en-US" sz="4800" b="1" dirty="0">
              <a:solidFill>
                <a:prstClr val="black"/>
              </a:solidFill>
              <a:latin typeface="VNI-Avo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03006" y="3761046"/>
            <a:ext cx="1816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prstClr val="black"/>
                </a:solidFill>
                <a:latin typeface="VNI-Avo" pitchFamily="2" charset="0"/>
              </a:rPr>
              <a:t>vaâng</a:t>
            </a:r>
            <a:endParaRPr lang="en-US" sz="4800" b="1">
              <a:solidFill>
                <a:prstClr val="black"/>
              </a:solidFill>
              <a:latin typeface="VNI-Avo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8468" y="4705990"/>
            <a:ext cx="2238687" cy="1366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1656" y="4729509"/>
            <a:ext cx="1905266" cy="137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1351" b="73651"/>
          <a:stretch/>
        </p:blipFill>
        <p:spPr>
          <a:xfrm>
            <a:off x="0" y="271583"/>
            <a:ext cx="2264528" cy="893257"/>
          </a:xfrm>
          <a:prstGeom prst="rect">
            <a:avLst/>
          </a:prstGeom>
        </p:spPr>
      </p:pic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60" y="2021468"/>
            <a:ext cx="11501512" cy="28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5363"/>
            <a:ext cx="12192000" cy="6677096"/>
            <a:chOff x="791864" y="290336"/>
            <a:chExt cx="10287750" cy="591510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864" y="290336"/>
              <a:ext cx="10287750" cy="5915109"/>
            </a:xfrm>
            <a:prstGeom prst="rect">
              <a:avLst/>
            </a:prstGeom>
          </p:spPr>
        </p:pic>
        <p:sp>
          <p:nvSpPr>
            <p:cNvPr id="6" name="Oval 5">
              <a:hlinkClick r:id="rId2"/>
            </p:cNvPr>
            <p:cNvSpPr/>
            <p:nvPr/>
          </p:nvSpPr>
          <p:spPr>
            <a:xfrm>
              <a:off x="8491167" y="1619478"/>
              <a:ext cx="517793" cy="517793"/>
            </a:xfrm>
            <a:prstGeom prst="ellipse">
              <a:avLst/>
            </a:prstGeom>
            <a:solidFill>
              <a:srgbClr val="FFFAD8"/>
            </a:solidFill>
            <a:ln>
              <a:solidFill>
                <a:srgbClr val="FFFA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7519349" y="2508977"/>
            <a:ext cx="6205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600898" y="2510728"/>
            <a:ext cx="6205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633285" y="2510728"/>
            <a:ext cx="6205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209051" y="3000590"/>
            <a:ext cx="6205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90600" y="3000590"/>
            <a:ext cx="6205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0" y="3492203"/>
            <a:ext cx="6205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32439" y="4023145"/>
            <a:ext cx="6205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0875" y="457993"/>
            <a:ext cx="77615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VNI-Avo" pitchFamily="2" charset="0"/>
              </a:rPr>
              <a:t>Maëït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traêng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vaø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maët</a:t>
            </a:r>
            <a:r>
              <a:rPr lang="en-US" sz="4000" b="1" dirty="0" smtClean="0">
                <a:latin typeface="VNI-Avo" pitchFamily="2" charset="0"/>
              </a:rPr>
              <a:t> </a:t>
            </a:r>
            <a:r>
              <a:rPr lang="en-US" sz="4000" b="1" dirty="0" err="1" smtClean="0">
                <a:latin typeface="VNI-Avo" pitchFamily="2" charset="0"/>
              </a:rPr>
              <a:t>trôøi</a:t>
            </a:r>
            <a:endParaRPr lang="en-US" sz="4000" b="1" dirty="0">
              <a:latin typeface="VNI-Avo" pitchFamily="2" charset="0"/>
            </a:endParaRP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  <a:endParaRPr lang="en-US" sz="1000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628" y="1199209"/>
            <a:ext cx="9884008" cy="554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625</TotalTime>
  <Words>87</Words>
  <Application>Microsoft Office PowerPoint</Application>
  <PresentationFormat>Custom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VNI-Avo</vt:lpstr>
      <vt:lpstr>Calibri Light</vt:lpstr>
      <vt:lpstr>Office Theme</vt:lpstr>
      <vt:lpstr>BÀI 59:   ang ăng âng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SKY</cp:lastModifiedBy>
  <cp:revision>252</cp:revision>
  <dcterms:created xsi:type="dcterms:W3CDTF">2020-10-19T12:51:54Z</dcterms:created>
  <dcterms:modified xsi:type="dcterms:W3CDTF">2022-11-30T14:53:47Z</dcterms:modified>
  <cp:category>Kết nối tri thức với cuộc sống</cp:category>
</cp:coreProperties>
</file>